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3" r:id="rId1"/>
  </p:sldMasterIdLst>
  <p:sldIdLst>
    <p:sldId id="256" r:id="rId2"/>
    <p:sldId id="321" r:id="rId3"/>
    <p:sldId id="322" r:id="rId4"/>
    <p:sldId id="261" r:id="rId5"/>
    <p:sldId id="262" r:id="rId6"/>
    <p:sldId id="309" r:id="rId7"/>
    <p:sldId id="311" r:id="rId8"/>
    <p:sldId id="287" r:id="rId9"/>
    <p:sldId id="270" r:id="rId10"/>
    <p:sldId id="282" r:id="rId11"/>
    <p:sldId id="285" r:id="rId12"/>
    <p:sldId id="297" r:id="rId13"/>
    <p:sldId id="325" r:id="rId14"/>
    <p:sldId id="327" r:id="rId15"/>
    <p:sldId id="280" r:id="rId16"/>
    <p:sldId id="328" r:id="rId17"/>
    <p:sldId id="329" r:id="rId18"/>
    <p:sldId id="332" r:id="rId19"/>
    <p:sldId id="290" r:id="rId20"/>
    <p:sldId id="331" r:id="rId21"/>
    <p:sldId id="330" r:id="rId22"/>
    <p:sldId id="333" r:id="rId23"/>
    <p:sldId id="310" r:id="rId24"/>
    <p:sldId id="344" r:id="rId25"/>
    <p:sldId id="314" r:id="rId26"/>
    <p:sldId id="340" r:id="rId27"/>
    <p:sldId id="315" r:id="rId28"/>
    <p:sldId id="316" r:id="rId29"/>
    <p:sldId id="312" r:id="rId30"/>
    <p:sldId id="334" r:id="rId31"/>
    <p:sldId id="320" r:id="rId32"/>
    <p:sldId id="343" r:id="rId33"/>
    <p:sldId id="339" r:id="rId34"/>
    <p:sldId id="337" r:id="rId35"/>
    <p:sldId id="338" r:id="rId36"/>
    <p:sldId id="352" r:id="rId37"/>
    <p:sldId id="341" r:id="rId38"/>
    <p:sldId id="345" r:id="rId39"/>
    <p:sldId id="347" r:id="rId40"/>
    <p:sldId id="349" r:id="rId41"/>
    <p:sldId id="348" r:id="rId42"/>
    <p:sldId id="346" r:id="rId43"/>
    <p:sldId id="350" r:id="rId44"/>
    <p:sldId id="324" r:id="rId45"/>
    <p:sldId id="317" r:id="rId46"/>
    <p:sldId id="351" r:id="rId47"/>
    <p:sldId id="269"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92D050"/>
    <a:srgbClr val="E7F9E7"/>
    <a:srgbClr val="FAEBDD"/>
    <a:srgbClr val="03051A"/>
    <a:srgbClr val="FFFFCC"/>
    <a:srgbClr val="FFD9D9"/>
    <a:srgbClr val="FFCCCC"/>
    <a:srgbClr val="FFCC99"/>
    <a:srgbClr val="E68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4660"/>
  </p:normalViewPr>
  <p:slideViewPr>
    <p:cSldViewPr snapToGrid="0">
      <p:cViewPr varScale="1">
        <p:scale>
          <a:sx n="104" d="100"/>
          <a:sy n="104" d="100"/>
        </p:scale>
        <p:origin x="7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12/9/2020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120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12/9/2020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15425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12/9/2020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665008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12/9/2020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48044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12/9/2020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787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12/9/2020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867558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12/9/2020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512930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12/9/2020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641290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12/9/2020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5107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12/9/2020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554580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12/9/2020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025106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12/9/2020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184743209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9.svg"/><Relationship Id="rId21" Type="http://schemas.openxmlformats.org/officeDocument/2006/relationships/image" Target="../media/image33.png"/><Relationship Id="rId7" Type="http://schemas.openxmlformats.org/officeDocument/2006/relationships/image" Target="../media/image16.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image" Target="../media/image8.png"/><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5" Type="http://schemas.openxmlformats.org/officeDocument/2006/relationships/image" Target="../media/image27.png"/><Relationship Id="rId10" Type="http://schemas.openxmlformats.org/officeDocument/2006/relationships/image" Target="../media/image7.svg"/><Relationship Id="rId19"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6.png"/><Relationship Id="rId14" Type="http://schemas.openxmlformats.org/officeDocument/2006/relationships/image" Target="../media/image26.png"/><Relationship Id="rId22"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58.svg"/><Relationship Id="rId7"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32.svg"/></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0.svg"/><Relationship Id="rId7" Type="http://schemas.openxmlformats.org/officeDocument/2006/relationships/image" Target="../media/image31.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2.sv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10" Type="http://schemas.openxmlformats.org/officeDocument/2006/relationships/image" Target="../media/image5.png"/><Relationship Id="rId4" Type="http://schemas.openxmlformats.org/officeDocument/2006/relationships/image" Target="../media/image59.png"/><Relationship Id="rId9" Type="http://schemas.openxmlformats.org/officeDocument/2006/relationships/image" Target="../media/image32.svg"/></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31.png"/><Relationship Id="rId7"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32.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63.png"/><Relationship Id="rId7"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62.svg"/><Relationship Id="rId4" Type="http://schemas.openxmlformats.org/officeDocument/2006/relationships/image" Target="../media/image64.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7.jpeg"/><Relationship Id="rId3" Type="http://schemas.openxmlformats.org/officeDocument/2006/relationships/image" Target="../media/image31.png"/><Relationship Id="rId7" Type="http://schemas.openxmlformats.org/officeDocument/2006/relationships/image" Target="../media/image65.png"/><Relationship Id="rId12"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62.sv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32.svg"/><Relationship Id="rId9" Type="http://schemas.openxmlformats.org/officeDocument/2006/relationships/image" Target="../media/image60.sv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hyperlink" Target="http://localhost:8888/notebooks/Documents/Formation%20Openclassroom%20Data%20scientist/P4_troussard_christelle_espace_de_travail/P4_Notebooks_Brouillon/30_11_20%20tests%20ML.ipynb#%C3%89tape-4-:-R%C3%A9gler-subsample-et-colsample_bytree" TargetMode="External"/><Relationship Id="rId5" Type="http://schemas.openxmlformats.org/officeDocument/2006/relationships/image" Target="../media/image32.sv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1.png"/><Relationship Id="rId7" Type="http://schemas.openxmlformats.org/officeDocument/2006/relationships/image" Target="../media/image62.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72.png"/><Relationship Id="rId5" Type="http://schemas.openxmlformats.org/officeDocument/2006/relationships/image" Target="../media/image60.svg"/><Relationship Id="rId10" Type="http://schemas.openxmlformats.org/officeDocument/2006/relationships/image" Target="../media/image32.svg"/><Relationship Id="rId4" Type="http://schemas.openxmlformats.org/officeDocument/2006/relationships/image" Target="../media/image59.png"/><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31.png"/><Relationship Id="rId7"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32.sv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png"/><Relationship Id="rId7" Type="http://schemas.openxmlformats.org/officeDocument/2006/relationships/image" Target="../media/image6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2.svg"/><Relationship Id="rId10" Type="http://schemas.openxmlformats.org/officeDocument/2006/relationships/image" Target="../media/image65.png"/><Relationship Id="rId4" Type="http://schemas.openxmlformats.org/officeDocument/2006/relationships/image" Target="../media/image31.png"/><Relationship Id="rId9" Type="http://schemas.openxmlformats.org/officeDocument/2006/relationships/image" Target="../media/image62.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6.png"/><Relationship Id="rId18" Type="http://schemas.openxmlformats.org/officeDocument/2006/relationships/image" Target="../media/image30.svg"/><Relationship Id="rId3" Type="http://schemas.openxmlformats.org/officeDocument/2006/relationships/image" Target="../media/image9.svg"/><Relationship Id="rId21" Type="http://schemas.openxmlformats.org/officeDocument/2006/relationships/image" Target="../media/image33.png"/><Relationship Id="rId7" Type="http://schemas.openxmlformats.org/officeDocument/2006/relationships/image" Target="../media/image17.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image" Target="../media/image8.png"/><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4.sv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7.svg"/><Relationship Id="rId14" Type="http://schemas.openxmlformats.org/officeDocument/2006/relationships/image" Target="../media/image5.png"/><Relationship Id="rId22"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6.gif"/></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ECF010-CFC7-4615-A1D6-7136612E9C34}"/>
              </a:ext>
            </a:extLst>
          </p:cNvPr>
          <p:cNvPicPr>
            <a:picLocks noChangeAspect="1"/>
          </p:cNvPicPr>
          <p:nvPr/>
        </p:nvPicPr>
        <p:blipFill rotWithShape="1">
          <a:blip r:embed="rId2"/>
          <a:srcRect b="15730"/>
          <a:stretch/>
        </p:blipFill>
        <p:spPr>
          <a:xfrm>
            <a:off x="20" y="0"/>
            <a:ext cx="12191980" cy="6858000"/>
          </a:xfrm>
          <a:prstGeom prst="rect">
            <a:avLst/>
          </a:prstGeom>
        </p:spPr>
      </p:pic>
      <p:sp>
        <p:nvSpPr>
          <p:cNvPr id="11" name="Rectangle 1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EAC2AF8-0ACC-4869-B2DA-8156F820F48B}"/>
              </a:ext>
            </a:extLst>
          </p:cNvPr>
          <p:cNvSpPr>
            <a:spLocks noGrp="1"/>
          </p:cNvSpPr>
          <p:nvPr>
            <p:ph type="ctrTitle"/>
          </p:nvPr>
        </p:nvSpPr>
        <p:spPr>
          <a:xfrm>
            <a:off x="2103121" y="4727173"/>
            <a:ext cx="7985759" cy="868823"/>
          </a:xfrm>
        </p:spPr>
        <p:txBody>
          <a:bodyPr anchor="ctr">
            <a:normAutofit/>
          </a:bodyPr>
          <a:lstStyle/>
          <a:p>
            <a:pPr algn="ctr"/>
            <a:r>
              <a:rPr lang="fr-FR" sz="4000"/>
              <a:t>SEATTLE  prédictions</a:t>
            </a:r>
            <a:endParaRPr lang="fr-FR" sz="4000" dirty="0"/>
          </a:p>
        </p:txBody>
      </p:sp>
      <p:sp>
        <p:nvSpPr>
          <p:cNvPr id="13"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ous-titre 2">
            <a:extLst>
              <a:ext uri="{FF2B5EF4-FFF2-40B4-BE49-F238E27FC236}">
                <a16:creationId xmlns:a16="http://schemas.microsoft.com/office/drawing/2014/main" id="{818A42F1-2D4A-4E18-8AA0-A96A2D260EF8}"/>
              </a:ext>
            </a:extLst>
          </p:cNvPr>
          <p:cNvSpPr>
            <a:spLocks noGrp="1"/>
          </p:cNvSpPr>
          <p:nvPr>
            <p:ph type="subTitle" idx="1"/>
          </p:nvPr>
        </p:nvSpPr>
        <p:spPr>
          <a:xfrm>
            <a:off x="2615738" y="5680637"/>
            <a:ext cx="6960524" cy="598516"/>
          </a:xfrm>
        </p:spPr>
        <p:txBody>
          <a:bodyPr anchor="ctr">
            <a:normAutofit/>
          </a:bodyPr>
          <a:lstStyle/>
          <a:p>
            <a:pPr algn="ctr"/>
            <a:r>
              <a:rPr lang="fr-FR" sz="2000" dirty="0">
                <a:solidFill>
                  <a:schemeClr val="bg1"/>
                </a:solidFill>
              </a:rPr>
              <a:t>Décembre 2020</a:t>
            </a:r>
          </a:p>
        </p:txBody>
      </p:sp>
      <p:pic>
        <p:nvPicPr>
          <p:cNvPr id="10" name="Picture 2">
            <a:extLst>
              <a:ext uri="{FF2B5EF4-FFF2-40B4-BE49-F238E27FC236}">
                <a16:creationId xmlns:a16="http://schemas.microsoft.com/office/drawing/2014/main" id="{FE131A69-94CD-4AD5-9573-F914225D3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840" y="0"/>
            <a:ext cx="7362319" cy="36054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93E1B093-B14B-47F6-9C7E-9881B4056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960" y="-332234"/>
            <a:ext cx="7658080" cy="37612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wnload our Logo - Arts | seattle.gov">
            <a:extLst>
              <a:ext uri="{FF2B5EF4-FFF2-40B4-BE49-F238E27FC236}">
                <a16:creationId xmlns:a16="http://schemas.microsoft.com/office/drawing/2014/main" id="{F43E6D5B-36D1-43A4-882D-F76AD5EE1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201" y="1277937"/>
            <a:ext cx="12192000" cy="558006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096B770-5D68-44FC-82DC-58F46294B609}"/>
              </a:ext>
            </a:extLst>
          </p:cNvPr>
          <p:cNvSpPr txBox="1"/>
          <p:nvPr/>
        </p:nvSpPr>
        <p:spPr>
          <a:xfrm>
            <a:off x="180317" y="6443785"/>
            <a:ext cx="2914116" cy="307777"/>
          </a:xfrm>
          <a:prstGeom prst="rect">
            <a:avLst/>
          </a:prstGeom>
          <a:noFill/>
        </p:spPr>
        <p:txBody>
          <a:bodyPr wrap="square" rtlCol="0">
            <a:spAutoFit/>
          </a:bodyPr>
          <a:lstStyle/>
          <a:p>
            <a:r>
              <a:rPr lang="fr-FR" sz="1400" b="1" dirty="0">
                <a:solidFill>
                  <a:schemeClr val="bg1"/>
                </a:solidFill>
              </a:rPr>
              <a:t>Christelle Troussard</a:t>
            </a:r>
          </a:p>
        </p:txBody>
      </p:sp>
    </p:spTree>
    <p:extLst>
      <p:ext uri="{BB962C8B-B14F-4D97-AF65-F5344CB8AC3E}">
        <p14:creationId xmlns:p14="http://schemas.microsoft.com/office/powerpoint/2010/main" val="1427745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5252D-43AA-4020-BB18-2829DD834C9E}"/>
              </a:ext>
            </a:extLst>
          </p:cNvPr>
          <p:cNvSpPr/>
          <p:nvPr/>
        </p:nvSpPr>
        <p:spPr>
          <a:xfrm>
            <a:off x="0" y="6509857"/>
            <a:ext cx="12192000" cy="348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919DB6FF-AB4B-4218-BD71-D2D5721E8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128" y="4997542"/>
            <a:ext cx="1848633" cy="1860458"/>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5C00E526-DCD5-4B79-8148-35FDAC3930C7}"/>
              </a:ext>
            </a:extLst>
          </p:cNvPr>
          <p:cNvSpPr txBox="1"/>
          <p:nvPr/>
        </p:nvSpPr>
        <p:spPr>
          <a:xfrm>
            <a:off x="190149" y="118485"/>
            <a:ext cx="4776133" cy="369332"/>
          </a:xfrm>
          <a:prstGeom prst="rect">
            <a:avLst/>
          </a:prstGeom>
          <a:noFill/>
        </p:spPr>
        <p:txBody>
          <a:bodyPr wrap="square">
            <a:spAutoFit/>
          </a:bodyPr>
          <a:lstStyle/>
          <a:p>
            <a:r>
              <a:rPr lang="fr-FR" sz="1800" b="1" dirty="0">
                <a:solidFill>
                  <a:schemeClr val="accent6">
                    <a:lumMod val="50000"/>
                  </a:schemeClr>
                </a:solidFill>
                <a:effectLst>
                  <a:outerShdw blurRad="38100" dist="38100" dir="2700000" algn="tl">
                    <a:srgbClr val="000000">
                      <a:alpha val="43137"/>
                    </a:srgbClr>
                  </a:outerShdw>
                </a:effectLst>
                <a:latin typeface="Karla"/>
              </a:rPr>
              <a:t>Bâtiments conservés dans le jeu de données</a:t>
            </a:r>
          </a:p>
        </p:txBody>
      </p:sp>
      <p:grpSp>
        <p:nvGrpSpPr>
          <p:cNvPr id="33" name="Groupe 32">
            <a:extLst>
              <a:ext uri="{FF2B5EF4-FFF2-40B4-BE49-F238E27FC236}">
                <a16:creationId xmlns:a16="http://schemas.microsoft.com/office/drawing/2014/main" id="{BD09F77D-952C-4263-AEDB-99389DD51A31}"/>
              </a:ext>
            </a:extLst>
          </p:cNvPr>
          <p:cNvGrpSpPr/>
          <p:nvPr/>
        </p:nvGrpSpPr>
        <p:grpSpPr>
          <a:xfrm>
            <a:off x="2318571" y="776441"/>
            <a:ext cx="2811013" cy="5151330"/>
            <a:chOff x="4994659" y="486559"/>
            <a:chExt cx="2811013" cy="5151330"/>
          </a:xfrm>
        </p:grpSpPr>
        <p:sp>
          <p:nvSpPr>
            <p:cNvPr id="11" name="Rectangle 10">
              <a:extLst>
                <a:ext uri="{FF2B5EF4-FFF2-40B4-BE49-F238E27FC236}">
                  <a16:creationId xmlns:a16="http://schemas.microsoft.com/office/drawing/2014/main" id="{5DA99F8D-54E0-4088-B0C4-037EBBED9503}"/>
                </a:ext>
              </a:extLst>
            </p:cNvPr>
            <p:cNvSpPr/>
            <p:nvPr/>
          </p:nvSpPr>
          <p:spPr>
            <a:xfrm>
              <a:off x="5139654" y="494949"/>
              <a:ext cx="1392572" cy="696285"/>
            </a:xfrm>
            <a:prstGeom prst="rect">
              <a:avLst/>
            </a:prstGeom>
            <a:solidFill>
              <a:srgbClr val="A2E8A2"/>
            </a:solidFill>
            <a:ln w="19050">
              <a:solidFill>
                <a:srgbClr val="00B05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EF92B02B-68C4-4BD1-8E01-4AA266D154D7}"/>
                </a:ext>
              </a:extLst>
            </p:cNvPr>
            <p:cNvSpPr/>
            <p:nvPr/>
          </p:nvSpPr>
          <p:spPr>
            <a:xfrm>
              <a:off x="5139654" y="1199624"/>
              <a:ext cx="1392572" cy="2835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77A602A4-8D1A-40FE-8C18-92BA04EBED11}"/>
                </a:ext>
              </a:extLst>
            </p:cNvPr>
            <p:cNvSpPr txBox="1"/>
            <p:nvPr/>
          </p:nvSpPr>
          <p:spPr>
            <a:xfrm>
              <a:off x="5453607" y="746264"/>
              <a:ext cx="1115735"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fr-FR" b="1" dirty="0">
                  <a:solidFill>
                    <a:schemeClr val="bg1"/>
                  </a:solidFill>
                </a:rPr>
                <a:t>2016</a:t>
              </a:r>
            </a:p>
          </p:txBody>
        </p:sp>
        <p:sp>
          <p:nvSpPr>
            <p:cNvPr id="15" name="Accolade ouvrante 14">
              <a:extLst>
                <a:ext uri="{FF2B5EF4-FFF2-40B4-BE49-F238E27FC236}">
                  <a16:creationId xmlns:a16="http://schemas.microsoft.com/office/drawing/2014/main" id="{B851D9F4-C76C-457A-8B12-F0795CD60F20}"/>
                </a:ext>
              </a:extLst>
            </p:cNvPr>
            <p:cNvSpPr/>
            <p:nvPr/>
          </p:nvSpPr>
          <p:spPr>
            <a:xfrm rot="10800000">
              <a:off x="6711188" y="1191234"/>
              <a:ext cx="139817" cy="284386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ZoneTexte 16">
              <a:extLst>
                <a:ext uri="{FF2B5EF4-FFF2-40B4-BE49-F238E27FC236}">
                  <a16:creationId xmlns:a16="http://schemas.microsoft.com/office/drawing/2014/main" id="{949DA794-8E91-458E-BD4D-540C06CC8F6D}"/>
                </a:ext>
              </a:extLst>
            </p:cNvPr>
            <p:cNvSpPr txBox="1"/>
            <p:nvPr/>
          </p:nvSpPr>
          <p:spPr>
            <a:xfrm>
              <a:off x="5602763" y="486559"/>
              <a:ext cx="656758" cy="369332"/>
            </a:xfrm>
            <a:prstGeom prst="rect">
              <a:avLst/>
            </a:prstGeom>
            <a:noFill/>
          </p:spPr>
          <p:txBody>
            <a:bodyPr wrap="square" rtlCol="0">
              <a:spAutoFit/>
            </a:bodyPr>
            <a:lstStyle/>
            <a:p>
              <a:r>
                <a:rPr lang="fr-FR" dirty="0"/>
                <a:t>92</a:t>
              </a:r>
            </a:p>
          </p:txBody>
        </p:sp>
        <p:sp>
          <p:nvSpPr>
            <p:cNvPr id="19" name="ZoneTexte 18">
              <a:extLst>
                <a:ext uri="{FF2B5EF4-FFF2-40B4-BE49-F238E27FC236}">
                  <a16:creationId xmlns:a16="http://schemas.microsoft.com/office/drawing/2014/main" id="{6DE87D01-A9BD-4C4D-AAE8-0C526B503729}"/>
                </a:ext>
              </a:extLst>
            </p:cNvPr>
            <p:cNvSpPr txBox="1"/>
            <p:nvPr/>
          </p:nvSpPr>
          <p:spPr>
            <a:xfrm>
              <a:off x="5453607" y="2814397"/>
              <a:ext cx="840295" cy="369332"/>
            </a:xfrm>
            <a:prstGeom prst="rect">
              <a:avLst/>
            </a:prstGeom>
            <a:noFill/>
          </p:spPr>
          <p:txBody>
            <a:bodyPr wrap="square" rtlCol="0">
              <a:spAutoFit/>
            </a:bodyPr>
            <a:lstStyle/>
            <a:p>
              <a:r>
                <a:rPr lang="fr-FR" dirty="0"/>
                <a:t>3284</a:t>
              </a:r>
            </a:p>
          </p:txBody>
        </p:sp>
        <p:sp>
          <p:nvSpPr>
            <p:cNvPr id="21" name="ZoneTexte 20">
              <a:extLst>
                <a:ext uri="{FF2B5EF4-FFF2-40B4-BE49-F238E27FC236}">
                  <a16:creationId xmlns:a16="http://schemas.microsoft.com/office/drawing/2014/main" id="{CD4B3215-1597-484E-8DB5-EFD2CA049157}"/>
                </a:ext>
              </a:extLst>
            </p:cNvPr>
            <p:cNvSpPr txBox="1"/>
            <p:nvPr/>
          </p:nvSpPr>
          <p:spPr>
            <a:xfrm>
              <a:off x="4994659" y="5176224"/>
              <a:ext cx="2811013"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fr-FR" sz="2400" dirty="0">
                  <a:highlight>
                    <a:srgbClr val="D9FFFF"/>
                  </a:highlight>
                </a:rPr>
                <a:t>3432</a:t>
              </a:r>
              <a:r>
                <a:rPr lang="fr-FR" sz="2400" dirty="0"/>
                <a:t> </a:t>
              </a:r>
              <a:r>
                <a:rPr lang="fr-FR" dirty="0"/>
                <a:t>bâtiments</a:t>
              </a:r>
              <a:endParaRPr lang="fr-FR" sz="2400" dirty="0"/>
            </a:p>
          </p:txBody>
        </p:sp>
        <p:sp>
          <p:nvSpPr>
            <p:cNvPr id="23" name="Rectangle 22">
              <a:extLst>
                <a:ext uri="{FF2B5EF4-FFF2-40B4-BE49-F238E27FC236}">
                  <a16:creationId xmlns:a16="http://schemas.microsoft.com/office/drawing/2014/main" id="{DE0E9E5C-B90E-4CC7-87F6-37E8555F4C24}"/>
                </a:ext>
              </a:extLst>
            </p:cNvPr>
            <p:cNvSpPr/>
            <p:nvPr/>
          </p:nvSpPr>
          <p:spPr>
            <a:xfrm>
              <a:off x="5139654" y="4053166"/>
              <a:ext cx="1392572" cy="508322"/>
            </a:xfrm>
            <a:prstGeom prst="rect">
              <a:avLst/>
            </a:prstGeom>
            <a:solidFill>
              <a:srgbClr val="FF7979"/>
            </a:solidFill>
            <a:ln w="12700">
              <a:solidFill>
                <a:srgbClr val="FF0000"/>
              </a:solidFill>
              <a:prstDash val="sysDash"/>
            </a:ln>
          </p:spPr>
          <p:style>
            <a:lnRef idx="1">
              <a:schemeClr val="dk1"/>
            </a:lnRef>
            <a:fillRef idx="2">
              <a:schemeClr val="dk1"/>
            </a:fillRef>
            <a:effectRef idx="1">
              <a:schemeClr val="dk1"/>
            </a:effectRef>
            <a:fontRef idx="minor">
              <a:schemeClr val="dk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802EF88F-4A19-4A43-A925-3D2F82BE446C}"/>
                </a:ext>
              </a:extLst>
            </p:cNvPr>
            <p:cNvSpPr txBox="1"/>
            <p:nvPr/>
          </p:nvSpPr>
          <p:spPr>
            <a:xfrm>
              <a:off x="5453607" y="4242490"/>
              <a:ext cx="726415" cy="369332"/>
            </a:xfrm>
            <a:prstGeom prst="rect">
              <a:avLst/>
            </a:prstGeom>
            <a:noFill/>
          </p:spPr>
          <p:txBody>
            <a:bodyPr wrap="square" rtlCol="0">
              <a:spAutoFit/>
            </a:bodyPr>
            <a:lstStyle/>
            <a:p>
              <a:r>
                <a:rPr lang="fr-FR" dirty="0"/>
                <a:t>   56</a:t>
              </a:r>
            </a:p>
          </p:txBody>
        </p:sp>
        <p:sp>
          <p:nvSpPr>
            <p:cNvPr id="26" name="Flèche : bas 25">
              <a:extLst>
                <a:ext uri="{FF2B5EF4-FFF2-40B4-BE49-F238E27FC236}">
                  <a16:creationId xmlns:a16="http://schemas.microsoft.com/office/drawing/2014/main" id="{C21A6F64-B727-4C30-A594-8B1A52313553}"/>
                </a:ext>
              </a:extLst>
            </p:cNvPr>
            <p:cNvSpPr/>
            <p:nvPr/>
          </p:nvSpPr>
          <p:spPr>
            <a:xfrm>
              <a:off x="5676612" y="4725514"/>
              <a:ext cx="394283" cy="4507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51C7A502-08C2-400D-9521-0A141DA98A5F}"/>
                </a:ext>
              </a:extLst>
            </p:cNvPr>
            <p:cNvSpPr txBox="1"/>
            <p:nvPr/>
          </p:nvSpPr>
          <p:spPr>
            <a:xfrm>
              <a:off x="5483736" y="4016396"/>
              <a:ext cx="1115735"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fr-FR" b="1" dirty="0">
                  <a:solidFill>
                    <a:schemeClr val="bg1"/>
                  </a:solidFill>
                </a:rPr>
                <a:t>2015</a:t>
              </a:r>
            </a:p>
          </p:txBody>
        </p:sp>
        <p:sp>
          <p:nvSpPr>
            <p:cNvPr id="30" name="ZoneTexte 29">
              <a:extLst>
                <a:ext uri="{FF2B5EF4-FFF2-40B4-BE49-F238E27FC236}">
                  <a16:creationId xmlns:a16="http://schemas.microsoft.com/office/drawing/2014/main" id="{1B50196F-0AD8-4049-B50E-AE55DAB932BF}"/>
                </a:ext>
              </a:extLst>
            </p:cNvPr>
            <p:cNvSpPr txBox="1"/>
            <p:nvPr/>
          </p:nvSpPr>
          <p:spPr>
            <a:xfrm>
              <a:off x="5258946" y="1932593"/>
              <a:ext cx="1115735"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PARTIE FIXE</a:t>
              </a:r>
            </a:p>
          </p:txBody>
        </p:sp>
      </p:grpSp>
      <p:sp>
        <p:nvSpPr>
          <p:cNvPr id="2" name="Rectangle 1">
            <a:extLst>
              <a:ext uri="{FF2B5EF4-FFF2-40B4-BE49-F238E27FC236}">
                <a16:creationId xmlns:a16="http://schemas.microsoft.com/office/drawing/2014/main" id="{498E2D09-044C-498B-8BED-0FEECDD87C09}"/>
              </a:ext>
            </a:extLst>
          </p:cNvPr>
          <p:cNvSpPr/>
          <p:nvPr/>
        </p:nvSpPr>
        <p:spPr>
          <a:xfrm>
            <a:off x="913449" y="1489506"/>
            <a:ext cx="1392572" cy="2073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85B44C6E-6BAD-4084-87A6-6009D3AF5763}"/>
              </a:ext>
            </a:extLst>
          </p:cNvPr>
          <p:cNvSpPr txBox="1"/>
          <p:nvPr/>
        </p:nvSpPr>
        <p:spPr>
          <a:xfrm>
            <a:off x="1005374" y="1700556"/>
            <a:ext cx="1115735"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PARTIE FIXE</a:t>
            </a:r>
          </a:p>
          <a:p>
            <a:pPr algn="ctr"/>
            <a:r>
              <a:rPr lang="fr-FR" sz="1600" b="1" dirty="0">
                <a:solidFill>
                  <a:schemeClr val="bg1"/>
                </a:solidFill>
              </a:rPr>
              <a:t>2016</a:t>
            </a:r>
          </a:p>
        </p:txBody>
      </p:sp>
      <p:sp>
        <p:nvSpPr>
          <p:cNvPr id="6" name="ZoneTexte 5">
            <a:extLst>
              <a:ext uri="{FF2B5EF4-FFF2-40B4-BE49-F238E27FC236}">
                <a16:creationId xmlns:a16="http://schemas.microsoft.com/office/drawing/2014/main" id="{42A7538A-9C38-4A70-A1FD-D93C1B40FFF1}"/>
              </a:ext>
            </a:extLst>
          </p:cNvPr>
          <p:cNvSpPr txBox="1"/>
          <p:nvPr/>
        </p:nvSpPr>
        <p:spPr>
          <a:xfrm>
            <a:off x="1203344" y="2903050"/>
            <a:ext cx="840295" cy="369332"/>
          </a:xfrm>
          <a:prstGeom prst="rect">
            <a:avLst/>
          </a:prstGeom>
          <a:noFill/>
        </p:spPr>
        <p:txBody>
          <a:bodyPr wrap="square" rtlCol="0">
            <a:spAutoFit/>
          </a:bodyPr>
          <a:lstStyle/>
          <a:p>
            <a:r>
              <a:rPr lang="fr-FR" dirty="0"/>
              <a:t>3145</a:t>
            </a:r>
          </a:p>
        </p:txBody>
      </p:sp>
      <p:sp>
        <p:nvSpPr>
          <p:cNvPr id="8" name="Rectangle 7">
            <a:extLst>
              <a:ext uri="{FF2B5EF4-FFF2-40B4-BE49-F238E27FC236}">
                <a16:creationId xmlns:a16="http://schemas.microsoft.com/office/drawing/2014/main" id="{F7C4FDBD-3B53-47AB-9B3D-ED11E9A9ABAF}"/>
              </a:ext>
            </a:extLst>
          </p:cNvPr>
          <p:cNvSpPr/>
          <p:nvPr/>
        </p:nvSpPr>
        <p:spPr>
          <a:xfrm>
            <a:off x="916312" y="3635077"/>
            <a:ext cx="1392572" cy="716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8F1DEDC8-3089-4E71-9EB2-916CA89872D9}"/>
              </a:ext>
            </a:extLst>
          </p:cNvPr>
          <p:cNvSpPr txBox="1"/>
          <p:nvPr/>
        </p:nvSpPr>
        <p:spPr>
          <a:xfrm>
            <a:off x="854818" y="3618299"/>
            <a:ext cx="1445233" cy="55399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1400" b="1" dirty="0">
                <a:solidFill>
                  <a:schemeClr val="bg1"/>
                </a:solidFill>
              </a:rPr>
              <a:t>PARTIE FIXE</a:t>
            </a:r>
          </a:p>
          <a:p>
            <a:pPr algn="ctr"/>
            <a:r>
              <a:rPr lang="fr-FR" sz="1600" b="1" dirty="0">
                <a:solidFill>
                  <a:schemeClr val="bg1"/>
                </a:solidFill>
              </a:rPr>
              <a:t>2015</a:t>
            </a:r>
          </a:p>
        </p:txBody>
      </p:sp>
      <p:sp>
        <p:nvSpPr>
          <p:cNvPr id="12" name="ZoneTexte 11">
            <a:extLst>
              <a:ext uri="{FF2B5EF4-FFF2-40B4-BE49-F238E27FC236}">
                <a16:creationId xmlns:a16="http://schemas.microsoft.com/office/drawing/2014/main" id="{85275862-952A-4213-AF70-A0B075A32BD7}"/>
              </a:ext>
            </a:extLst>
          </p:cNvPr>
          <p:cNvSpPr txBox="1"/>
          <p:nvPr/>
        </p:nvSpPr>
        <p:spPr>
          <a:xfrm>
            <a:off x="1306349" y="4043668"/>
            <a:ext cx="840295" cy="369332"/>
          </a:xfrm>
          <a:prstGeom prst="rect">
            <a:avLst/>
          </a:prstGeom>
          <a:noFill/>
        </p:spPr>
        <p:txBody>
          <a:bodyPr wrap="square" rtlCol="0">
            <a:spAutoFit/>
          </a:bodyPr>
          <a:lstStyle/>
          <a:p>
            <a:r>
              <a:rPr lang="fr-FR" dirty="0"/>
              <a:t>231</a:t>
            </a:r>
          </a:p>
        </p:txBody>
      </p:sp>
      <p:cxnSp>
        <p:nvCxnSpPr>
          <p:cNvPr id="16" name="Connecteur droit 15">
            <a:extLst>
              <a:ext uri="{FF2B5EF4-FFF2-40B4-BE49-F238E27FC236}">
                <a16:creationId xmlns:a16="http://schemas.microsoft.com/office/drawing/2014/main" id="{8B672DE7-D339-4CA0-811E-107C9271B62F}"/>
              </a:ext>
            </a:extLst>
          </p:cNvPr>
          <p:cNvCxnSpPr>
            <a:cxnSpLocks/>
          </p:cNvCxnSpPr>
          <p:nvPr/>
        </p:nvCxnSpPr>
        <p:spPr>
          <a:xfrm flipV="1">
            <a:off x="746620" y="1481116"/>
            <a:ext cx="1764000" cy="8390"/>
          </a:xfrm>
          <a:prstGeom prst="line">
            <a:avLst/>
          </a:prstGeom>
          <a:ln w="28575">
            <a:solidFill>
              <a:schemeClr val="accent1">
                <a:lumMod val="50000"/>
              </a:schemeClr>
            </a:solidFill>
            <a:prstDash val="sysDash"/>
          </a:ln>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08E88CBB-9386-49E3-8FFA-AAB395ED6B48}"/>
              </a:ext>
            </a:extLst>
          </p:cNvPr>
          <p:cNvCxnSpPr>
            <a:cxnSpLocks/>
          </p:cNvCxnSpPr>
          <p:nvPr/>
        </p:nvCxnSpPr>
        <p:spPr>
          <a:xfrm flipV="1">
            <a:off x="705451" y="4334658"/>
            <a:ext cx="1764000" cy="8390"/>
          </a:xfrm>
          <a:prstGeom prst="line">
            <a:avLst/>
          </a:prstGeom>
          <a:ln w="28575">
            <a:solidFill>
              <a:schemeClr val="accent1">
                <a:lumMod val="50000"/>
              </a:schemeClr>
            </a:solidFill>
            <a:prstDash val="sysDash"/>
          </a:ln>
        </p:spPr>
        <p:style>
          <a:lnRef idx="1">
            <a:schemeClr val="dk1"/>
          </a:lnRef>
          <a:fillRef idx="0">
            <a:schemeClr val="dk1"/>
          </a:fillRef>
          <a:effectRef idx="0">
            <a:schemeClr val="dk1"/>
          </a:effectRef>
          <a:fontRef idx="minor">
            <a:schemeClr val="tx1"/>
          </a:fontRef>
        </p:style>
      </p:cxnSp>
      <p:sp>
        <p:nvSpPr>
          <p:cNvPr id="20" name="Accolade ouvrante 19">
            <a:extLst>
              <a:ext uri="{FF2B5EF4-FFF2-40B4-BE49-F238E27FC236}">
                <a16:creationId xmlns:a16="http://schemas.microsoft.com/office/drawing/2014/main" id="{97EF087B-6382-451A-87B8-CE4E1EDCD7F0}"/>
              </a:ext>
            </a:extLst>
          </p:cNvPr>
          <p:cNvSpPr/>
          <p:nvPr/>
        </p:nvSpPr>
        <p:spPr>
          <a:xfrm>
            <a:off x="488116" y="1489505"/>
            <a:ext cx="139817" cy="284386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1" name="Connecteur droit 40">
            <a:extLst>
              <a:ext uri="{FF2B5EF4-FFF2-40B4-BE49-F238E27FC236}">
                <a16:creationId xmlns:a16="http://schemas.microsoft.com/office/drawing/2014/main" id="{FB78D966-82C2-4D0B-9F76-081905240930}"/>
              </a:ext>
            </a:extLst>
          </p:cNvPr>
          <p:cNvCxnSpPr>
            <a:cxnSpLocks/>
          </p:cNvCxnSpPr>
          <p:nvPr/>
        </p:nvCxnSpPr>
        <p:spPr>
          <a:xfrm flipV="1">
            <a:off x="699566" y="3586364"/>
            <a:ext cx="1764000" cy="8390"/>
          </a:xfrm>
          <a:prstGeom prst="line">
            <a:avLst/>
          </a:prstGeom>
          <a:ln w="28575">
            <a:solidFill>
              <a:schemeClr val="accent1">
                <a:lumMod val="50000"/>
              </a:schemeClr>
            </a:solidFill>
            <a:prstDash val="sysDash"/>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0C2D9E15-D1DD-4BD7-94F6-BB9C4D911B5B}"/>
              </a:ext>
            </a:extLst>
          </p:cNvPr>
          <p:cNvSpPr txBox="1"/>
          <p:nvPr/>
        </p:nvSpPr>
        <p:spPr>
          <a:xfrm>
            <a:off x="4585985" y="989042"/>
            <a:ext cx="7499757" cy="3139321"/>
          </a:xfrm>
          <a:prstGeom prst="rect">
            <a:avLst/>
          </a:prstGeom>
          <a:noFill/>
        </p:spPr>
        <p:txBody>
          <a:bodyPr wrap="square">
            <a:spAutoFit/>
          </a:bodyPr>
          <a:lstStyle/>
          <a:p>
            <a:pPr algn="l"/>
            <a:r>
              <a:rPr lang="fr-FR" b="1" i="0" dirty="0">
                <a:solidFill>
                  <a:srgbClr val="000000"/>
                </a:solidFill>
                <a:effectLst/>
                <a:latin typeface="Helvetica Neue"/>
              </a:rPr>
              <a:t>Stratégie adoptée</a:t>
            </a:r>
          </a:p>
          <a:p>
            <a:pPr algn="l"/>
            <a:endParaRPr lang="fr-FR" b="1" i="0" dirty="0">
              <a:solidFill>
                <a:srgbClr val="000000"/>
              </a:solidFill>
              <a:effectLst/>
              <a:latin typeface="Helvetica Neue"/>
            </a:endParaRPr>
          </a:p>
          <a:p>
            <a:pPr algn="l"/>
            <a:endParaRPr lang="fr-FR" b="0" i="0" dirty="0">
              <a:solidFill>
                <a:srgbClr val="000000"/>
              </a:solidFill>
              <a:effectLst/>
              <a:latin typeface="Helvetica Neue"/>
            </a:endParaRPr>
          </a:p>
          <a:p>
            <a:pPr algn="l">
              <a:buFont typeface="Arial" panose="020B0604020202020204" pitchFamily="34" charset="0"/>
              <a:buChar char="•"/>
            </a:pPr>
            <a:r>
              <a:rPr lang="fr-FR" b="1" i="0" dirty="0">
                <a:solidFill>
                  <a:srgbClr val="000000"/>
                </a:solidFill>
                <a:effectLst/>
                <a:latin typeface="Helvetica Neue"/>
              </a:rPr>
              <a:t>Garder</a:t>
            </a:r>
            <a:r>
              <a:rPr lang="fr-FR" b="0" i="0" dirty="0">
                <a:solidFill>
                  <a:srgbClr val="000000"/>
                </a:solidFill>
                <a:effectLst/>
                <a:latin typeface="Helvetica Neue"/>
              </a:rPr>
              <a:t> les </a:t>
            </a:r>
            <a:r>
              <a:rPr lang="fr-FR" b="1" i="0" dirty="0">
                <a:solidFill>
                  <a:srgbClr val="000000"/>
                </a:solidFill>
                <a:effectLst>
                  <a:outerShdw blurRad="38100" dist="38100" dir="2700000" algn="tl">
                    <a:srgbClr val="000000">
                      <a:alpha val="43137"/>
                    </a:srgbClr>
                  </a:outerShdw>
                </a:effectLst>
                <a:highlight>
                  <a:srgbClr val="FFCCCC"/>
                </a:highlight>
                <a:latin typeface="Helvetica Neue"/>
              </a:rPr>
              <a:t>56</a:t>
            </a:r>
            <a:r>
              <a:rPr lang="fr-FR" b="0" i="0" dirty="0">
                <a:solidFill>
                  <a:srgbClr val="000000"/>
                </a:solidFill>
                <a:effectLst/>
                <a:latin typeface="Helvetica Neue"/>
              </a:rPr>
              <a:t> bâtiments présents uniquement en 2015.</a:t>
            </a:r>
          </a:p>
          <a:p>
            <a:pPr algn="l">
              <a:buFont typeface="Arial" panose="020B0604020202020204" pitchFamily="34" charset="0"/>
              <a:buChar char="•"/>
            </a:pPr>
            <a:r>
              <a:rPr lang="fr-FR" b="1" i="0" dirty="0">
                <a:solidFill>
                  <a:srgbClr val="000000"/>
                </a:solidFill>
                <a:effectLst/>
                <a:latin typeface="Helvetica Neue"/>
              </a:rPr>
              <a:t>Garder</a:t>
            </a:r>
            <a:r>
              <a:rPr lang="fr-FR" b="0" i="0" dirty="0">
                <a:solidFill>
                  <a:srgbClr val="000000"/>
                </a:solidFill>
                <a:effectLst/>
                <a:latin typeface="Helvetica Neue"/>
              </a:rPr>
              <a:t> les </a:t>
            </a:r>
            <a:r>
              <a:rPr lang="fr-FR" b="1" i="0" dirty="0">
                <a:solidFill>
                  <a:srgbClr val="000000"/>
                </a:solidFill>
                <a:effectLst>
                  <a:outerShdw blurRad="38100" dist="38100" dir="2700000" algn="tl">
                    <a:srgbClr val="000000">
                      <a:alpha val="43137"/>
                    </a:srgbClr>
                  </a:outerShdw>
                </a:effectLst>
                <a:highlight>
                  <a:srgbClr val="A2E8A2"/>
                </a:highlight>
                <a:latin typeface="Helvetica Neue"/>
              </a:rPr>
              <a:t>92</a:t>
            </a:r>
            <a:r>
              <a:rPr lang="fr-FR" b="0" i="0" dirty="0">
                <a:solidFill>
                  <a:srgbClr val="000000"/>
                </a:solidFill>
                <a:effectLst/>
                <a:latin typeface="Helvetica Neue"/>
              </a:rPr>
              <a:t> bâtiments présents uniquement en 2016.</a:t>
            </a:r>
          </a:p>
          <a:p>
            <a:pPr algn="l">
              <a:buFont typeface="Arial" panose="020B0604020202020204" pitchFamily="34" charset="0"/>
              <a:buChar char="•"/>
            </a:pPr>
            <a:endParaRPr lang="fr-FR" b="0" i="0" dirty="0">
              <a:solidFill>
                <a:srgbClr val="000000"/>
              </a:solidFill>
              <a:effectLst/>
              <a:latin typeface="Helvetica Neue"/>
            </a:endParaRPr>
          </a:p>
          <a:p>
            <a:pPr algn="l">
              <a:buFont typeface="Arial" panose="020B0604020202020204" pitchFamily="34" charset="0"/>
              <a:buChar char="•"/>
            </a:pPr>
            <a:r>
              <a:rPr lang="fr-FR" b="1" i="0" dirty="0">
                <a:solidFill>
                  <a:srgbClr val="000000"/>
                </a:solidFill>
                <a:effectLst/>
                <a:latin typeface="Helvetica Neue"/>
              </a:rPr>
              <a:t>Scinder la partie fixe de </a:t>
            </a:r>
            <a:r>
              <a:rPr lang="fr-FR" b="1" i="0" dirty="0">
                <a:solidFill>
                  <a:srgbClr val="000000"/>
                </a:solidFill>
                <a:effectLst>
                  <a:outerShdw blurRad="38100" dist="38100" dir="2700000" algn="tl">
                    <a:srgbClr val="000000">
                      <a:alpha val="43137"/>
                    </a:srgbClr>
                  </a:outerShdw>
                </a:effectLst>
                <a:highlight>
                  <a:srgbClr val="CC9900"/>
                </a:highlight>
                <a:latin typeface="Helvetica Neue"/>
              </a:rPr>
              <a:t>3284</a:t>
            </a:r>
            <a:r>
              <a:rPr lang="fr-FR" b="1" i="0" dirty="0">
                <a:solidFill>
                  <a:srgbClr val="000000"/>
                </a:solidFill>
                <a:effectLst/>
                <a:latin typeface="Helvetica Neue"/>
              </a:rPr>
              <a:t> bâtiments en 2</a:t>
            </a:r>
            <a:r>
              <a:rPr lang="fr-FR" b="0" i="0" dirty="0">
                <a:solidFill>
                  <a:srgbClr val="000000"/>
                </a:solidFill>
                <a:effectLst/>
                <a:latin typeface="Helvetica Neue"/>
              </a:rPr>
              <a:t> :</a:t>
            </a:r>
          </a:p>
          <a:p>
            <a:pPr algn="l">
              <a:buFont typeface="Arial" panose="020B0604020202020204" pitchFamily="34" charset="0"/>
              <a:buChar char="•"/>
            </a:pPr>
            <a:endParaRPr lang="fr-FR" b="0" i="0" dirty="0">
              <a:solidFill>
                <a:srgbClr val="000000"/>
              </a:solidFill>
              <a:effectLst/>
              <a:latin typeface="Helvetica Neue"/>
            </a:endParaRPr>
          </a:p>
          <a:p>
            <a:pPr marL="742950" lvl="1" indent="-285750" algn="l">
              <a:buFont typeface="Arial" panose="020B0604020202020204" pitchFamily="34" charset="0"/>
              <a:buChar char="•"/>
            </a:pPr>
            <a:r>
              <a:rPr lang="fr-FR" b="1" i="0" dirty="0">
                <a:solidFill>
                  <a:srgbClr val="000000"/>
                </a:solidFill>
                <a:effectLst/>
                <a:latin typeface="Helvetica Neue"/>
              </a:rPr>
              <a:t>Garder majoritairement</a:t>
            </a:r>
            <a:r>
              <a:rPr lang="fr-FR" b="0" i="0" dirty="0">
                <a:solidFill>
                  <a:srgbClr val="000000"/>
                </a:solidFill>
                <a:effectLst/>
                <a:latin typeface="Helvetica Neue"/>
              </a:rPr>
              <a:t> la partie fixe de 2016, </a:t>
            </a:r>
            <a:r>
              <a:rPr lang="fr-FR" b="1" i="0" dirty="0">
                <a:solidFill>
                  <a:srgbClr val="000000"/>
                </a:solidFill>
                <a:effectLst>
                  <a:outerShdw blurRad="38100" dist="38100" dir="2700000" algn="tl">
                    <a:srgbClr val="000000">
                      <a:alpha val="43137"/>
                    </a:srgbClr>
                  </a:outerShdw>
                </a:effectLst>
                <a:latin typeface="Helvetica Neue"/>
              </a:rPr>
              <a:t>3145</a:t>
            </a:r>
            <a:r>
              <a:rPr lang="fr-FR" b="0" i="0" dirty="0">
                <a:solidFill>
                  <a:srgbClr val="000000"/>
                </a:solidFill>
                <a:effectLst/>
                <a:latin typeface="Helvetica Neue"/>
              </a:rPr>
              <a:t> bâtiments</a:t>
            </a:r>
          </a:p>
          <a:p>
            <a:pPr marL="742950" lvl="1" indent="-285750" algn="l">
              <a:buFont typeface="Arial" panose="020B0604020202020204" pitchFamily="34" charset="0"/>
              <a:buChar char="•"/>
            </a:pPr>
            <a:endParaRPr lang="fr-FR" b="0" i="0" dirty="0">
              <a:solidFill>
                <a:srgbClr val="000000"/>
              </a:solidFill>
              <a:effectLst/>
              <a:latin typeface="Helvetica Neue"/>
            </a:endParaRPr>
          </a:p>
          <a:p>
            <a:pPr marL="742950" lvl="1" indent="-285750" algn="l">
              <a:buFont typeface="Arial" panose="020B0604020202020204" pitchFamily="34" charset="0"/>
              <a:buChar char="•"/>
            </a:pPr>
            <a:r>
              <a:rPr lang="fr-FR" b="1" i="0" dirty="0">
                <a:solidFill>
                  <a:srgbClr val="000000"/>
                </a:solidFill>
                <a:effectLst/>
                <a:latin typeface="Helvetica Neue"/>
              </a:rPr>
              <a:t>Garder</a:t>
            </a:r>
            <a:r>
              <a:rPr lang="fr-FR" b="0" i="0" dirty="0">
                <a:solidFill>
                  <a:srgbClr val="000000"/>
                </a:solidFill>
                <a:effectLst/>
                <a:latin typeface="Helvetica Neue"/>
              </a:rPr>
              <a:t> des bâtiments de la partie fixe de 2015, </a:t>
            </a:r>
            <a:r>
              <a:rPr lang="fr-FR" b="1" i="0" dirty="0">
                <a:solidFill>
                  <a:srgbClr val="000000"/>
                </a:solidFill>
                <a:effectLst>
                  <a:outerShdw blurRad="38100" dist="38100" dir="2700000" algn="tl">
                    <a:srgbClr val="000000">
                      <a:alpha val="43137"/>
                    </a:srgbClr>
                  </a:outerShdw>
                </a:effectLst>
                <a:latin typeface="Helvetica Neue"/>
              </a:rPr>
              <a:t>231</a:t>
            </a:r>
            <a:r>
              <a:rPr lang="fr-FR" b="0" i="0" dirty="0">
                <a:solidFill>
                  <a:srgbClr val="000000"/>
                </a:solidFill>
                <a:effectLst/>
                <a:latin typeface="Helvetica Neue"/>
              </a:rPr>
              <a:t> bâtiments </a:t>
            </a:r>
          </a:p>
        </p:txBody>
      </p:sp>
      <p:sp>
        <p:nvSpPr>
          <p:cNvPr id="36" name="ZoneTexte 35">
            <a:extLst>
              <a:ext uri="{FF2B5EF4-FFF2-40B4-BE49-F238E27FC236}">
                <a16:creationId xmlns:a16="http://schemas.microsoft.com/office/drawing/2014/main" id="{0C354E98-2863-4A95-A671-FAF5C1C5E285}"/>
              </a:ext>
            </a:extLst>
          </p:cNvPr>
          <p:cNvSpPr txBox="1"/>
          <p:nvPr/>
        </p:nvSpPr>
        <p:spPr>
          <a:xfrm>
            <a:off x="5029200" y="5512272"/>
            <a:ext cx="6233020" cy="369332"/>
          </a:xfrm>
          <a:prstGeom prst="rect">
            <a:avLst/>
          </a:prstGeom>
          <a:noFill/>
        </p:spPr>
        <p:txBody>
          <a:bodyPr wrap="square">
            <a:spAutoFit/>
          </a:bodyPr>
          <a:lstStyle/>
          <a:p>
            <a:r>
              <a:rPr lang="fr-FR" b="1" i="0" dirty="0">
                <a:solidFill>
                  <a:srgbClr val="000000"/>
                </a:solidFill>
                <a:effectLst/>
                <a:latin typeface="Helvetica Neue"/>
              </a:rPr>
              <a:t>Nous gardons en tout </a:t>
            </a:r>
            <a:r>
              <a:rPr lang="fr-FR" b="1" i="0" dirty="0">
                <a:solidFill>
                  <a:srgbClr val="000000"/>
                </a:solidFill>
                <a:effectLst>
                  <a:outerShdw blurRad="38100" dist="38100" dir="2700000" algn="tl">
                    <a:srgbClr val="000000">
                      <a:alpha val="43137"/>
                    </a:srgbClr>
                  </a:outerShdw>
                </a:effectLst>
                <a:highlight>
                  <a:srgbClr val="D9FFFF"/>
                </a:highlight>
                <a:latin typeface="Helvetica Neue"/>
              </a:rPr>
              <a:t>3432</a:t>
            </a:r>
            <a:r>
              <a:rPr lang="fr-FR" b="1" i="0" dirty="0">
                <a:solidFill>
                  <a:srgbClr val="000000"/>
                </a:solidFill>
                <a:effectLst/>
                <a:highlight>
                  <a:srgbClr val="D9FFFF"/>
                </a:highlight>
                <a:latin typeface="Helvetica Neue"/>
              </a:rPr>
              <a:t> </a:t>
            </a:r>
            <a:r>
              <a:rPr lang="fr-FR" b="1" i="0" dirty="0">
                <a:solidFill>
                  <a:srgbClr val="000000"/>
                </a:solidFill>
                <a:effectLst/>
                <a:latin typeface="Helvetica Neue"/>
              </a:rPr>
              <a:t>bâtiments pour l'étude.</a:t>
            </a:r>
            <a:endParaRPr lang="fr-FR" dirty="0"/>
          </a:p>
        </p:txBody>
      </p:sp>
      <p:grpSp>
        <p:nvGrpSpPr>
          <p:cNvPr id="39" name="Groupe 38">
            <a:extLst>
              <a:ext uri="{FF2B5EF4-FFF2-40B4-BE49-F238E27FC236}">
                <a16:creationId xmlns:a16="http://schemas.microsoft.com/office/drawing/2014/main" id="{EC7836DE-B76F-4559-B622-21B4C08A3831}"/>
              </a:ext>
            </a:extLst>
          </p:cNvPr>
          <p:cNvGrpSpPr/>
          <p:nvPr/>
        </p:nvGrpSpPr>
        <p:grpSpPr>
          <a:xfrm>
            <a:off x="11364288" y="6247739"/>
            <a:ext cx="673257" cy="481858"/>
            <a:chOff x="11333527" y="6231082"/>
            <a:chExt cx="673257" cy="481858"/>
          </a:xfrm>
        </p:grpSpPr>
        <p:sp>
          <p:nvSpPr>
            <p:cNvPr id="42" name="Ellipse 41">
              <a:extLst>
                <a:ext uri="{FF2B5EF4-FFF2-40B4-BE49-F238E27FC236}">
                  <a16:creationId xmlns:a16="http://schemas.microsoft.com/office/drawing/2014/main" id="{B9346E2B-630F-40C4-8E26-380B33EF7072}"/>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95944458-3F0F-4703-BFEC-69E4D2019BCA}"/>
                </a:ext>
              </a:extLst>
            </p:cNvPr>
            <p:cNvSpPr txBox="1"/>
            <p:nvPr/>
          </p:nvSpPr>
          <p:spPr>
            <a:xfrm>
              <a:off x="11377611" y="6232803"/>
              <a:ext cx="629173"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9</a:t>
              </a:r>
            </a:p>
          </p:txBody>
        </p:sp>
      </p:grpSp>
      <p:sp>
        <p:nvSpPr>
          <p:cNvPr id="22" name="ZoneTexte 21">
            <a:extLst>
              <a:ext uri="{FF2B5EF4-FFF2-40B4-BE49-F238E27FC236}">
                <a16:creationId xmlns:a16="http://schemas.microsoft.com/office/drawing/2014/main" id="{786D05CF-74D1-423E-A68A-1A88E18C3892}"/>
              </a:ext>
            </a:extLst>
          </p:cNvPr>
          <p:cNvSpPr txBox="1"/>
          <p:nvPr/>
        </p:nvSpPr>
        <p:spPr>
          <a:xfrm>
            <a:off x="0" y="6488668"/>
            <a:ext cx="3305262" cy="369332"/>
          </a:xfrm>
          <a:prstGeom prst="rect">
            <a:avLst/>
          </a:prstGeom>
          <a:noFill/>
        </p:spPr>
        <p:txBody>
          <a:bodyPr wrap="square" rtlCol="0">
            <a:spAutoFit/>
          </a:bodyPr>
          <a:lstStyle/>
          <a:p>
            <a:r>
              <a:rPr lang="fr-FR" b="1" dirty="0">
                <a:solidFill>
                  <a:schemeClr val="bg1"/>
                </a:solidFill>
                <a:effectLst>
                  <a:outerShdw blurRad="38100" dist="38100" dir="2700000" algn="tl">
                    <a:srgbClr val="000000">
                      <a:alpha val="43137"/>
                    </a:srgbClr>
                  </a:outerShdw>
                </a:effectLst>
              </a:rPr>
              <a:t>Création du </a:t>
            </a:r>
            <a:r>
              <a:rPr lang="fr-FR" b="1" dirty="0" err="1">
                <a:solidFill>
                  <a:schemeClr val="bg1"/>
                </a:solidFill>
                <a:effectLst>
                  <a:outerShdw blurRad="38100" dist="38100" dir="2700000" algn="tl">
                    <a:srgbClr val="000000">
                      <a:alpha val="43137"/>
                    </a:srgbClr>
                  </a:outerShdw>
                </a:effectLst>
              </a:rPr>
              <a:t>DataFrame</a:t>
            </a:r>
            <a:endParaRPr lang="fr-FR" b="1" dirty="0">
              <a:solidFill>
                <a:schemeClr val="bg1"/>
              </a:solidFill>
              <a:effectLst>
                <a:outerShdw blurRad="38100" dist="38100" dir="2700000" algn="tl">
                  <a:srgbClr val="000000">
                    <a:alpha val="43137"/>
                  </a:srgbClr>
                </a:outerShdw>
              </a:effectLst>
            </a:endParaRPr>
          </a:p>
        </p:txBody>
      </p:sp>
      <p:sp>
        <p:nvSpPr>
          <p:cNvPr id="24" name="Rectangle 1">
            <a:extLst>
              <a:ext uri="{FF2B5EF4-FFF2-40B4-BE49-F238E27FC236}">
                <a16:creationId xmlns:a16="http://schemas.microsoft.com/office/drawing/2014/main" id="{81694C37-6850-45A9-A17F-398E04C93090}"/>
              </a:ext>
            </a:extLst>
          </p:cNvPr>
          <p:cNvSpPr>
            <a:spLocks noChangeArrowheads="1"/>
          </p:cNvSpPr>
          <p:nvPr/>
        </p:nvSpPr>
        <p:spPr bwMode="auto">
          <a:xfrm>
            <a:off x="6930743" y="6034148"/>
            <a:ext cx="230553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cap="none" normalizeH="0" baseline="0" dirty="0">
                <a:ln>
                  <a:noFill/>
                </a:ln>
                <a:solidFill>
                  <a:srgbClr val="000000"/>
                </a:solidFill>
                <a:effectLst>
                  <a:outerShdw blurRad="38100" dist="38100" dir="2700000" algn="tl">
                    <a:srgbClr val="000000">
                      <a:alpha val="43137"/>
                    </a:srgbClr>
                  </a:outerShdw>
                </a:effectLst>
                <a:latin typeface="Courier New" panose="02070309020205020404" pitchFamily="49" charset="0"/>
              </a:rPr>
              <a:t>(3432, 47)</a:t>
            </a:r>
            <a:r>
              <a:rPr kumimoji="0" lang="fr-FR" altLang="fr-FR" b="1" i="0" u="none" strike="noStrike" cap="none" normalizeH="0" baseline="0" dirty="0">
                <a:ln>
                  <a:noFill/>
                </a:ln>
                <a:solidFill>
                  <a:schemeClr val="tx1"/>
                </a:solidFill>
                <a:effectLst>
                  <a:outerShdw blurRad="38100" dist="38100" dir="2700000" algn="tl">
                    <a:srgbClr val="000000">
                      <a:alpha val="43137"/>
                    </a:srgbClr>
                  </a:outerShdw>
                </a:effectLst>
              </a:rPr>
              <a:t> </a:t>
            </a:r>
            <a:endParaRPr kumimoji="0" lang="fr-FR" altLang="fr-FR" sz="4800" b="1"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spTree>
    <p:extLst>
      <p:ext uri="{BB962C8B-B14F-4D97-AF65-F5344CB8AC3E}">
        <p14:creationId xmlns:p14="http://schemas.microsoft.com/office/powerpoint/2010/main" val="271145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E1966F-76FE-4B15-90C0-B4A48370A813}"/>
              </a:ext>
            </a:extLst>
          </p:cNvPr>
          <p:cNvSpPr/>
          <p:nvPr/>
        </p:nvSpPr>
        <p:spPr>
          <a:xfrm>
            <a:off x="0" y="6509857"/>
            <a:ext cx="12192000" cy="348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DE2DC5FD-B103-4EE1-A776-534A9AF5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6046" y="4488110"/>
            <a:ext cx="2354827" cy="2369890"/>
          </a:xfrm>
          <a:prstGeom prst="rect">
            <a:avLst/>
          </a:prstGeom>
          <a:effectLst>
            <a:outerShdw blurRad="50800" dist="38100" dir="2700000" algn="tl" rotWithShape="0">
              <a:prstClr val="black">
                <a:alpha val="40000"/>
              </a:prstClr>
            </a:outerShdw>
          </a:effectLst>
        </p:spPr>
      </p:pic>
      <p:grpSp>
        <p:nvGrpSpPr>
          <p:cNvPr id="10" name="Groupe 9">
            <a:extLst>
              <a:ext uri="{FF2B5EF4-FFF2-40B4-BE49-F238E27FC236}">
                <a16:creationId xmlns:a16="http://schemas.microsoft.com/office/drawing/2014/main" id="{3C3EC10A-ACA1-4705-9CE3-12983D9D4651}"/>
              </a:ext>
            </a:extLst>
          </p:cNvPr>
          <p:cNvGrpSpPr/>
          <p:nvPr/>
        </p:nvGrpSpPr>
        <p:grpSpPr>
          <a:xfrm>
            <a:off x="11301666" y="6231082"/>
            <a:ext cx="605160" cy="481858"/>
            <a:chOff x="11301666" y="6231082"/>
            <a:chExt cx="605160" cy="481858"/>
          </a:xfrm>
        </p:grpSpPr>
        <p:sp>
          <p:nvSpPr>
            <p:cNvPr id="11" name="Ellipse 10">
              <a:extLst>
                <a:ext uri="{FF2B5EF4-FFF2-40B4-BE49-F238E27FC236}">
                  <a16:creationId xmlns:a16="http://schemas.microsoft.com/office/drawing/2014/main" id="{6E0DB0F0-223B-4513-9877-225C625F5A8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04D19D0-0E3C-4416-B673-C82E74ADAFCE}"/>
                </a:ext>
              </a:extLst>
            </p:cNvPr>
            <p:cNvSpPr txBox="1"/>
            <p:nvPr/>
          </p:nvSpPr>
          <p:spPr>
            <a:xfrm>
              <a:off x="11301666" y="6240318"/>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10</a:t>
              </a:r>
            </a:p>
          </p:txBody>
        </p:sp>
      </p:grpSp>
      <p:sp>
        <p:nvSpPr>
          <p:cNvPr id="13" name="ZoneTexte 12">
            <a:extLst>
              <a:ext uri="{FF2B5EF4-FFF2-40B4-BE49-F238E27FC236}">
                <a16:creationId xmlns:a16="http://schemas.microsoft.com/office/drawing/2014/main" id="{DF1D21D0-8676-4A44-8561-7A7E4434FD78}"/>
              </a:ext>
            </a:extLst>
          </p:cNvPr>
          <p:cNvSpPr txBox="1"/>
          <p:nvPr/>
        </p:nvSpPr>
        <p:spPr>
          <a:xfrm>
            <a:off x="2617365" y="1050562"/>
            <a:ext cx="6375633" cy="3785652"/>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8000" dirty="0">
                <a:solidFill>
                  <a:schemeClr val="accent1">
                    <a:lumMod val="50000"/>
                  </a:schemeClr>
                </a:solidFill>
                <a:effectLst>
                  <a:outerShdw blurRad="38100" dist="38100" dir="2700000" algn="tl">
                    <a:srgbClr val="000000">
                      <a:alpha val="43137"/>
                    </a:srgbClr>
                  </a:outerShdw>
                </a:effectLst>
              </a:rPr>
              <a:t>Analyse</a:t>
            </a:r>
          </a:p>
          <a:p>
            <a:pPr algn="ctr"/>
            <a:r>
              <a:rPr lang="fr-FR" sz="8000" dirty="0">
                <a:solidFill>
                  <a:schemeClr val="accent1">
                    <a:lumMod val="50000"/>
                  </a:schemeClr>
                </a:solidFill>
                <a:effectLst>
                  <a:outerShdw blurRad="38100" dist="38100" dir="2700000" algn="tl">
                    <a:srgbClr val="000000">
                      <a:alpha val="43137"/>
                    </a:srgbClr>
                  </a:outerShdw>
                </a:effectLst>
              </a:rPr>
              <a:t>et</a:t>
            </a:r>
          </a:p>
          <a:p>
            <a:pPr algn="ctr"/>
            <a:r>
              <a:rPr lang="fr-FR" sz="8000" dirty="0">
                <a:solidFill>
                  <a:schemeClr val="accent1">
                    <a:lumMod val="50000"/>
                  </a:schemeClr>
                </a:solidFill>
                <a:effectLst>
                  <a:outerShdw blurRad="38100" dist="38100" dir="2700000" algn="tl">
                    <a:srgbClr val="000000">
                      <a:alpha val="43137"/>
                    </a:srgbClr>
                  </a:outerShdw>
                </a:effectLst>
              </a:rPr>
              <a:t>Nettoyage</a:t>
            </a:r>
          </a:p>
        </p:txBody>
      </p:sp>
    </p:spTree>
    <p:extLst>
      <p:ext uri="{BB962C8B-B14F-4D97-AF65-F5344CB8AC3E}">
        <p14:creationId xmlns:p14="http://schemas.microsoft.com/office/powerpoint/2010/main" val="1870204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que 1" descr="Base de données">
            <a:extLst>
              <a:ext uri="{FF2B5EF4-FFF2-40B4-BE49-F238E27FC236}">
                <a16:creationId xmlns:a16="http://schemas.microsoft.com/office/drawing/2014/main" id="{B13B9D87-B745-4B66-A8BE-3A17805914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208" y="3722760"/>
            <a:ext cx="1144454" cy="1116128"/>
          </a:xfrm>
          <a:prstGeom prst="rect">
            <a:avLst/>
          </a:prstGeom>
        </p:spPr>
      </p:pic>
      <p:sp>
        <p:nvSpPr>
          <p:cNvPr id="3" name="ZoneTexte 2">
            <a:extLst>
              <a:ext uri="{FF2B5EF4-FFF2-40B4-BE49-F238E27FC236}">
                <a16:creationId xmlns:a16="http://schemas.microsoft.com/office/drawing/2014/main" id="{0C2AE36A-15F1-496E-963C-26E71022C001}"/>
              </a:ext>
            </a:extLst>
          </p:cNvPr>
          <p:cNvSpPr txBox="1"/>
          <p:nvPr/>
        </p:nvSpPr>
        <p:spPr>
          <a:xfrm>
            <a:off x="537208" y="4815718"/>
            <a:ext cx="1144454"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DONNÉE</a:t>
            </a:r>
          </a:p>
          <a:p>
            <a:pPr algn="ctr"/>
            <a:r>
              <a:rPr lang="fr-FR" sz="1600" dirty="0">
                <a:solidFill>
                  <a:schemeClr val="accent3">
                    <a:lumMod val="75000"/>
                  </a:schemeClr>
                </a:solidFill>
                <a:effectLst>
                  <a:outerShdw blurRad="38100" dist="38100" dir="2700000" algn="tl">
                    <a:srgbClr val="000000">
                      <a:alpha val="43137"/>
                    </a:srgbClr>
                  </a:outerShdw>
                </a:effectLst>
              </a:rPr>
              <a:t>BRUTE</a:t>
            </a:r>
          </a:p>
        </p:txBody>
      </p:sp>
      <p:sp>
        <p:nvSpPr>
          <p:cNvPr id="14" name="Flèche : droite 13">
            <a:extLst>
              <a:ext uri="{FF2B5EF4-FFF2-40B4-BE49-F238E27FC236}">
                <a16:creationId xmlns:a16="http://schemas.microsoft.com/office/drawing/2014/main" id="{22A8DC66-2D93-453A-8503-AADC7F150F80}"/>
              </a:ext>
            </a:extLst>
          </p:cNvPr>
          <p:cNvSpPr/>
          <p:nvPr/>
        </p:nvSpPr>
        <p:spPr>
          <a:xfrm>
            <a:off x="1831825" y="5021478"/>
            <a:ext cx="8679580" cy="201466"/>
          </a:xfrm>
          <a:prstGeom prst="rightArrow">
            <a:avLst/>
          </a:prstGeom>
          <a:solidFill>
            <a:schemeClr val="accent5">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5735388C-5865-4CE4-8492-AB825D869EF8}"/>
              </a:ext>
            </a:extLst>
          </p:cNvPr>
          <p:cNvSpPr/>
          <p:nvPr/>
        </p:nvSpPr>
        <p:spPr>
          <a:xfrm>
            <a:off x="0" y="6608765"/>
            <a:ext cx="12192000" cy="24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215E8147-1944-46B9-8DBC-B3F0F24DD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17" name="Groupe 16">
            <a:extLst>
              <a:ext uri="{FF2B5EF4-FFF2-40B4-BE49-F238E27FC236}">
                <a16:creationId xmlns:a16="http://schemas.microsoft.com/office/drawing/2014/main" id="{AB627A70-C95F-41CF-BC1E-2EADFB5EE83E}"/>
              </a:ext>
            </a:extLst>
          </p:cNvPr>
          <p:cNvGrpSpPr/>
          <p:nvPr/>
        </p:nvGrpSpPr>
        <p:grpSpPr>
          <a:xfrm>
            <a:off x="11333527" y="6231082"/>
            <a:ext cx="620719" cy="481858"/>
            <a:chOff x="11333527" y="6231082"/>
            <a:chExt cx="620719" cy="481858"/>
          </a:xfrm>
        </p:grpSpPr>
        <p:sp>
          <p:nvSpPr>
            <p:cNvPr id="18" name="Ellipse 17">
              <a:extLst>
                <a:ext uri="{FF2B5EF4-FFF2-40B4-BE49-F238E27FC236}">
                  <a16:creationId xmlns:a16="http://schemas.microsoft.com/office/drawing/2014/main" id="{FCE37E87-68DE-4014-BED3-A6812AB1DE61}"/>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D257C55D-10E8-4762-BA5B-B752FE532F12}"/>
                </a:ext>
              </a:extLst>
            </p:cNvPr>
            <p:cNvSpPr txBox="1"/>
            <p:nvPr/>
          </p:nvSpPr>
          <p:spPr>
            <a:xfrm>
              <a:off x="11340696"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11</a:t>
              </a:r>
            </a:p>
          </p:txBody>
        </p:sp>
      </p:grpSp>
      <p:sp>
        <p:nvSpPr>
          <p:cNvPr id="32" name="Flèche : droite 31">
            <a:extLst>
              <a:ext uri="{FF2B5EF4-FFF2-40B4-BE49-F238E27FC236}">
                <a16:creationId xmlns:a16="http://schemas.microsoft.com/office/drawing/2014/main" id="{D7B0DA87-FFA8-4D94-9E2F-D79B04B27C23}"/>
              </a:ext>
            </a:extLst>
          </p:cNvPr>
          <p:cNvSpPr/>
          <p:nvPr/>
        </p:nvSpPr>
        <p:spPr>
          <a:xfrm rot="16200000">
            <a:off x="951368" y="3387317"/>
            <a:ext cx="336473" cy="196730"/>
          </a:xfrm>
          <a:prstGeom prst="rightArrow">
            <a:avLst/>
          </a:prstGeom>
          <a:solidFill>
            <a:schemeClr val="accent5">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solidFill>
                <a:schemeClr val="accent1"/>
              </a:solidFill>
              <a:effectLst>
                <a:outerShdw blurRad="38100" dist="25400" dir="5400000" algn="ctr" rotWithShape="0">
                  <a:srgbClr val="6E747A">
                    <a:alpha val="43000"/>
                  </a:srgbClr>
                </a:outerShdw>
              </a:effectLst>
            </a:endParaRPr>
          </a:p>
        </p:txBody>
      </p:sp>
      <p:sp>
        <p:nvSpPr>
          <p:cNvPr id="34" name="Rectangle 33">
            <a:extLst>
              <a:ext uri="{FF2B5EF4-FFF2-40B4-BE49-F238E27FC236}">
                <a16:creationId xmlns:a16="http://schemas.microsoft.com/office/drawing/2014/main" id="{69319814-1B86-4DF9-9D7F-D2AE44F24482}"/>
              </a:ext>
            </a:extLst>
          </p:cNvPr>
          <p:cNvSpPr/>
          <p:nvPr/>
        </p:nvSpPr>
        <p:spPr>
          <a:xfrm>
            <a:off x="505299" y="1339891"/>
            <a:ext cx="1317071" cy="469595"/>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33" name="ZoneTexte 32">
            <a:extLst>
              <a:ext uri="{FF2B5EF4-FFF2-40B4-BE49-F238E27FC236}">
                <a16:creationId xmlns:a16="http://schemas.microsoft.com/office/drawing/2014/main" id="{2F9B7C0F-B964-49BA-AFAE-5B0538D00A21}"/>
              </a:ext>
            </a:extLst>
          </p:cNvPr>
          <p:cNvSpPr txBox="1"/>
          <p:nvPr/>
        </p:nvSpPr>
        <p:spPr>
          <a:xfrm>
            <a:off x="435614" y="1311376"/>
            <a:ext cx="1456439"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Connaissances</a:t>
            </a:r>
          </a:p>
          <a:p>
            <a:pPr algn="ctr"/>
            <a:r>
              <a:rPr lang="fr-FR" sz="1400" dirty="0">
                <a:solidFill>
                  <a:schemeClr val="accent3">
                    <a:lumMod val="50000"/>
                  </a:schemeClr>
                </a:solidFill>
                <a:latin typeface="Arial" panose="020B0604020202020204" pitchFamily="34" charset="0"/>
                <a:cs typeface="Arial" panose="020B0604020202020204" pitchFamily="34" charset="0"/>
              </a:rPr>
              <a:t> métier</a:t>
            </a:r>
          </a:p>
        </p:txBody>
      </p:sp>
      <p:grpSp>
        <p:nvGrpSpPr>
          <p:cNvPr id="73" name="Groupe 72">
            <a:extLst>
              <a:ext uri="{FF2B5EF4-FFF2-40B4-BE49-F238E27FC236}">
                <a16:creationId xmlns:a16="http://schemas.microsoft.com/office/drawing/2014/main" id="{411D2667-5A2E-4068-BF95-478AE29545A7}"/>
              </a:ext>
            </a:extLst>
          </p:cNvPr>
          <p:cNvGrpSpPr/>
          <p:nvPr/>
        </p:nvGrpSpPr>
        <p:grpSpPr>
          <a:xfrm>
            <a:off x="493683" y="2111876"/>
            <a:ext cx="1256450" cy="1031692"/>
            <a:chOff x="392238" y="1051579"/>
            <a:chExt cx="1256450" cy="1031692"/>
          </a:xfrm>
        </p:grpSpPr>
        <p:pic>
          <p:nvPicPr>
            <p:cNvPr id="36" name="Image 35">
              <a:extLst>
                <a:ext uri="{FF2B5EF4-FFF2-40B4-BE49-F238E27FC236}">
                  <a16:creationId xmlns:a16="http://schemas.microsoft.com/office/drawing/2014/main" id="{AD812043-EB7B-4644-A0C3-426CB9134A9B}"/>
                </a:ext>
              </a:extLst>
            </p:cNvPr>
            <p:cNvPicPr>
              <a:picLocks noChangeAspect="1"/>
            </p:cNvPicPr>
            <p:nvPr/>
          </p:nvPicPr>
          <p:blipFill>
            <a:blip r:embed="rId5"/>
            <a:stretch>
              <a:fillRect/>
            </a:stretch>
          </p:blipFill>
          <p:spPr>
            <a:xfrm>
              <a:off x="392238" y="1466401"/>
              <a:ext cx="345573" cy="463615"/>
            </a:xfrm>
            <a:prstGeom prst="rect">
              <a:avLst/>
            </a:prstGeom>
          </p:spPr>
        </p:pic>
        <p:pic>
          <p:nvPicPr>
            <p:cNvPr id="37" name="Image 36">
              <a:extLst>
                <a:ext uri="{FF2B5EF4-FFF2-40B4-BE49-F238E27FC236}">
                  <a16:creationId xmlns:a16="http://schemas.microsoft.com/office/drawing/2014/main" id="{3E620607-5D1B-4478-BA9F-8B530743C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065" y="1051579"/>
              <a:ext cx="704456" cy="531501"/>
            </a:xfrm>
            <a:prstGeom prst="rect">
              <a:avLst/>
            </a:prstGeom>
          </p:spPr>
        </p:pic>
        <p:pic>
          <p:nvPicPr>
            <p:cNvPr id="38" name="Image 37">
              <a:extLst>
                <a:ext uri="{FF2B5EF4-FFF2-40B4-BE49-F238E27FC236}">
                  <a16:creationId xmlns:a16="http://schemas.microsoft.com/office/drawing/2014/main" id="{AB2CD732-AF2D-4483-929B-4EFAA2B4D730}"/>
                </a:ext>
              </a:extLst>
            </p:cNvPr>
            <p:cNvPicPr>
              <a:picLocks noChangeAspect="1"/>
            </p:cNvPicPr>
            <p:nvPr/>
          </p:nvPicPr>
          <p:blipFill>
            <a:blip r:embed="rId7"/>
            <a:stretch>
              <a:fillRect/>
            </a:stretch>
          </p:blipFill>
          <p:spPr>
            <a:xfrm>
              <a:off x="849864" y="1645683"/>
              <a:ext cx="388604" cy="437588"/>
            </a:xfrm>
            <a:prstGeom prst="rect">
              <a:avLst/>
            </a:prstGeom>
          </p:spPr>
        </p:pic>
        <p:pic>
          <p:nvPicPr>
            <p:cNvPr id="39" name="Image 38">
              <a:extLst>
                <a:ext uri="{FF2B5EF4-FFF2-40B4-BE49-F238E27FC236}">
                  <a16:creationId xmlns:a16="http://schemas.microsoft.com/office/drawing/2014/main" id="{16D4EF5A-184A-4919-A54E-29769D57E3A9}"/>
                </a:ext>
              </a:extLst>
            </p:cNvPr>
            <p:cNvPicPr>
              <a:picLocks noChangeAspect="1"/>
            </p:cNvPicPr>
            <p:nvPr/>
          </p:nvPicPr>
          <p:blipFill>
            <a:blip r:embed="rId8"/>
            <a:stretch>
              <a:fillRect/>
            </a:stretch>
          </p:blipFill>
          <p:spPr>
            <a:xfrm>
              <a:off x="1352461" y="1524565"/>
              <a:ext cx="296227" cy="405997"/>
            </a:xfrm>
            <a:prstGeom prst="rect">
              <a:avLst/>
            </a:prstGeom>
          </p:spPr>
        </p:pic>
      </p:grpSp>
      <p:pic>
        <p:nvPicPr>
          <p:cNvPr id="41" name="Graphique 40" descr="Base de données">
            <a:extLst>
              <a:ext uri="{FF2B5EF4-FFF2-40B4-BE49-F238E27FC236}">
                <a16:creationId xmlns:a16="http://schemas.microsoft.com/office/drawing/2014/main" id="{7C9385AF-F201-468F-ABCF-08B5BA4D3C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10202" y="3221389"/>
            <a:ext cx="909379" cy="886871"/>
          </a:xfrm>
          <a:prstGeom prst="rect">
            <a:avLst/>
          </a:prstGeom>
        </p:spPr>
      </p:pic>
      <p:pic>
        <p:nvPicPr>
          <p:cNvPr id="42" name="Graphique 41" descr="Base de données">
            <a:extLst>
              <a:ext uri="{FF2B5EF4-FFF2-40B4-BE49-F238E27FC236}">
                <a16:creationId xmlns:a16="http://schemas.microsoft.com/office/drawing/2014/main" id="{632770C7-C76C-4233-A530-D86CB81FD1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5839" y="3957568"/>
            <a:ext cx="909379" cy="886871"/>
          </a:xfrm>
          <a:prstGeom prst="rect">
            <a:avLst/>
          </a:prstGeom>
        </p:spPr>
      </p:pic>
      <p:sp>
        <p:nvSpPr>
          <p:cNvPr id="43" name="ZoneTexte 42">
            <a:extLst>
              <a:ext uri="{FF2B5EF4-FFF2-40B4-BE49-F238E27FC236}">
                <a16:creationId xmlns:a16="http://schemas.microsoft.com/office/drawing/2014/main" id="{5762B1F7-5E1A-4926-82DC-E10D12B941E4}"/>
              </a:ext>
            </a:extLst>
          </p:cNvPr>
          <p:cNvSpPr txBox="1"/>
          <p:nvPr/>
        </p:nvSpPr>
        <p:spPr>
          <a:xfrm>
            <a:off x="1347676" y="4418739"/>
            <a:ext cx="1456439" cy="307777"/>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2015</a:t>
            </a:r>
          </a:p>
        </p:txBody>
      </p:sp>
      <p:sp>
        <p:nvSpPr>
          <p:cNvPr id="44" name="ZoneTexte 43">
            <a:extLst>
              <a:ext uri="{FF2B5EF4-FFF2-40B4-BE49-F238E27FC236}">
                <a16:creationId xmlns:a16="http://schemas.microsoft.com/office/drawing/2014/main" id="{A88A77C9-D5F9-45AD-BD29-752984C2A6B2}"/>
              </a:ext>
            </a:extLst>
          </p:cNvPr>
          <p:cNvSpPr txBox="1"/>
          <p:nvPr/>
        </p:nvSpPr>
        <p:spPr>
          <a:xfrm>
            <a:off x="1347676" y="3708071"/>
            <a:ext cx="1456439" cy="307777"/>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2016</a:t>
            </a:r>
          </a:p>
        </p:txBody>
      </p:sp>
      <p:sp>
        <p:nvSpPr>
          <p:cNvPr id="45" name="Rectangle 44">
            <a:extLst>
              <a:ext uri="{FF2B5EF4-FFF2-40B4-BE49-F238E27FC236}">
                <a16:creationId xmlns:a16="http://schemas.microsoft.com/office/drawing/2014/main" id="{11200BE4-01F2-452E-9BA4-2580FAC979BC}"/>
              </a:ext>
            </a:extLst>
          </p:cNvPr>
          <p:cNvSpPr/>
          <p:nvPr/>
        </p:nvSpPr>
        <p:spPr>
          <a:xfrm>
            <a:off x="521293" y="5521567"/>
            <a:ext cx="1262189" cy="478307"/>
          </a:xfrm>
          <a:prstGeom prst="rect">
            <a:avLst/>
          </a:prstGeom>
          <a:solidFill>
            <a:schemeClr val="accent2">
              <a:lumMod val="60000"/>
              <a:lumOff val="4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46" name="ZoneTexte 45">
            <a:extLst>
              <a:ext uri="{FF2B5EF4-FFF2-40B4-BE49-F238E27FC236}">
                <a16:creationId xmlns:a16="http://schemas.microsoft.com/office/drawing/2014/main" id="{1075A939-CB0B-4815-8AAD-39E2210502E7}"/>
              </a:ext>
            </a:extLst>
          </p:cNvPr>
          <p:cNvSpPr txBox="1"/>
          <p:nvPr/>
        </p:nvSpPr>
        <p:spPr>
          <a:xfrm>
            <a:off x="707157" y="5594785"/>
            <a:ext cx="824895"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Collecte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47" name="Rectangle 46">
            <a:extLst>
              <a:ext uri="{FF2B5EF4-FFF2-40B4-BE49-F238E27FC236}">
                <a16:creationId xmlns:a16="http://schemas.microsoft.com/office/drawing/2014/main" id="{FD21B42B-0828-4A4D-BEC8-FD1AF00CCBE2}"/>
              </a:ext>
            </a:extLst>
          </p:cNvPr>
          <p:cNvSpPr/>
          <p:nvPr/>
        </p:nvSpPr>
        <p:spPr>
          <a:xfrm>
            <a:off x="1825427" y="5519899"/>
            <a:ext cx="4443621" cy="478307"/>
          </a:xfrm>
          <a:prstGeom prst="rect">
            <a:avLst/>
          </a:prstGeom>
          <a:solidFill>
            <a:schemeClr val="accent2">
              <a:lumMod val="60000"/>
              <a:lumOff val="4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48" name="ZoneTexte 47">
            <a:extLst>
              <a:ext uri="{FF2B5EF4-FFF2-40B4-BE49-F238E27FC236}">
                <a16:creationId xmlns:a16="http://schemas.microsoft.com/office/drawing/2014/main" id="{63062134-E7DB-483C-832D-0E0C1FDFADC5}"/>
              </a:ext>
            </a:extLst>
          </p:cNvPr>
          <p:cNvSpPr txBox="1"/>
          <p:nvPr/>
        </p:nvSpPr>
        <p:spPr>
          <a:xfrm>
            <a:off x="2569333" y="5611278"/>
            <a:ext cx="2833632"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Analyse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49" name="ZoneTexte 48">
            <a:extLst>
              <a:ext uri="{FF2B5EF4-FFF2-40B4-BE49-F238E27FC236}">
                <a16:creationId xmlns:a16="http://schemas.microsoft.com/office/drawing/2014/main" id="{43A39474-FA73-4222-9958-3FAD86F7052F}"/>
              </a:ext>
            </a:extLst>
          </p:cNvPr>
          <p:cNvSpPr txBox="1"/>
          <p:nvPr/>
        </p:nvSpPr>
        <p:spPr>
          <a:xfrm>
            <a:off x="1990435" y="2098651"/>
            <a:ext cx="1358739" cy="523220"/>
          </a:xfrm>
          <a:prstGeom prst="rect">
            <a:avLst/>
          </a:prstGeom>
          <a:noFill/>
        </p:spPr>
        <p:txBody>
          <a:bodyPr wrap="square" rtlCol="0">
            <a:spAutoFit/>
          </a:bodyPr>
          <a:lstStyle/>
          <a:p>
            <a:r>
              <a:rPr lang="fr-FR" sz="1400" b="1" dirty="0">
                <a:solidFill>
                  <a:schemeClr val="accent3">
                    <a:lumMod val="50000"/>
                  </a:schemeClr>
                </a:solidFill>
                <a:latin typeface="Arial" panose="020B0604020202020204" pitchFamily="34" charset="0"/>
                <a:cs typeface="Arial" panose="020B0604020202020204" pitchFamily="34" charset="0"/>
              </a:rPr>
              <a:t>Comparaison</a:t>
            </a:r>
          </a:p>
          <a:p>
            <a:r>
              <a:rPr lang="fr-FR" sz="1400" b="1" dirty="0">
                <a:solidFill>
                  <a:schemeClr val="accent3">
                    <a:lumMod val="50000"/>
                  </a:schemeClr>
                </a:solidFill>
                <a:latin typeface="Arial" panose="020B0604020202020204" pitchFamily="34" charset="0"/>
                <a:cs typeface="Arial" panose="020B0604020202020204" pitchFamily="34" charset="0"/>
              </a:rPr>
              <a:t>Assemblage</a:t>
            </a:r>
          </a:p>
        </p:txBody>
      </p:sp>
      <p:sp>
        <p:nvSpPr>
          <p:cNvPr id="50" name="Rectangle 49">
            <a:extLst>
              <a:ext uri="{FF2B5EF4-FFF2-40B4-BE49-F238E27FC236}">
                <a16:creationId xmlns:a16="http://schemas.microsoft.com/office/drawing/2014/main" id="{98840657-ED12-4245-8BEB-EC902391E19A}"/>
              </a:ext>
            </a:extLst>
          </p:cNvPr>
          <p:cNvSpPr/>
          <p:nvPr/>
        </p:nvSpPr>
        <p:spPr>
          <a:xfrm>
            <a:off x="3434794" y="1339892"/>
            <a:ext cx="2881490"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51" name="ZoneTexte 50">
            <a:extLst>
              <a:ext uri="{FF2B5EF4-FFF2-40B4-BE49-F238E27FC236}">
                <a16:creationId xmlns:a16="http://schemas.microsoft.com/office/drawing/2014/main" id="{702C28C3-930A-4C3A-B289-607808332220}"/>
              </a:ext>
            </a:extLst>
          </p:cNvPr>
          <p:cNvSpPr txBox="1"/>
          <p:nvPr/>
        </p:nvSpPr>
        <p:spPr>
          <a:xfrm>
            <a:off x="4163851" y="1407621"/>
            <a:ext cx="1423375"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Visualisation</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pic>
        <p:nvPicPr>
          <p:cNvPr id="53" name="Graphique 52" descr="Graphique à barres">
            <a:extLst>
              <a:ext uri="{FF2B5EF4-FFF2-40B4-BE49-F238E27FC236}">
                <a16:creationId xmlns:a16="http://schemas.microsoft.com/office/drawing/2014/main" id="{0BE2AB49-2369-46F5-AAD5-BFBA451804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638" y="3696922"/>
            <a:ext cx="914400" cy="914400"/>
          </a:xfrm>
          <a:prstGeom prst="rect">
            <a:avLst/>
          </a:prstGeom>
        </p:spPr>
      </p:pic>
      <p:sp>
        <p:nvSpPr>
          <p:cNvPr id="54" name="ZoneTexte 53">
            <a:extLst>
              <a:ext uri="{FF2B5EF4-FFF2-40B4-BE49-F238E27FC236}">
                <a16:creationId xmlns:a16="http://schemas.microsoft.com/office/drawing/2014/main" id="{6D53DA44-813F-46AA-8974-D4A425740719}"/>
              </a:ext>
            </a:extLst>
          </p:cNvPr>
          <p:cNvSpPr txBox="1"/>
          <p:nvPr/>
        </p:nvSpPr>
        <p:spPr>
          <a:xfrm>
            <a:off x="3520440" y="2105122"/>
            <a:ext cx="1083214" cy="523220"/>
          </a:xfrm>
          <a:prstGeom prst="rect">
            <a:avLst/>
          </a:prstGeom>
          <a:noFill/>
        </p:spPr>
        <p:txBody>
          <a:bodyPr wrap="square" rtlCol="0">
            <a:spAutoFit/>
          </a:bodyPr>
          <a:lstStyle/>
          <a:p>
            <a:r>
              <a:rPr lang="fr-FR" sz="1400" b="1" dirty="0">
                <a:solidFill>
                  <a:schemeClr val="accent3">
                    <a:lumMod val="50000"/>
                  </a:schemeClr>
                </a:solidFill>
                <a:latin typeface="Arial" panose="020B0604020202020204" pitchFamily="34" charset="0"/>
                <a:cs typeface="Arial" panose="020B0604020202020204" pitchFamily="34" charset="0"/>
              </a:rPr>
              <a:t>Analyse</a:t>
            </a:r>
            <a:r>
              <a:rPr lang="fr-FR" sz="1400" i="1" dirty="0">
                <a:solidFill>
                  <a:schemeClr val="accent3">
                    <a:lumMod val="50000"/>
                  </a:schemeClr>
                </a:solidFill>
                <a:latin typeface="Arial" panose="020B0604020202020204" pitchFamily="34" charset="0"/>
                <a:cs typeface="Arial" panose="020B0604020202020204" pitchFamily="34" charset="0"/>
              </a:rPr>
              <a:t> univariée</a:t>
            </a:r>
          </a:p>
        </p:txBody>
      </p:sp>
      <p:sp>
        <p:nvSpPr>
          <p:cNvPr id="55" name="ZoneTexte 54">
            <a:extLst>
              <a:ext uri="{FF2B5EF4-FFF2-40B4-BE49-F238E27FC236}">
                <a16:creationId xmlns:a16="http://schemas.microsoft.com/office/drawing/2014/main" id="{E961EE9A-E2DF-4831-897D-DECBC5764900}"/>
              </a:ext>
            </a:extLst>
          </p:cNvPr>
          <p:cNvSpPr txBox="1"/>
          <p:nvPr/>
        </p:nvSpPr>
        <p:spPr>
          <a:xfrm>
            <a:off x="4866256" y="2105122"/>
            <a:ext cx="1358739" cy="738664"/>
          </a:xfrm>
          <a:prstGeom prst="rect">
            <a:avLst/>
          </a:prstGeom>
          <a:noFill/>
        </p:spPr>
        <p:txBody>
          <a:bodyPr wrap="square" rtlCol="0">
            <a:spAutoFit/>
          </a:bodyPr>
          <a:lstStyle/>
          <a:p>
            <a:r>
              <a:rPr lang="fr-FR" sz="1400" b="1" dirty="0">
                <a:solidFill>
                  <a:schemeClr val="accent3">
                    <a:lumMod val="50000"/>
                  </a:schemeClr>
                </a:solidFill>
                <a:latin typeface="Arial" panose="020B0604020202020204" pitchFamily="34" charset="0"/>
                <a:cs typeface="Arial" panose="020B0604020202020204" pitchFamily="34" charset="0"/>
              </a:rPr>
              <a:t>Analyse</a:t>
            </a:r>
          </a:p>
          <a:p>
            <a:r>
              <a:rPr lang="fr-FR" sz="1400" i="1" dirty="0">
                <a:solidFill>
                  <a:schemeClr val="accent3">
                    <a:lumMod val="50000"/>
                  </a:schemeClr>
                </a:solidFill>
                <a:latin typeface="Arial" panose="020B0604020202020204" pitchFamily="34" charset="0"/>
                <a:cs typeface="Arial" panose="020B0604020202020204" pitchFamily="34" charset="0"/>
              </a:rPr>
              <a:t>- bi</a:t>
            </a:r>
          </a:p>
          <a:p>
            <a:r>
              <a:rPr lang="fr-FR" sz="1400" i="1" dirty="0">
                <a:solidFill>
                  <a:schemeClr val="accent3">
                    <a:lumMod val="50000"/>
                  </a:schemeClr>
                </a:solidFill>
                <a:latin typeface="Arial" panose="020B0604020202020204" pitchFamily="34" charset="0"/>
                <a:cs typeface="Arial" panose="020B0604020202020204" pitchFamily="34" charset="0"/>
              </a:rPr>
              <a:t>- multivariée</a:t>
            </a:r>
          </a:p>
        </p:txBody>
      </p:sp>
      <p:sp>
        <p:nvSpPr>
          <p:cNvPr id="56" name="Rectangle 55">
            <a:extLst>
              <a:ext uri="{FF2B5EF4-FFF2-40B4-BE49-F238E27FC236}">
                <a16:creationId xmlns:a16="http://schemas.microsoft.com/office/drawing/2014/main" id="{5A4D6AF8-2D93-49DE-A4B2-DEC44AA93A40}"/>
              </a:ext>
            </a:extLst>
          </p:cNvPr>
          <p:cNvSpPr/>
          <p:nvPr/>
        </p:nvSpPr>
        <p:spPr>
          <a:xfrm>
            <a:off x="1881208" y="1339892"/>
            <a:ext cx="1515701"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57" name="ZoneTexte 56">
            <a:extLst>
              <a:ext uri="{FF2B5EF4-FFF2-40B4-BE49-F238E27FC236}">
                <a16:creationId xmlns:a16="http://schemas.microsoft.com/office/drawing/2014/main" id="{23EFC374-65D4-4953-9D07-4C584348B4A2}"/>
              </a:ext>
            </a:extLst>
          </p:cNvPr>
          <p:cNvSpPr txBox="1"/>
          <p:nvPr/>
        </p:nvSpPr>
        <p:spPr>
          <a:xfrm>
            <a:off x="1825427" y="1397644"/>
            <a:ext cx="1571483"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Compréhension</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pic>
        <p:nvPicPr>
          <p:cNvPr id="60" name="Picture 2" descr="seaborn.PairGrid — seaborn 0.11.0 documentation">
            <a:extLst>
              <a:ext uri="{FF2B5EF4-FFF2-40B4-BE49-F238E27FC236}">
                <a16:creationId xmlns:a16="http://schemas.microsoft.com/office/drawing/2014/main" id="{DA8FC357-FB1F-42F6-B8DC-62D83E461FF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8564" r="13619" b="7089"/>
          <a:stretch/>
        </p:blipFill>
        <p:spPr bwMode="auto">
          <a:xfrm>
            <a:off x="4803141" y="3379731"/>
            <a:ext cx="1375491" cy="1393773"/>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2623CE6B-6ABC-434F-938A-69A3354BE02C}"/>
              </a:ext>
            </a:extLst>
          </p:cNvPr>
          <p:cNvSpPr/>
          <p:nvPr/>
        </p:nvSpPr>
        <p:spPr>
          <a:xfrm>
            <a:off x="6354167" y="1341595"/>
            <a:ext cx="2058043"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62" name="ZoneTexte 61">
            <a:extLst>
              <a:ext uri="{FF2B5EF4-FFF2-40B4-BE49-F238E27FC236}">
                <a16:creationId xmlns:a16="http://schemas.microsoft.com/office/drawing/2014/main" id="{6AD42948-9BA0-4C79-8600-4BBEAC89DFDC}"/>
              </a:ext>
            </a:extLst>
          </p:cNvPr>
          <p:cNvSpPr txBox="1"/>
          <p:nvPr/>
        </p:nvSpPr>
        <p:spPr>
          <a:xfrm>
            <a:off x="6719046" y="1419631"/>
            <a:ext cx="1423375"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Nettoyage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59" name="ZoneTexte 58">
            <a:extLst>
              <a:ext uri="{FF2B5EF4-FFF2-40B4-BE49-F238E27FC236}">
                <a16:creationId xmlns:a16="http://schemas.microsoft.com/office/drawing/2014/main" id="{FCB9B2AE-F694-47DA-8764-13C9C37495F8}"/>
              </a:ext>
            </a:extLst>
          </p:cNvPr>
          <p:cNvSpPr txBox="1"/>
          <p:nvPr/>
        </p:nvSpPr>
        <p:spPr>
          <a:xfrm>
            <a:off x="7243773" y="3718613"/>
            <a:ext cx="808996" cy="830997"/>
          </a:xfrm>
          <a:prstGeom prst="rect">
            <a:avLst/>
          </a:prstGeom>
          <a:noFill/>
        </p:spPr>
        <p:txBody>
          <a:bodyPr wrap="square" rtlCol="0">
            <a:spAutoFit/>
          </a:bodyPr>
          <a:lstStyle/>
          <a:p>
            <a:r>
              <a:rPr lang="fr-FR" sz="4800" b="1" dirty="0">
                <a:solidFill>
                  <a:schemeClr val="accent3">
                    <a:lumMod val="75000"/>
                  </a:schemeClr>
                </a:solidFill>
              </a:rPr>
              <a:t>?</a:t>
            </a:r>
          </a:p>
        </p:txBody>
      </p:sp>
      <p:sp>
        <p:nvSpPr>
          <p:cNvPr id="64" name="ZoneTexte 63">
            <a:extLst>
              <a:ext uri="{FF2B5EF4-FFF2-40B4-BE49-F238E27FC236}">
                <a16:creationId xmlns:a16="http://schemas.microsoft.com/office/drawing/2014/main" id="{5C6A296A-960C-4AAE-A553-08B95798523E}"/>
              </a:ext>
            </a:extLst>
          </p:cNvPr>
          <p:cNvSpPr txBox="1"/>
          <p:nvPr/>
        </p:nvSpPr>
        <p:spPr>
          <a:xfrm>
            <a:off x="6290914" y="2112823"/>
            <a:ext cx="2144067" cy="738664"/>
          </a:xfrm>
          <a:prstGeom prst="rect">
            <a:avLst/>
          </a:prstGeom>
          <a:noFill/>
        </p:spPr>
        <p:txBody>
          <a:bodyPr wrap="square" rtlCol="0">
            <a:spAutoFit/>
          </a:bodyPr>
          <a:lstStyle/>
          <a:p>
            <a:r>
              <a:rPr lang="fr-FR" sz="1400" b="1" dirty="0">
                <a:solidFill>
                  <a:schemeClr val="accent3">
                    <a:lumMod val="50000"/>
                  </a:schemeClr>
                </a:solidFill>
                <a:latin typeface="Arial" panose="020B0604020202020204" pitchFamily="34" charset="0"/>
                <a:cs typeface="Arial" panose="020B0604020202020204" pitchFamily="34" charset="0"/>
              </a:rPr>
              <a:t>Détection</a:t>
            </a:r>
          </a:p>
          <a:p>
            <a:pPr marL="285750" indent="-285750">
              <a:buFontTx/>
              <a:buChar char="-"/>
            </a:pPr>
            <a:r>
              <a:rPr lang="fr-FR" sz="1400" i="1" dirty="0">
                <a:solidFill>
                  <a:schemeClr val="accent3">
                    <a:lumMod val="50000"/>
                  </a:schemeClr>
                </a:solidFill>
                <a:latin typeface="Arial" panose="020B0604020202020204" pitchFamily="34" charset="0"/>
                <a:cs typeface="Arial" panose="020B0604020202020204" pitchFamily="34" charset="0"/>
              </a:rPr>
              <a:t>valeurs manquantes </a:t>
            </a:r>
          </a:p>
          <a:p>
            <a:pPr marL="285750" indent="-285750">
              <a:buFontTx/>
              <a:buChar char="-"/>
            </a:pPr>
            <a:r>
              <a:rPr lang="fr-FR" sz="1400" i="1" dirty="0">
                <a:solidFill>
                  <a:schemeClr val="accent3">
                    <a:lumMod val="50000"/>
                  </a:schemeClr>
                </a:solidFill>
                <a:latin typeface="Arial" panose="020B0604020202020204" pitchFamily="34" charset="0"/>
                <a:cs typeface="Arial" panose="020B0604020202020204" pitchFamily="34" charset="0"/>
              </a:rPr>
              <a:t>valeurs aberrantes</a:t>
            </a:r>
          </a:p>
        </p:txBody>
      </p:sp>
      <p:sp>
        <p:nvSpPr>
          <p:cNvPr id="66" name="ZoneTexte 65">
            <a:extLst>
              <a:ext uri="{FF2B5EF4-FFF2-40B4-BE49-F238E27FC236}">
                <a16:creationId xmlns:a16="http://schemas.microsoft.com/office/drawing/2014/main" id="{5063FCAD-9EA6-4036-93FC-AFF8D82C77DC}"/>
              </a:ext>
            </a:extLst>
          </p:cNvPr>
          <p:cNvSpPr txBox="1"/>
          <p:nvPr/>
        </p:nvSpPr>
        <p:spPr>
          <a:xfrm>
            <a:off x="91797" y="6573543"/>
            <a:ext cx="2429212" cy="307777"/>
          </a:xfrm>
          <a:prstGeom prst="rect">
            <a:avLst/>
          </a:prstGeom>
          <a:noFill/>
        </p:spPr>
        <p:txBody>
          <a:bodyPr wrap="square">
            <a:spAutoFit/>
          </a:bodyPr>
          <a:lstStyle/>
          <a:p>
            <a:r>
              <a:rPr lang="fr-FR" sz="1400" b="0" i="1" dirty="0">
                <a:solidFill>
                  <a:schemeClr val="bg1"/>
                </a:solidFill>
                <a:effectLst/>
                <a:latin typeface="-apple-system"/>
              </a:rPr>
              <a:t>«Garbage in, Garbage out»</a:t>
            </a:r>
            <a:endParaRPr lang="fr-FR" sz="1400" i="1" dirty="0">
              <a:solidFill>
                <a:schemeClr val="bg1"/>
              </a:solidFill>
            </a:endParaRPr>
          </a:p>
        </p:txBody>
      </p:sp>
      <p:sp>
        <p:nvSpPr>
          <p:cNvPr id="67" name="Rectangle 66">
            <a:extLst>
              <a:ext uri="{FF2B5EF4-FFF2-40B4-BE49-F238E27FC236}">
                <a16:creationId xmlns:a16="http://schemas.microsoft.com/office/drawing/2014/main" id="{C163D734-9FEA-4E00-BE8A-6FD6DBD93C43}"/>
              </a:ext>
            </a:extLst>
          </p:cNvPr>
          <p:cNvSpPr/>
          <p:nvPr/>
        </p:nvSpPr>
        <p:spPr>
          <a:xfrm>
            <a:off x="6310993" y="5518836"/>
            <a:ext cx="3976864" cy="478307"/>
          </a:xfrm>
          <a:prstGeom prst="rect">
            <a:avLst/>
          </a:prstGeom>
          <a:solidFill>
            <a:schemeClr val="accent2">
              <a:lumMod val="60000"/>
              <a:lumOff val="4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68" name="ZoneTexte 67">
            <a:extLst>
              <a:ext uri="{FF2B5EF4-FFF2-40B4-BE49-F238E27FC236}">
                <a16:creationId xmlns:a16="http://schemas.microsoft.com/office/drawing/2014/main" id="{ECE44B33-9242-4F92-B33C-665754629BC4}"/>
              </a:ext>
            </a:extLst>
          </p:cNvPr>
          <p:cNvSpPr txBox="1"/>
          <p:nvPr/>
        </p:nvSpPr>
        <p:spPr>
          <a:xfrm>
            <a:off x="6897742" y="5600553"/>
            <a:ext cx="2833632"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Transformation</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69" name="Rectangle 68">
            <a:extLst>
              <a:ext uri="{FF2B5EF4-FFF2-40B4-BE49-F238E27FC236}">
                <a16:creationId xmlns:a16="http://schemas.microsoft.com/office/drawing/2014/main" id="{B0DDE3E0-2E99-4ADE-AF66-E09D64C1B451}"/>
              </a:ext>
            </a:extLst>
          </p:cNvPr>
          <p:cNvSpPr/>
          <p:nvPr/>
        </p:nvSpPr>
        <p:spPr>
          <a:xfrm>
            <a:off x="8449733" y="1340935"/>
            <a:ext cx="1818121"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70" name="ZoneTexte 69">
            <a:extLst>
              <a:ext uri="{FF2B5EF4-FFF2-40B4-BE49-F238E27FC236}">
                <a16:creationId xmlns:a16="http://schemas.microsoft.com/office/drawing/2014/main" id="{94991425-8080-4CCF-B405-5CCDA7AEA7EB}"/>
              </a:ext>
            </a:extLst>
          </p:cNvPr>
          <p:cNvSpPr txBox="1"/>
          <p:nvPr/>
        </p:nvSpPr>
        <p:spPr>
          <a:xfrm>
            <a:off x="8702662" y="1415100"/>
            <a:ext cx="1423375" cy="307777"/>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Enrichissement</a:t>
            </a:r>
          </a:p>
        </p:txBody>
      </p:sp>
      <p:sp>
        <p:nvSpPr>
          <p:cNvPr id="71" name="ZoneTexte 70">
            <a:extLst>
              <a:ext uri="{FF2B5EF4-FFF2-40B4-BE49-F238E27FC236}">
                <a16:creationId xmlns:a16="http://schemas.microsoft.com/office/drawing/2014/main" id="{434D556E-9CC6-40E8-82B9-9F480B2DFC0B}"/>
              </a:ext>
            </a:extLst>
          </p:cNvPr>
          <p:cNvSpPr txBox="1"/>
          <p:nvPr/>
        </p:nvSpPr>
        <p:spPr>
          <a:xfrm>
            <a:off x="8487771" y="2088694"/>
            <a:ext cx="2939673" cy="738664"/>
          </a:xfrm>
          <a:prstGeom prst="rect">
            <a:avLst/>
          </a:prstGeom>
          <a:noFill/>
        </p:spPr>
        <p:txBody>
          <a:bodyPr wrap="square" rtlCol="0">
            <a:spAutoFit/>
          </a:bodyPr>
          <a:lstStyle/>
          <a:p>
            <a:r>
              <a:rPr lang="fr-FR" sz="1400" i="1" dirty="0">
                <a:solidFill>
                  <a:schemeClr val="accent3">
                    <a:lumMod val="50000"/>
                  </a:schemeClr>
                </a:solidFill>
                <a:latin typeface="Arial" panose="020B0604020202020204" pitchFamily="34" charset="0"/>
                <a:cs typeface="Arial" panose="020B0604020202020204" pitchFamily="34" charset="0"/>
              </a:rPr>
              <a:t>- </a:t>
            </a:r>
            <a:r>
              <a:rPr lang="fr-FR" sz="1400" b="1" dirty="0">
                <a:solidFill>
                  <a:schemeClr val="accent3">
                    <a:lumMod val="50000"/>
                  </a:schemeClr>
                </a:solidFill>
                <a:latin typeface="Arial" panose="020B0604020202020204" pitchFamily="34" charset="0"/>
                <a:cs typeface="Arial" panose="020B0604020202020204" pitchFamily="34" charset="0"/>
              </a:rPr>
              <a:t>Imputation</a:t>
            </a:r>
            <a:r>
              <a:rPr lang="fr-FR" sz="1400" i="1" dirty="0">
                <a:solidFill>
                  <a:schemeClr val="accent3">
                    <a:lumMod val="50000"/>
                  </a:schemeClr>
                </a:solidFill>
                <a:latin typeface="Arial" panose="020B0604020202020204" pitchFamily="34" charset="0"/>
                <a:cs typeface="Arial" panose="020B0604020202020204" pitchFamily="34" charset="0"/>
              </a:rPr>
              <a:t> </a:t>
            </a:r>
          </a:p>
          <a:p>
            <a:r>
              <a:rPr lang="fr-FR" sz="1400" i="1" dirty="0">
                <a:solidFill>
                  <a:schemeClr val="accent3">
                    <a:lumMod val="50000"/>
                  </a:schemeClr>
                </a:solidFill>
                <a:latin typeface="Arial" panose="020B0604020202020204" pitchFamily="34" charset="0"/>
                <a:cs typeface="Arial" panose="020B0604020202020204" pitchFamily="34" charset="0"/>
              </a:rPr>
              <a:t>- </a:t>
            </a:r>
            <a:r>
              <a:rPr lang="fr-FR" sz="1400" b="1" dirty="0">
                <a:solidFill>
                  <a:schemeClr val="accent3">
                    <a:lumMod val="50000"/>
                  </a:schemeClr>
                </a:solidFill>
                <a:latin typeface="Arial" panose="020B0604020202020204" pitchFamily="34" charset="0"/>
                <a:cs typeface="Arial" panose="020B0604020202020204" pitchFamily="34" charset="0"/>
              </a:rPr>
              <a:t>Transformation </a:t>
            </a:r>
            <a:r>
              <a:rPr lang="fr-FR" sz="1400" i="1" dirty="0">
                <a:solidFill>
                  <a:schemeClr val="accent3">
                    <a:lumMod val="50000"/>
                  </a:schemeClr>
                </a:solidFill>
                <a:latin typeface="Arial" panose="020B0604020202020204" pitchFamily="34" charset="0"/>
                <a:cs typeface="Arial" panose="020B0604020202020204" pitchFamily="34" charset="0"/>
              </a:rPr>
              <a:t>logarithmique</a:t>
            </a:r>
          </a:p>
          <a:p>
            <a:r>
              <a:rPr lang="fr-FR" sz="1400" i="1" dirty="0">
                <a:solidFill>
                  <a:schemeClr val="accent3">
                    <a:lumMod val="50000"/>
                  </a:schemeClr>
                </a:solidFill>
                <a:latin typeface="Arial" panose="020B0604020202020204" pitchFamily="34" charset="0"/>
                <a:cs typeface="Arial" panose="020B0604020202020204" pitchFamily="34" charset="0"/>
              </a:rPr>
              <a:t>- </a:t>
            </a:r>
            <a:r>
              <a:rPr lang="fr-FR" sz="1400" b="1" dirty="0">
                <a:solidFill>
                  <a:schemeClr val="accent3">
                    <a:lumMod val="50000"/>
                  </a:schemeClr>
                </a:solidFill>
                <a:latin typeface="Arial" panose="020B0604020202020204" pitchFamily="34" charset="0"/>
                <a:cs typeface="Arial" panose="020B0604020202020204" pitchFamily="34" charset="0"/>
              </a:rPr>
              <a:t>Création</a:t>
            </a:r>
            <a:r>
              <a:rPr lang="fr-FR" sz="1400" i="1" dirty="0">
                <a:solidFill>
                  <a:schemeClr val="accent3">
                    <a:lumMod val="50000"/>
                  </a:schemeClr>
                </a:solidFill>
                <a:latin typeface="Arial" panose="020B0604020202020204" pitchFamily="34" charset="0"/>
                <a:cs typeface="Arial" panose="020B0604020202020204" pitchFamily="34" charset="0"/>
              </a:rPr>
              <a:t> nouvelles variables</a:t>
            </a:r>
          </a:p>
        </p:txBody>
      </p:sp>
      <p:pic>
        <p:nvPicPr>
          <p:cNvPr id="72" name="Image 71">
            <a:extLst>
              <a:ext uri="{FF2B5EF4-FFF2-40B4-BE49-F238E27FC236}">
                <a16:creationId xmlns:a16="http://schemas.microsoft.com/office/drawing/2014/main" id="{51BA0990-703C-4B68-85D7-1B066394420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86411" y="3700903"/>
            <a:ext cx="951415" cy="787151"/>
          </a:xfrm>
          <a:prstGeom prst="rect">
            <a:avLst/>
          </a:prstGeom>
        </p:spPr>
      </p:pic>
      <p:sp>
        <p:nvSpPr>
          <p:cNvPr id="74" name="Rectangle 73">
            <a:extLst>
              <a:ext uri="{FF2B5EF4-FFF2-40B4-BE49-F238E27FC236}">
                <a16:creationId xmlns:a16="http://schemas.microsoft.com/office/drawing/2014/main" id="{0449D29D-18DA-483F-870A-24DAD42BBBBE}"/>
              </a:ext>
            </a:extLst>
          </p:cNvPr>
          <p:cNvSpPr/>
          <p:nvPr/>
        </p:nvSpPr>
        <p:spPr>
          <a:xfrm>
            <a:off x="88846" y="941386"/>
            <a:ext cx="3329584" cy="5148902"/>
          </a:xfrm>
          <a:prstGeom prst="rect">
            <a:avLst/>
          </a:prstGeom>
          <a:solidFill>
            <a:srgbClr val="FFFFFF">
              <a:alpha val="6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76" name="Flèche : pentagone 75">
            <a:extLst>
              <a:ext uri="{FF2B5EF4-FFF2-40B4-BE49-F238E27FC236}">
                <a16:creationId xmlns:a16="http://schemas.microsoft.com/office/drawing/2014/main" id="{259CB4B7-9C36-4D80-9B8E-677D91EF987A}"/>
              </a:ext>
            </a:extLst>
          </p:cNvPr>
          <p:cNvSpPr/>
          <p:nvPr/>
        </p:nvSpPr>
        <p:spPr>
          <a:xfrm>
            <a:off x="388981" y="208335"/>
            <a:ext cx="11269724" cy="400852"/>
          </a:xfrm>
          <a:prstGeom prst="homePlate">
            <a:avLst/>
          </a:prstGeom>
          <a:solidFill>
            <a:schemeClr val="tx2">
              <a:lumMod val="10000"/>
              <a:lumOff val="9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77" name="ZoneTexte 76">
            <a:extLst>
              <a:ext uri="{FF2B5EF4-FFF2-40B4-BE49-F238E27FC236}">
                <a16:creationId xmlns:a16="http://schemas.microsoft.com/office/drawing/2014/main" id="{C99B39EA-EB64-41EC-9973-EEEFFB42FB38}"/>
              </a:ext>
            </a:extLst>
          </p:cNvPr>
          <p:cNvSpPr txBox="1"/>
          <p:nvPr/>
        </p:nvSpPr>
        <p:spPr>
          <a:xfrm>
            <a:off x="9401252" y="210800"/>
            <a:ext cx="1789473"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PRÉDICTION</a:t>
            </a:r>
          </a:p>
        </p:txBody>
      </p:sp>
      <p:sp>
        <p:nvSpPr>
          <p:cNvPr id="78" name="ZoneTexte 77">
            <a:extLst>
              <a:ext uri="{FF2B5EF4-FFF2-40B4-BE49-F238E27FC236}">
                <a16:creationId xmlns:a16="http://schemas.microsoft.com/office/drawing/2014/main" id="{561C82D1-801F-4218-B35D-3315360D938E}"/>
              </a:ext>
            </a:extLst>
          </p:cNvPr>
          <p:cNvSpPr txBox="1"/>
          <p:nvPr/>
        </p:nvSpPr>
        <p:spPr>
          <a:xfrm>
            <a:off x="900422" y="203545"/>
            <a:ext cx="1357460"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ANALYSE</a:t>
            </a:r>
          </a:p>
        </p:txBody>
      </p:sp>
      <p:sp>
        <p:nvSpPr>
          <p:cNvPr id="79" name="ZoneTexte 78">
            <a:extLst>
              <a:ext uri="{FF2B5EF4-FFF2-40B4-BE49-F238E27FC236}">
                <a16:creationId xmlns:a16="http://schemas.microsoft.com/office/drawing/2014/main" id="{C4F8BEA6-6F81-4D33-BDC3-CD34851BA258}"/>
              </a:ext>
            </a:extLst>
          </p:cNvPr>
          <p:cNvSpPr txBox="1"/>
          <p:nvPr/>
        </p:nvSpPr>
        <p:spPr>
          <a:xfrm>
            <a:off x="2521009" y="211693"/>
            <a:ext cx="3439191"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PRÉPARATION DES DONNÉES</a:t>
            </a:r>
          </a:p>
        </p:txBody>
      </p:sp>
      <p:sp>
        <p:nvSpPr>
          <p:cNvPr id="80" name="ZoneTexte 79">
            <a:extLst>
              <a:ext uri="{FF2B5EF4-FFF2-40B4-BE49-F238E27FC236}">
                <a16:creationId xmlns:a16="http://schemas.microsoft.com/office/drawing/2014/main" id="{30625B2C-0DCD-4EDC-9844-BF994984BCB9}"/>
              </a:ext>
            </a:extLst>
          </p:cNvPr>
          <p:cNvSpPr txBox="1"/>
          <p:nvPr/>
        </p:nvSpPr>
        <p:spPr>
          <a:xfrm>
            <a:off x="6444874" y="210800"/>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81" name="Graphique 80" descr="Graphique à barres">
            <a:extLst>
              <a:ext uri="{FF2B5EF4-FFF2-40B4-BE49-F238E27FC236}">
                <a16:creationId xmlns:a16="http://schemas.microsoft.com/office/drawing/2014/main" id="{B4989303-D250-44BA-97D0-6AC9A48BF8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2337" y="227229"/>
            <a:ext cx="336474" cy="336474"/>
          </a:xfrm>
          <a:prstGeom prst="rect">
            <a:avLst/>
          </a:prstGeom>
        </p:spPr>
      </p:pic>
      <p:pic>
        <p:nvPicPr>
          <p:cNvPr id="82" name="Graphique 81" descr="Filtrer">
            <a:extLst>
              <a:ext uri="{FF2B5EF4-FFF2-40B4-BE49-F238E27FC236}">
                <a16:creationId xmlns:a16="http://schemas.microsoft.com/office/drawing/2014/main" id="{21004E4F-CAC7-44E0-B6BB-525ECEA021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51536" y="243445"/>
            <a:ext cx="366893" cy="366893"/>
          </a:xfrm>
          <a:prstGeom prst="rect">
            <a:avLst/>
          </a:prstGeom>
        </p:spPr>
      </p:pic>
      <p:pic>
        <p:nvPicPr>
          <p:cNvPr id="83" name="Graphique 82" descr="Engrenages">
            <a:extLst>
              <a:ext uri="{FF2B5EF4-FFF2-40B4-BE49-F238E27FC236}">
                <a16:creationId xmlns:a16="http://schemas.microsoft.com/office/drawing/2014/main" id="{52FF41B0-36F4-4E46-A043-161CCE8F4EB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83957" y="227022"/>
            <a:ext cx="357615" cy="357615"/>
          </a:xfrm>
          <a:prstGeom prst="rect">
            <a:avLst/>
          </a:prstGeom>
        </p:spPr>
      </p:pic>
      <p:pic>
        <p:nvPicPr>
          <p:cNvPr id="84" name="Graphique 83" descr="Présentation avec graphique à barres">
            <a:extLst>
              <a:ext uri="{FF2B5EF4-FFF2-40B4-BE49-F238E27FC236}">
                <a16:creationId xmlns:a16="http://schemas.microsoft.com/office/drawing/2014/main" id="{02531FA0-D20C-41B9-B649-6F30F1A6726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2472" y="235163"/>
            <a:ext cx="369997" cy="369997"/>
          </a:xfrm>
          <a:prstGeom prst="rect">
            <a:avLst/>
          </a:prstGeom>
        </p:spPr>
      </p:pic>
      <p:sp>
        <p:nvSpPr>
          <p:cNvPr id="85" name="Ellipse 84">
            <a:extLst>
              <a:ext uri="{FF2B5EF4-FFF2-40B4-BE49-F238E27FC236}">
                <a16:creationId xmlns:a16="http://schemas.microsoft.com/office/drawing/2014/main" id="{AB33E49E-1E34-48DF-8705-DF0307ADC4C9}"/>
              </a:ext>
            </a:extLst>
          </p:cNvPr>
          <p:cNvSpPr/>
          <p:nvPr/>
        </p:nvSpPr>
        <p:spPr>
          <a:xfrm>
            <a:off x="541987" y="222181"/>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6" name="ZoneTexte 85">
            <a:extLst>
              <a:ext uri="{FF2B5EF4-FFF2-40B4-BE49-F238E27FC236}">
                <a16:creationId xmlns:a16="http://schemas.microsoft.com/office/drawing/2014/main" id="{D0CBE330-A134-4EEC-85B9-59B69119E645}"/>
              </a:ext>
            </a:extLst>
          </p:cNvPr>
          <p:cNvSpPr txBox="1"/>
          <p:nvPr/>
        </p:nvSpPr>
        <p:spPr>
          <a:xfrm>
            <a:off x="556499" y="175215"/>
            <a:ext cx="568421" cy="418659"/>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a:t>
            </a:r>
          </a:p>
        </p:txBody>
      </p:sp>
      <p:sp>
        <p:nvSpPr>
          <p:cNvPr id="87" name="Ellipse 86">
            <a:extLst>
              <a:ext uri="{FF2B5EF4-FFF2-40B4-BE49-F238E27FC236}">
                <a16:creationId xmlns:a16="http://schemas.microsoft.com/office/drawing/2014/main" id="{71240FD9-CAC1-4AE4-B71E-963725D4DB4F}"/>
              </a:ext>
            </a:extLst>
          </p:cNvPr>
          <p:cNvSpPr/>
          <p:nvPr/>
        </p:nvSpPr>
        <p:spPr>
          <a:xfrm>
            <a:off x="6060589" y="228652"/>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8" name="ZoneTexte 87">
            <a:extLst>
              <a:ext uri="{FF2B5EF4-FFF2-40B4-BE49-F238E27FC236}">
                <a16:creationId xmlns:a16="http://schemas.microsoft.com/office/drawing/2014/main" id="{2047BFE6-7304-4EF8-8A70-5CF90FADB41D}"/>
              </a:ext>
            </a:extLst>
          </p:cNvPr>
          <p:cNvSpPr txBox="1"/>
          <p:nvPr/>
        </p:nvSpPr>
        <p:spPr>
          <a:xfrm>
            <a:off x="6061458" y="170010"/>
            <a:ext cx="568421" cy="461665"/>
          </a:xfrm>
          <a:prstGeom prst="rect">
            <a:avLst/>
          </a:prstGeom>
          <a:noFill/>
          <a:ln>
            <a:noFill/>
          </a:ln>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a:t>
            </a:r>
          </a:p>
        </p:txBody>
      </p:sp>
      <p:sp>
        <p:nvSpPr>
          <p:cNvPr id="89" name="Ellipse 88">
            <a:extLst>
              <a:ext uri="{FF2B5EF4-FFF2-40B4-BE49-F238E27FC236}">
                <a16:creationId xmlns:a16="http://schemas.microsoft.com/office/drawing/2014/main" id="{6F6E53EE-2673-4A73-B824-F67118F4D312}"/>
              </a:ext>
            </a:extLst>
          </p:cNvPr>
          <p:cNvSpPr/>
          <p:nvPr/>
        </p:nvSpPr>
        <p:spPr>
          <a:xfrm>
            <a:off x="9003735" y="226758"/>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0" name="ZoneTexte 89">
            <a:extLst>
              <a:ext uri="{FF2B5EF4-FFF2-40B4-BE49-F238E27FC236}">
                <a16:creationId xmlns:a16="http://schemas.microsoft.com/office/drawing/2014/main" id="{F4F12FD7-744C-4CE3-822F-019A355D6DB8}"/>
              </a:ext>
            </a:extLst>
          </p:cNvPr>
          <p:cNvSpPr txBox="1"/>
          <p:nvPr/>
        </p:nvSpPr>
        <p:spPr>
          <a:xfrm>
            <a:off x="9000166" y="170010"/>
            <a:ext cx="568421"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a:t>
            </a:r>
          </a:p>
        </p:txBody>
      </p:sp>
      <p:sp>
        <p:nvSpPr>
          <p:cNvPr id="91" name="Rectangle 90">
            <a:extLst>
              <a:ext uri="{FF2B5EF4-FFF2-40B4-BE49-F238E27FC236}">
                <a16:creationId xmlns:a16="http://schemas.microsoft.com/office/drawing/2014/main" id="{BCE419BE-4876-430A-B577-1574558AAF83}"/>
              </a:ext>
            </a:extLst>
          </p:cNvPr>
          <p:cNvSpPr/>
          <p:nvPr/>
        </p:nvSpPr>
        <p:spPr>
          <a:xfrm>
            <a:off x="282549" y="85118"/>
            <a:ext cx="5634606" cy="675581"/>
          </a:xfrm>
          <a:prstGeom prst="rect">
            <a:avLst/>
          </a:prstGeom>
          <a:solidFill>
            <a:srgbClr val="C594A7">
              <a:alpha val="2392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92" name="Rectangle : coins arrondis 91">
            <a:extLst>
              <a:ext uri="{FF2B5EF4-FFF2-40B4-BE49-F238E27FC236}">
                <a16:creationId xmlns:a16="http://schemas.microsoft.com/office/drawing/2014/main" id="{16D67AB7-5510-41DB-8ED5-E39D666DCC57}"/>
              </a:ext>
            </a:extLst>
          </p:cNvPr>
          <p:cNvSpPr/>
          <p:nvPr/>
        </p:nvSpPr>
        <p:spPr>
          <a:xfrm>
            <a:off x="5931667" y="146734"/>
            <a:ext cx="5934676" cy="607933"/>
          </a:xfrm>
          <a:prstGeom prst="roundRect">
            <a:avLst/>
          </a:prstGeom>
          <a:solidFill>
            <a:srgbClr val="FFFFFF">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75" name="Rectangle : coins arrondis 74">
            <a:extLst>
              <a:ext uri="{FF2B5EF4-FFF2-40B4-BE49-F238E27FC236}">
                <a16:creationId xmlns:a16="http://schemas.microsoft.com/office/drawing/2014/main" id="{B93FB9E2-59E2-4F82-97B8-132A1727EAD2}"/>
              </a:ext>
            </a:extLst>
          </p:cNvPr>
          <p:cNvSpPr/>
          <p:nvPr/>
        </p:nvSpPr>
        <p:spPr>
          <a:xfrm>
            <a:off x="3453181" y="1274777"/>
            <a:ext cx="7731702" cy="3711996"/>
          </a:xfrm>
          <a:prstGeom prst="round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F9972594-92BE-4D13-8758-F0762C192272}"/>
              </a:ext>
            </a:extLst>
          </p:cNvPr>
          <p:cNvSpPr/>
          <p:nvPr/>
        </p:nvSpPr>
        <p:spPr>
          <a:xfrm>
            <a:off x="10511405" y="3387889"/>
            <a:ext cx="1354938" cy="14355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a:extLst>
              <a:ext uri="{FF2B5EF4-FFF2-40B4-BE49-F238E27FC236}">
                <a16:creationId xmlns:a16="http://schemas.microsoft.com/office/drawing/2014/main" id="{2D85994C-E8BD-4668-96CB-099983985E7A}"/>
              </a:ext>
            </a:extLst>
          </p:cNvPr>
          <p:cNvGrpSpPr/>
          <p:nvPr/>
        </p:nvGrpSpPr>
        <p:grpSpPr>
          <a:xfrm>
            <a:off x="10587928" y="3444114"/>
            <a:ext cx="1317203" cy="2131746"/>
            <a:chOff x="1433748" y="3171517"/>
            <a:chExt cx="1317203" cy="2131746"/>
          </a:xfrm>
        </p:grpSpPr>
        <p:pic>
          <p:nvPicPr>
            <p:cNvPr id="4" name="Graphique 3" descr="Base de données">
              <a:extLst>
                <a:ext uri="{FF2B5EF4-FFF2-40B4-BE49-F238E27FC236}">
                  <a16:creationId xmlns:a16="http://schemas.microsoft.com/office/drawing/2014/main" id="{12860F74-A509-4F61-9BBD-B90B55B373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2597" y="3477732"/>
              <a:ext cx="1144454" cy="1116128"/>
            </a:xfrm>
            <a:prstGeom prst="rect">
              <a:avLst/>
            </a:prstGeom>
          </p:spPr>
        </p:pic>
        <p:sp>
          <p:nvSpPr>
            <p:cNvPr id="5" name="Étoile : 5 branches 4">
              <a:extLst>
                <a:ext uri="{FF2B5EF4-FFF2-40B4-BE49-F238E27FC236}">
                  <a16:creationId xmlns:a16="http://schemas.microsoft.com/office/drawing/2014/main" id="{A3E731C0-67CB-4E22-A20B-96C5135C0874}"/>
                </a:ext>
              </a:extLst>
            </p:cNvPr>
            <p:cNvSpPr/>
            <p:nvPr/>
          </p:nvSpPr>
          <p:spPr>
            <a:xfrm rot="20244749">
              <a:off x="1654326" y="3306600"/>
              <a:ext cx="192030" cy="171132"/>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6" name="Étoile : 5 branches 5">
              <a:extLst>
                <a:ext uri="{FF2B5EF4-FFF2-40B4-BE49-F238E27FC236}">
                  <a16:creationId xmlns:a16="http://schemas.microsoft.com/office/drawing/2014/main" id="{3FBA0196-E67A-4924-897E-775A9B94128D}"/>
                </a:ext>
              </a:extLst>
            </p:cNvPr>
            <p:cNvSpPr/>
            <p:nvPr/>
          </p:nvSpPr>
          <p:spPr>
            <a:xfrm rot="771675">
              <a:off x="2399893" y="3557416"/>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7" name="Étoile : 5 branches 6">
              <a:extLst>
                <a:ext uri="{FF2B5EF4-FFF2-40B4-BE49-F238E27FC236}">
                  <a16:creationId xmlns:a16="http://schemas.microsoft.com/office/drawing/2014/main" id="{9C05F9B2-8E7C-41E3-94CA-D9F363802C0F}"/>
                </a:ext>
              </a:extLst>
            </p:cNvPr>
            <p:cNvSpPr/>
            <p:nvPr/>
          </p:nvSpPr>
          <p:spPr>
            <a:xfrm rot="313703">
              <a:off x="2035518" y="3421805"/>
              <a:ext cx="113664" cy="110851"/>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5 branches 7">
              <a:extLst>
                <a:ext uri="{FF2B5EF4-FFF2-40B4-BE49-F238E27FC236}">
                  <a16:creationId xmlns:a16="http://schemas.microsoft.com/office/drawing/2014/main" id="{F06DA914-0A7D-426E-83E3-7D304D97A51D}"/>
                </a:ext>
              </a:extLst>
            </p:cNvPr>
            <p:cNvSpPr/>
            <p:nvPr/>
          </p:nvSpPr>
          <p:spPr>
            <a:xfrm rot="1258229">
              <a:off x="2258766" y="3206218"/>
              <a:ext cx="146634" cy="141958"/>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Étoile : 5 branches 8">
              <a:extLst>
                <a:ext uri="{FF2B5EF4-FFF2-40B4-BE49-F238E27FC236}">
                  <a16:creationId xmlns:a16="http://schemas.microsoft.com/office/drawing/2014/main" id="{246A020E-6F50-4058-92B2-B774DE17CCAC}"/>
                </a:ext>
              </a:extLst>
            </p:cNvPr>
            <p:cNvSpPr/>
            <p:nvPr/>
          </p:nvSpPr>
          <p:spPr>
            <a:xfrm rot="20244749">
              <a:off x="1585367" y="3756459"/>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1D4D95CA-9E78-4FB9-8498-4DF1CD95DA98}"/>
                </a:ext>
              </a:extLst>
            </p:cNvPr>
            <p:cNvSpPr/>
            <p:nvPr/>
          </p:nvSpPr>
          <p:spPr>
            <a:xfrm>
              <a:off x="1543909" y="3563211"/>
              <a:ext cx="56832" cy="55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C9E06263-4D78-49D6-8A91-760126700F10}"/>
                </a:ext>
              </a:extLst>
            </p:cNvPr>
            <p:cNvSpPr/>
            <p:nvPr/>
          </p:nvSpPr>
          <p:spPr>
            <a:xfrm rot="5235138">
              <a:off x="2532480" y="3932808"/>
              <a:ext cx="55425" cy="568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6158E327-510D-46BB-9162-1D51B96FBC79}"/>
                </a:ext>
              </a:extLst>
            </p:cNvPr>
            <p:cNvSpPr/>
            <p:nvPr/>
          </p:nvSpPr>
          <p:spPr>
            <a:xfrm>
              <a:off x="1969884" y="3171517"/>
              <a:ext cx="85248" cy="831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336F4925-26D9-43DF-918C-A1077EE09DC2}"/>
                </a:ext>
              </a:extLst>
            </p:cNvPr>
            <p:cNvSpPr txBox="1"/>
            <p:nvPr/>
          </p:nvSpPr>
          <p:spPr>
            <a:xfrm>
              <a:off x="1433748" y="4718488"/>
              <a:ext cx="1317203"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DONNÉE</a:t>
              </a:r>
            </a:p>
            <a:p>
              <a:pPr algn="ctr"/>
              <a:r>
                <a:rPr lang="fr-FR" sz="1600" dirty="0">
                  <a:solidFill>
                    <a:schemeClr val="accent3">
                      <a:lumMod val="75000"/>
                    </a:schemeClr>
                  </a:solidFill>
                  <a:effectLst>
                    <a:outerShdw blurRad="38100" dist="38100" dir="2700000" algn="tl">
                      <a:srgbClr val="000000">
                        <a:alpha val="43137"/>
                      </a:srgbClr>
                    </a:outerShdw>
                  </a:effectLst>
                </a:rPr>
                <a:t>NETTOYÉE</a:t>
              </a:r>
            </a:p>
          </p:txBody>
        </p:sp>
      </p:grpSp>
    </p:spTree>
    <p:extLst>
      <p:ext uri="{BB962C8B-B14F-4D97-AF65-F5344CB8AC3E}">
        <p14:creationId xmlns:p14="http://schemas.microsoft.com/office/powerpoint/2010/main" val="1823386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3A9CAD-0593-4C95-ADD0-50C22DB46956}"/>
              </a:ext>
            </a:extLst>
          </p:cNvPr>
          <p:cNvSpPr/>
          <p:nvPr/>
        </p:nvSpPr>
        <p:spPr>
          <a:xfrm rot="1606480">
            <a:off x="2432345" y="2266121"/>
            <a:ext cx="3203359" cy="47679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4" name="Flèche : pentagone 3">
            <a:extLst>
              <a:ext uri="{FF2B5EF4-FFF2-40B4-BE49-F238E27FC236}">
                <a16:creationId xmlns:a16="http://schemas.microsoft.com/office/drawing/2014/main" id="{A0F41B73-1982-4A03-83D0-26799D7DAADF}"/>
              </a:ext>
            </a:extLst>
          </p:cNvPr>
          <p:cNvSpPr/>
          <p:nvPr/>
        </p:nvSpPr>
        <p:spPr>
          <a:xfrm rot="1590889">
            <a:off x="8450886" y="4784753"/>
            <a:ext cx="1133432" cy="478172"/>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2054" name="Picture 6">
            <a:extLst>
              <a:ext uri="{FF2B5EF4-FFF2-40B4-BE49-F238E27FC236}">
                <a16:creationId xmlns:a16="http://schemas.microsoft.com/office/drawing/2014/main" id="{3569FB85-316E-431C-889A-DC14CC321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50" r="11827" b="36826"/>
          <a:stretch/>
        </p:blipFill>
        <p:spPr bwMode="auto">
          <a:xfrm>
            <a:off x="9647582" y="4039792"/>
            <a:ext cx="2172748" cy="13779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nergy Star — Wikipédia">
            <a:extLst>
              <a:ext uri="{FF2B5EF4-FFF2-40B4-BE49-F238E27FC236}">
                <a16:creationId xmlns:a16="http://schemas.microsoft.com/office/drawing/2014/main" id="{8D795FCF-9436-4143-8FDC-D0854A3B3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0725" y="3230529"/>
            <a:ext cx="558361" cy="57186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39B422AE-CCAB-4C3E-B405-A4EF529B33AA}"/>
              </a:ext>
            </a:extLst>
          </p:cNvPr>
          <p:cNvCxnSpPr>
            <a:cxnSpLocks/>
          </p:cNvCxnSpPr>
          <p:nvPr/>
        </p:nvCxnSpPr>
        <p:spPr>
          <a:xfrm>
            <a:off x="11406684" y="3810781"/>
            <a:ext cx="0" cy="188582"/>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6954128-08CA-4E47-9922-95E3AC32B66E}"/>
              </a:ext>
            </a:extLst>
          </p:cNvPr>
          <p:cNvSpPr txBox="1"/>
          <p:nvPr/>
        </p:nvSpPr>
        <p:spPr>
          <a:xfrm>
            <a:off x="736888" y="746771"/>
            <a:ext cx="3519574" cy="369332"/>
          </a:xfrm>
          <a:prstGeom prst="rect">
            <a:avLst/>
          </a:prstGeom>
          <a:noFill/>
        </p:spPr>
        <p:txBody>
          <a:bodyPr wrap="square">
            <a:spAutoFit/>
          </a:bodyPr>
          <a:lstStyle/>
          <a:p>
            <a:r>
              <a:rPr lang="fr-FR" sz="1800" b="1" dirty="0">
                <a:solidFill>
                  <a:schemeClr val="accent6">
                    <a:lumMod val="50000"/>
                  </a:schemeClr>
                </a:solidFill>
                <a:effectLst>
                  <a:outerShdw blurRad="38100" dist="38100" dir="2700000" algn="tl">
                    <a:srgbClr val="000000">
                      <a:alpha val="43137"/>
                    </a:srgbClr>
                  </a:outerShdw>
                </a:effectLst>
                <a:latin typeface="Karla"/>
              </a:rPr>
              <a:t>Jeu de données après assemblage </a:t>
            </a:r>
            <a:endParaRPr lang="fr-FR" dirty="0"/>
          </a:p>
        </p:txBody>
      </p:sp>
      <p:pic>
        <p:nvPicPr>
          <p:cNvPr id="2052" name="Picture 4">
            <a:extLst>
              <a:ext uri="{FF2B5EF4-FFF2-40B4-BE49-F238E27FC236}">
                <a16:creationId xmlns:a16="http://schemas.microsoft.com/office/drawing/2014/main" id="{D06A787E-1EA5-4A63-AAF2-33B075727A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r="10660" b="40601"/>
          <a:stretch/>
        </p:blipFill>
        <p:spPr bwMode="auto">
          <a:xfrm>
            <a:off x="251280" y="1219545"/>
            <a:ext cx="4409045" cy="24583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172E0E8-9A53-4110-BCCF-B952E154EA1A}"/>
              </a:ext>
            </a:extLst>
          </p:cNvPr>
          <p:cNvSpPr/>
          <p:nvPr/>
        </p:nvSpPr>
        <p:spPr>
          <a:xfrm rot="1606480">
            <a:off x="6625719" y="3823337"/>
            <a:ext cx="976764" cy="47679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9F24AE91-F9D5-4B6F-9AD2-98163F19EBCB}"/>
              </a:ext>
            </a:extLst>
          </p:cNvPr>
          <p:cNvSpPr/>
          <p:nvPr/>
        </p:nvSpPr>
        <p:spPr>
          <a:xfrm rot="1606480">
            <a:off x="5416689" y="3295490"/>
            <a:ext cx="1308682" cy="47679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8261203C-9A55-43CD-9182-4179080F8786}"/>
              </a:ext>
            </a:extLst>
          </p:cNvPr>
          <p:cNvSpPr txBox="1"/>
          <p:nvPr/>
        </p:nvSpPr>
        <p:spPr>
          <a:xfrm>
            <a:off x="8953776" y="5458200"/>
            <a:ext cx="3519574" cy="369332"/>
          </a:xfrm>
          <a:prstGeom prst="rect">
            <a:avLst/>
          </a:prstGeom>
          <a:noFill/>
        </p:spPr>
        <p:txBody>
          <a:bodyPr wrap="square">
            <a:spAutoFit/>
          </a:bodyPr>
          <a:lstStyle/>
          <a:p>
            <a:r>
              <a:rPr lang="fr-FR" sz="1800" b="1" dirty="0">
                <a:solidFill>
                  <a:schemeClr val="accent6">
                    <a:lumMod val="50000"/>
                  </a:schemeClr>
                </a:solidFill>
                <a:effectLst>
                  <a:outerShdw blurRad="38100" dist="38100" dir="2700000" algn="tl">
                    <a:srgbClr val="000000">
                      <a:alpha val="43137"/>
                    </a:srgbClr>
                  </a:outerShdw>
                </a:effectLst>
                <a:latin typeface="Karla"/>
              </a:rPr>
              <a:t>Jeu de données après nettoyage</a:t>
            </a:r>
            <a:endParaRPr lang="fr-FR" dirty="0"/>
          </a:p>
        </p:txBody>
      </p:sp>
      <p:sp>
        <p:nvSpPr>
          <p:cNvPr id="20" name="Rectangle 19">
            <a:extLst>
              <a:ext uri="{FF2B5EF4-FFF2-40B4-BE49-F238E27FC236}">
                <a16:creationId xmlns:a16="http://schemas.microsoft.com/office/drawing/2014/main" id="{4E9ACCDE-85A8-465A-B806-32458EB5A7F0}"/>
              </a:ext>
            </a:extLst>
          </p:cNvPr>
          <p:cNvSpPr/>
          <p:nvPr/>
        </p:nvSpPr>
        <p:spPr>
          <a:xfrm>
            <a:off x="0" y="6611779"/>
            <a:ext cx="12192000" cy="24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a:extLst>
              <a:ext uri="{FF2B5EF4-FFF2-40B4-BE49-F238E27FC236}">
                <a16:creationId xmlns:a16="http://schemas.microsoft.com/office/drawing/2014/main" id="{39A57A89-CC8A-4CA3-8454-D2537A2421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3584" y="5818326"/>
            <a:ext cx="1033065" cy="1039673"/>
          </a:xfrm>
          <a:prstGeom prst="rect">
            <a:avLst/>
          </a:prstGeom>
          <a:effectLst>
            <a:outerShdw blurRad="50800" dist="38100" dir="2700000" algn="tl" rotWithShape="0">
              <a:prstClr val="black">
                <a:alpha val="40000"/>
              </a:prstClr>
            </a:outerShdw>
          </a:effectLst>
        </p:spPr>
      </p:pic>
      <p:grpSp>
        <p:nvGrpSpPr>
          <p:cNvPr id="22" name="Groupe 21">
            <a:extLst>
              <a:ext uri="{FF2B5EF4-FFF2-40B4-BE49-F238E27FC236}">
                <a16:creationId xmlns:a16="http://schemas.microsoft.com/office/drawing/2014/main" id="{8D5B946F-D085-46FC-B065-52750DEEA078}"/>
              </a:ext>
            </a:extLst>
          </p:cNvPr>
          <p:cNvGrpSpPr/>
          <p:nvPr/>
        </p:nvGrpSpPr>
        <p:grpSpPr>
          <a:xfrm>
            <a:off x="11307140" y="6231082"/>
            <a:ext cx="613550" cy="481858"/>
            <a:chOff x="11307140" y="6231082"/>
            <a:chExt cx="613550" cy="481858"/>
          </a:xfrm>
        </p:grpSpPr>
        <p:sp>
          <p:nvSpPr>
            <p:cNvPr id="23" name="Ellipse 22">
              <a:extLst>
                <a:ext uri="{FF2B5EF4-FFF2-40B4-BE49-F238E27FC236}">
                  <a16:creationId xmlns:a16="http://schemas.microsoft.com/office/drawing/2014/main" id="{D6617DEB-76F0-48A1-A5EC-CBF2DD64754B}"/>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01A4A415-8A4D-47FF-B453-443AC82C2F93}"/>
                </a:ext>
              </a:extLst>
            </p:cNvPr>
            <p:cNvSpPr txBox="1"/>
            <p:nvPr/>
          </p:nvSpPr>
          <p:spPr>
            <a:xfrm>
              <a:off x="11307140"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12</a:t>
              </a:r>
            </a:p>
          </p:txBody>
        </p:sp>
      </p:grpSp>
      <p:sp>
        <p:nvSpPr>
          <p:cNvPr id="27" name="Ellipse 26">
            <a:extLst>
              <a:ext uri="{FF2B5EF4-FFF2-40B4-BE49-F238E27FC236}">
                <a16:creationId xmlns:a16="http://schemas.microsoft.com/office/drawing/2014/main" id="{E03450E9-40DC-42DD-AF8B-B01893BB55D2}"/>
              </a:ext>
            </a:extLst>
          </p:cNvPr>
          <p:cNvSpPr/>
          <p:nvPr/>
        </p:nvSpPr>
        <p:spPr>
          <a:xfrm>
            <a:off x="4851187" y="2836279"/>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AD011546-4691-430C-A69B-86E813089398}"/>
              </a:ext>
            </a:extLst>
          </p:cNvPr>
          <p:cNvSpPr txBox="1"/>
          <p:nvPr/>
        </p:nvSpPr>
        <p:spPr>
          <a:xfrm>
            <a:off x="4824653" y="2749446"/>
            <a:ext cx="613550" cy="461665"/>
          </a:xfrm>
          <a:prstGeom prst="rect">
            <a:avLst/>
          </a:prstGeom>
          <a:noFill/>
        </p:spPr>
        <p:txBody>
          <a:bodyPr wrap="square" rtlCol="0">
            <a:spAutoFit/>
          </a:bodyPr>
          <a:lstStyle/>
          <a:p>
            <a:r>
              <a:rPr lang="fr-FR" sz="2400" b="1" dirty="0">
                <a:solidFill>
                  <a:schemeClr val="accent6">
                    <a:lumMod val="75000"/>
                  </a:schemeClr>
                </a:solidFill>
              </a:rPr>
              <a:t>1</a:t>
            </a:r>
          </a:p>
        </p:txBody>
      </p:sp>
      <p:sp>
        <p:nvSpPr>
          <p:cNvPr id="29" name="Ellipse 28">
            <a:extLst>
              <a:ext uri="{FF2B5EF4-FFF2-40B4-BE49-F238E27FC236}">
                <a16:creationId xmlns:a16="http://schemas.microsoft.com/office/drawing/2014/main" id="{ABDD6325-4D52-475C-A401-441F838F7235}"/>
              </a:ext>
            </a:extLst>
          </p:cNvPr>
          <p:cNvSpPr/>
          <p:nvPr/>
        </p:nvSpPr>
        <p:spPr>
          <a:xfrm>
            <a:off x="5918581" y="3389887"/>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Ellipse 29">
            <a:extLst>
              <a:ext uri="{FF2B5EF4-FFF2-40B4-BE49-F238E27FC236}">
                <a16:creationId xmlns:a16="http://schemas.microsoft.com/office/drawing/2014/main" id="{15569CE9-8619-4B63-A9A1-F4553B24B364}"/>
              </a:ext>
            </a:extLst>
          </p:cNvPr>
          <p:cNvSpPr/>
          <p:nvPr/>
        </p:nvSpPr>
        <p:spPr>
          <a:xfrm>
            <a:off x="7004445" y="3934523"/>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Ellipse 30">
            <a:extLst>
              <a:ext uri="{FF2B5EF4-FFF2-40B4-BE49-F238E27FC236}">
                <a16:creationId xmlns:a16="http://schemas.microsoft.com/office/drawing/2014/main" id="{45C10ACE-FAFF-4C87-A061-C64B4A41F640}"/>
              </a:ext>
            </a:extLst>
          </p:cNvPr>
          <p:cNvSpPr/>
          <p:nvPr/>
        </p:nvSpPr>
        <p:spPr>
          <a:xfrm>
            <a:off x="8785372" y="4825104"/>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ZoneTexte 31">
            <a:extLst>
              <a:ext uri="{FF2B5EF4-FFF2-40B4-BE49-F238E27FC236}">
                <a16:creationId xmlns:a16="http://schemas.microsoft.com/office/drawing/2014/main" id="{73D10D7D-F3BF-4E79-A9E8-BF34E9AD69BD}"/>
              </a:ext>
            </a:extLst>
          </p:cNvPr>
          <p:cNvSpPr txBox="1"/>
          <p:nvPr/>
        </p:nvSpPr>
        <p:spPr>
          <a:xfrm>
            <a:off x="5876637" y="3294665"/>
            <a:ext cx="613550" cy="461665"/>
          </a:xfrm>
          <a:prstGeom prst="rect">
            <a:avLst/>
          </a:prstGeom>
          <a:noFill/>
        </p:spPr>
        <p:txBody>
          <a:bodyPr wrap="square" rtlCol="0">
            <a:spAutoFit/>
          </a:bodyPr>
          <a:lstStyle/>
          <a:p>
            <a:r>
              <a:rPr lang="fr-FR" sz="2400" b="1" dirty="0">
                <a:solidFill>
                  <a:schemeClr val="accent5">
                    <a:lumMod val="75000"/>
                  </a:schemeClr>
                </a:solidFill>
              </a:rPr>
              <a:t>2</a:t>
            </a:r>
          </a:p>
        </p:txBody>
      </p:sp>
      <p:sp>
        <p:nvSpPr>
          <p:cNvPr id="33" name="ZoneTexte 32">
            <a:extLst>
              <a:ext uri="{FF2B5EF4-FFF2-40B4-BE49-F238E27FC236}">
                <a16:creationId xmlns:a16="http://schemas.microsoft.com/office/drawing/2014/main" id="{1E20C9B0-E855-4932-9522-E49D4F3B4541}"/>
              </a:ext>
            </a:extLst>
          </p:cNvPr>
          <p:cNvSpPr txBox="1"/>
          <p:nvPr/>
        </p:nvSpPr>
        <p:spPr>
          <a:xfrm>
            <a:off x="6957856" y="3847690"/>
            <a:ext cx="613550" cy="461665"/>
          </a:xfrm>
          <a:prstGeom prst="rect">
            <a:avLst/>
          </a:prstGeom>
          <a:noFill/>
        </p:spPr>
        <p:txBody>
          <a:bodyPr wrap="square" rtlCol="0">
            <a:spAutoFit/>
          </a:bodyPr>
          <a:lstStyle/>
          <a:p>
            <a:r>
              <a:rPr lang="fr-FR" sz="2400" b="1" dirty="0">
                <a:solidFill>
                  <a:schemeClr val="accent4">
                    <a:lumMod val="75000"/>
                  </a:schemeClr>
                </a:solidFill>
              </a:rPr>
              <a:t>3</a:t>
            </a:r>
          </a:p>
        </p:txBody>
      </p:sp>
      <p:sp>
        <p:nvSpPr>
          <p:cNvPr id="34" name="ZoneTexte 33">
            <a:extLst>
              <a:ext uri="{FF2B5EF4-FFF2-40B4-BE49-F238E27FC236}">
                <a16:creationId xmlns:a16="http://schemas.microsoft.com/office/drawing/2014/main" id="{FF7E3621-7BC6-4E53-9CA8-D313330DEA61}"/>
              </a:ext>
            </a:extLst>
          </p:cNvPr>
          <p:cNvSpPr txBox="1"/>
          <p:nvPr/>
        </p:nvSpPr>
        <p:spPr>
          <a:xfrm>
            <a:off x="8741430" y="4734239"/>
            <a:ext cx="613550" cy="461665"/>
          </a:xfrm>
          <a:prstGeom prst="rect">
            <a:avLst/>
          </a:prstGeom>
          <a:noFill/>
        </p:spPr>
        <p:txBody>
          <a:bodyPr wrap="square" rtlCol="0">
            <a:spAutoFit/>
          </a:bodyPr>
          <a:lstStyle/>
          <a:p>
            <a:r>
              <a:rPr lang="fr-FR" sz="2400" b="1" dirty="0">
                <a:solidFill>
                  <a:schemeClr val="accent3">
                    <a:lumMod val="75000"/>
                  </a:schemeClr>
                </a:solidFill>
              </a:rPr>
              <a:t>5</a:t>
            </a:r>
          </a:p>
        </p:txBody>
      </p:sp>
      <p:sp>
        <p:nvSpPr>
          <p:cNvPr id="10" name="Rectangle 7">
            <a:extLst>
              <a:ext uri="{FF2B5EF4-FFF2-40B4-BE49-F238E27FC236}">
                <a16:creationId xmlns:a16="http://schemas.microsoft.com/office/drawing/2014/main" id="{613D5699-115C-4C59-ADCA-61A94093B6AE}"/>
              </a:ext>
            </a:extLst>
          </p:cNvPr>
          <p:cNvSpPr>
            <a:spLocks noChangeArrowheads="1"/>
          </p:cNvSpPr>
          <p:nvPr/>
        </p:nvSpPr>
        <p:spPr bwMode="auto">
          <a:xfrm>
            <a:off x="1111775" y="3810781"/>
            <a:ext cx="3546106"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accent3">
                    <a:lumMod val="75000"/>
                  </a:schemeClr>
                </a:solidFill>
                <a:effectLst/>
                <a:latin typeface="Arial Black" panose="020B0A04020102020204" pitchFamily="34" charset="0"/>
              </a:rPr>
              <a:t>(3432 lignes, 47 colonnes)</a:t>
            </a:r>
            <a:r>
              <a:rPr kumimoji="0" lang="fr-FR" altLang="fr-FR" sz="1100" b="1" i="0" u="none" strike="noStrike" cap="none" normalizeH="0" baseline="0" dirty="0">
                <a:ln>
                  <a:noFill/>
                </a:ln>
                <a:solidFill>
                  <a:schemeClr val="accent3">
                    <a:lumMod val="75000"/>
                  </a:schemeClr>
                </a:solidFill>
                <a:effectLst/>
                <a:latin typeface="Arial Black" panose="020B0A04020102020204" pitchFamily="34" charset="0"/>
              </a:rPr>
              <a:t> </a:t>
            </a:r>
            <a:endParaRPr kumimoji="0" lang="fr-FR" altLang="fr-FR" sz="3200" b="1" i="0" u="none" strike="noStrike" cap="none" normalizeH="0" baseline="0" dirty="0">
              <a:ln>
                <a:noFill/>
              </a:ln>
              <a:solidFill>
                <a:schemeClr val="accent3">
                  <a:lumMod val="75000"/>
                </a:schemeClr>
              </a:solidFill>
              <a:effectLst/>
              <a:latin typeface="Arial Black" panose="020B0A04020102020204" pitchFamily="34" charset="0"/>
            </a:endParaRPr>
          </a:p>
        </p:txBody>
      </p:sp>
      <p:sp>
        <p:nvSpPr>
          <p:cNvPr id="38" name="ZoneTexte 37">
            <a:extLst>
              <a:ext uri="{FF2B5EF4-FFF2-40B4-BE49-F238E27FC236}">
                <a16:creationId xmlns:a16="http://schemas.microsoft.com/office/drawing/2014/main" id="{AA8CC54A-3FC9-4AA3-945F-6178C2583D65}"/>
              </a:ext>
            </a:extLst>
          </p:cNvPr>
          <p:cNvSpPr txBox="1"/>
          <p:nvPr/>
        </p:nvSpPr>
        <p:spPr>
          <a:xfrm>
            <a:off x="6370522" y="774710"/>
            <a:ext cx="3866241"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1_Suppression</a:t>
            </a:r>
            <a:r>
              <a:rPr lang="fr-FR" dirty="0"/>
              <a:t> colonnes inutiles</a:t>
            </a:r>
          </a:p>
        </p:txBody>
      </p:sp>
      <p:sp>
        <p:nvSpPr>
          <p:cNvPr id="40" name="ZoneTexte 39">
            <a:extLst>
              <a:ext uri="{FF2B5EF4-FFF2-40B4-BE49-F238E27FC236}">
                <a16:creationId xmlns:a16="http://schemas.microsoft.com/office/drawing/2014/main" id="{FC089E28-7969-4477-B6B6-88D66D200440}"/>
              </a:ext>
            </a:extLst>
          </p:cNvPr>
          <p:cNvSpPr txBox="1"/>
          <p:nvPr/>
        </p:nvSpPr>
        <p:spPr>
          <a:xfrm>
            <a:off x="6867715" y="1922984"/>
            <a:ext cx="3866241"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2_Regroupement</a:t>
            </a:r>
            <a:r>
              <a:rPr lang="fr-FR" dirty="0"/>
              <a:t> des catégories</a:t>
            </a:r>
          </a:p>
        </p:txBody>
      </p:sp>
      <p:sp>
        <p:nvSpPr>
          <p:cNvPr id="42" name="ZoneTexte 41">
            <a:extLst>
              <a:ext uri="{FF2B5EF4-FFF2-40B4-BE49-F238E27FC236}">
                <a16:creationId xmlns:a16="http://schemas.microsoft.com/office/drawing/2014/main" id="{8EFDC2C1-93B8-490F-AD6C-9F4E70D19B3C}"/>
              </a:ext>
            </a:extLst>
          </p:cNvPr>
          <p:cNvSpPr txBox="1"/>
          <p:nvPr/>
        </p:nvSpPr>
        <p:spPr>
          <a:xfrm>
            <a:off x="7688120" y="2680427"/>
            <a:ext cx="4034563" cy="646331"/>
          </a:xfrm>
          <a:prstGeom prst="rect">
            <a:avLst/>
          </a:prstGeom>
          <a:noFill/>
        </p:spPr>
        <p:txBody>
          <a:bodyPr wrap="square">
            <a:spAutoFit/>
          </a:bodyPr>
          <a:lstStyle/>
          <a:p>
            <a:r>
              <a:rPr lang="fr-FR" b="1" dirty="0">
                <a:effectLst>
                  <a:outerShdw blurRad="38100" dist="38100" dir="2700000" algn="tl">
                    <a:srgbClr val="000000">
                      <a:alpha val="43137"/>
                    </a:srgbClr>
                  </a:outerShdw>
                </a:effectLst>
              </a:rPr>
              <a:t>3_</a:t>
            </a:r>
            <a:r>
              <a:rPr lang="fr-FR" dirty="0"/>
              <a:t> </a:t>
            </a:r>
            <a:r>
              <a:rPr lang="fr-FR" b="1" dirty="0">
                <a:effectLst>
                  <a:outerShdw blurRad="38100" dist="38100" dir="2700000" algn="tl">
                    <a:srgbClr val="000000">
                      <a:alpha val="43137"/>
                    </a:srgbClr>
                  </a:outerShdw>
                </a:effectLst>
              </a:rPr>
              <a:t>Détection </a:t>
            </a:r>
            <a:r>
              <a:rPr lang="fr-FR" dirty="0"/>
              <a:t>valeurs manquantes</a:t>
            </a:r>
          </a:p>
          <a:p>
            <a:r>
              <a:rPr lang="fr-FR" b="1" dirty="0">
                <a:effectLst>
                  <a:outerShdw blurRad="38100" dist="38100" dir="2700000" algn="tl">
                    <a:srgbClr val="000000">
                      <a:alpha val="43137"/>
                    </a:srgbClr>
                  </a:outerShdw>
                </a:effectLst>
              </a:rPr>
              <a:t>       Suppression/ Imputation</a:t>
            </a:r>
            <a:endParaRPr lang="fr-FR" dirty="0"/>
          </a:p>
        </p:txBody>
      </p:sp>
      <p:sp>
        <p:nvSpPr>
          <p:cNvPr id="44" name="ZoneTexte 43">
            <a:extLst>
              <a:ext uri="{FF2B5EF4-FFF2-40B4-BE49-F238E27FC236}">
                <a16:creationId xmlns:a16="http://schemas.microsoft.com/office/drawing/2014/main" id="{A79C1734-0808-4754-87B8-B823833F501D}"/>
              </a:ext>
            </a:extLst>
          </p:cNvPr>
          <p:cNvSpPr txBox="1"/>
          <p:nvPr/>
        </p:nvSpPr>
        <p:spPr>
          <a:xfrm>
            <a:off x="3468418" y="4543362"/>
            <a:ext cx="403456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4_Détection</a:t>
            </a:r>
            <a:r>
              <a:rPr lang="fr-FR" dirty="0"/>
              <a:t> valeurs aberrantes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     Correction</a:t>
            </a:r>
            <a:r>
              <a:rPr lang="fr-FR" dirty="0"/>
              <a:t> valeurs aberrantes</a:t>
            </a:r>
          </a:p>
        </p:txBody>
      </p:sp>
      <p:cxnSp>
        <p:nvCxnSpPr>
          <p:cNvPr id="2053" name="Connecteur droit 2052">
            <a:extLst>
              <a:ext uri="{FF2B5EF4-FFF2-40B4-BE49-F238E27FC236}">
                <a16:creationId xmlns:a16="http://schemas.microsoft.com/office/drawing/2014/main" id="{A24211E3-B1F1-4706-8A5C-ECDF663107B6}"/>
              </a:ext>
            </a:extLst>
          </p:cNvPr>
          <p:cNvCxnSpPr>
            <a:cxnSpLocks/>
          </p:cNvCxnSpPr>
          <p:nvPr/>
        </p:nvCxnSpPr>
        <p:spPr>
          <a:xfrm flipV="1">
            <a:off x="5081094" y="1228214"/>
            <a:ext cx="1242874" cy="1512843"/>
          </a:xfrm>
          <a:prstGeom prst="line">
            <a:avLst/>
          </a:prstGeom>
          <a:ln w="28575">
            <a:solidFill>
              <a:schemeClr val="accent6">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49" name="Connecteur droit 48">
            <a:extLst>
              <a:ext uri="{FF2B5EF4-FFF2-40B4-BE49-F238E27FC236}">
                <a16:creationId xmlns:a16="http://schemas.microsoft.com/office/drawing/2014/main" id="{6270A4C3-7B58-43A4-936E-7DA2DB64F9E2}"/>
              </a:ext>
            </a:extLst>
          </p:cNvPr>
          <p:cNvCxnSpPr>
            <a:cxnSpLocks/>
          </p:cNvCxnSpPr>
          <p:nvPr/>
        </p:nvCxnSpPr>
        <p:spPr>
          <a:xfrm flipV="1">
            <a:off x="6178517" y="2381848"/>
            <a:ext cx="757361" cy="915216"/>
          </a:xfrm>
          <a:prstGeom prst="line">
            <a:avLst/>
          </a:prstGeom>
          <a:ln w="28575">
            <a:solidFill>
              <a:schemeClr val="accent5">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54" name="Connecteur droit 53">
            <a:extLst>
              <a:ext uri="{FF2B5EF4-FFF2-40B4-BE49-F238E27FC236}">
                <a16:creationId xmlns:a16="http://schemas.microsoft.com/office/drawing/2014/main" id="{824ADEBC-45EF-430B-9B0E-F1E677E3CD7C}"/>
              </a:ext>
            </a:extLst>
          </p:cNvPr>
          <p:cNvCxnSpPr>
            <a:cxnSpLocks/>
          </p:cNvCxnSpPr>
          <p:nvPr/>
        </p:nvCxnSpPr>
        <p:spPr>
          <a:xfrm flipV="1">
            <a:off x="7356647" y="3229111"/>
            <a:ext cx="481278" cy="675848"/>
          </a:xfrm>
          <a:prstGeom prst="line">
            <a:avLst/>
          </a:prstGeom>
          <a:ln w="28575">
            <a:solidFill>
              <a:schemeClr val="accent4">
                <a:lumMod val="60000"/>
                <a:lumOff val="40000"/>
              </a:schemeClr>
            </a:solidFill>
          </a:ln>
        </p:spPr>
        <p:style>
          <a:lnRef idx="1">
            <a:schemeClr val="accent6"/>
          </a:lnRef>
          <a:fillRef idx="0">
            <a:schemeClr val="accent6"/>
          </a:fillRef>
          <a:effectRef idx="0">
            <a:schemeClr val="accent6"/>
          </a:effectRef>
          <a:fontRef idx="minor">
            <a:schemeClr val="tx1"/>
          </a:fontRef>
        </p:style>
      </p:cxnSp>
      <p:cxnSp>
        <p:nvCxnSpPr>
          <p:cNvPr id="55" name="Connecteur droit 54">
            <a:extLst>
              <a:ext uri="{FF2B5EF4-FFF2-40B4-BE49-F238E27FC236}">
                <a16:creationId xmlns:a16="http://schemas.microsoft.com/office/drawing/2014/main" id="{5B97FCB3-4555-4172-9C45-3F111610E437}"/>
              </a:ext>
            </a:extLst>
          </p:cNvPr>
          <p:cNvCxnSpPr>
            <a:cxnSpLocks/>
          </p:cNvCxnSpPr>
          <p:nvPr/>
        </p:nvCxnSpPr>
        <p:spPr>
          <a:xfrm flipV="1">
            <a:off x="7657515" y="5153211"/>
            <a:ext cx="1056419" cy="489655"/>
          </a:xfrm>
          <a:prstGeom prst="line">
            <a:avLst/>
          </a:prstGeom>
          <a:ln w="28575">
            <a:solidFill>
              <a:schemeClr val="accent1">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56" name="Rectangle 7">
            <a:extLst>
              <a:ext uri="{FF2B5EF4-FFF2-40B4-BE49-F238E27FC236}">
                <a16:creationId xmlns:a16="http://schemas.microsoft.com/office/drawing/2014/main" id="{FDEDEEC7-8074-4C3D-9628-368C7434DC75}"/>
              </a:ext>
            </a:extLst>
          </p:cNvPr>
          <p:cNvSpPr>
            <a:spLocks noChangeArrowheads="1"/>
          </p:cNvSpPr>
          <p:nvPr/>
        </p:nvSpPr>
        <p:spPr bwMode="auto">
          <a:xfrm>
            <a:off x="8899071" y="5881759"/>
            <a:ext cx="2675385"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accent3">
                    <a:lumMod val="75000"/>
                  </a:schemeClr>
                </a:solidFill>
                <a:effectLst/>
                <a:latin typeface="Arial Black" panose="020B0A04020102020204" pitchFamily="34" charset="0"/>
              </a:rPr>
              <a:t>(3384 lignes, 27 colonnes)</a:t>
            </a:r>
            <a:r>
              <a:rPr kumimoji="0" lang="fr-FR" altLang="fr-FR" sz="1100" b="1" i="0" u="none" strike="noStrike" cap="none" normalizeH="0" baseline="0" dirty="0">
                <a:ln>
                  <a:noFill/>
                </a:ln>
                <a:solidFill>
                  <a:schemeClr val="accent3">
                    <a:lumMod val="75000"/>
                  </a:schemeClr>
                </a:solidFill>
                <a:effectLst/>
                <a:latin typeface="Arial Black" panose="020B0A04020102020204" pitchFamily="34" charset="0"/>
              </a:rPr>
              <a:t> </a:t>
            </a:r>
            <a:endParaRPr kumimoji="0" lang="fr-FR" altLang="fr-FR" sz="3200" b="1" i="0" u="none" strike="noStrike" cap="none" normalizeH="0" baseline="0" dirty="0">
              <a:ln>
                <a:noFill/>
              </a:ln>
              <a:solidFill>
                <a:schemeClr val="accent3">
                  <a:lumMod val="75000"/>
                </a:schemeClr>
              </a:solidFill>
              <a:effectLst/>
              <a:latin typeface="Arial Black" panose="020B0A04020102020204" pitchFamily="34" charset="0"/>
            </a:endParaRPr>
          </a:p>
        </p:txBody>
      </p:sp>
      <p:sp>
        <p:nvSpPr>
          <p:cNvPr id="59" name="ZoneTexte 58">
            <a:extLst>
              <a:ext uri="{FF2B5EF4-FFF2-40B4-BE49-F238E27FC236}">
                <a16:creationId xmlns:a16="http://schemas.microsoft.com/office/drawing/2014/main" id="{263ECF8D-8124-4ACA-BE5A-4E9207B848E5}"/>
              </a:ext>
            </a:extLst>
          </p:cNvPr>
          <p:cNvSpPr txBox="1"/>
          <p:nvPr/>
        </p:nvSpPr>
        <p:spPr>
          <a:xfrm>
            <a:off x="54651" y="6565612"/>
            <a:ext cx="4240511" cy="338554"/>
          </a:xfrm>
          <a:prstGeom prst="rect">
            <a:avLst/>
          </a:prstGeom>
          <a:noFill/>
        </p:spPr>
        <p:txBody>
          <a:bodyPr wrap="square" rtlCol="0">
            <a:spAutoFit/>
          </a:bodyPr>
          <a:lstStyle/>
          <a:p>
            <a:r>
              <a:rPr lang="fr-FR" sz="1600" b="1" dirty="0">
                <a:solidFill>
                  <a:schemeClr val="bg1"/>
                </a:solidFill>
                <a:effectLst>
                  <a:outerShdw blurRad="38100" dist="38100" dir="2700000" algn="tl">
                    <a:srgbClr val="000000">
                      <a:alpha val="43137"/>
                    </a:srgbClr>
                  </a:outerShdw>
                </a:effectLst>
              </a:rPr>
              <a:t>Nettoyage du jeu de données assemblé</a:t>
            </a:r>
          </a:p>
        </p:txBody>
      </p:sp>
      <p:sp>
        <p:nvSpPr>
          <p:cNvPr id="62" name="Rectangle 61">
            <a:extLst>
              <a:ext uri="{FF2B5EF4-FFF2-40B4-BE49-F238E27FC236}">
                <a16:creationId xmlns:a16="http://schemas.microsoft.com/office/drawing/2014/main" id="{BE378F24-3664-4C34-95E1-332BF440B6DE}"/>
              </a:ext>
            </a:extLst>
          </p:cNvPr>
          <p:cNvSpPr/>
          <p:nvPr/>
        </p:nvSpPr>
        <p:spPr>
          <a:xfrm rot="1606480">
            <a:off x="7529683" y="4287693"/>
            <a:ext cx="1010849" cy="47679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63" name="Ellipse 62">
            <a:extLst>
              <a:ext uri="{FF2B5EF4-FFF2-40B4-BE49-F238E27FC236}">
                <a16:creationId xmlns:a16="http://schemas.microsoft.com/office/drawing/2014/main" id="{F66BE2E0-C150-45CE-A403-1AB6E6167123}"/>
              </a:ext>
            </a:extLst>
          </p:cNvPr>
          <p:cNvSpPr/>
          <p:nvPr/>
        </p:nvSpPr>
        <p:spPr>
          <a:xfrm>
            <a:off x="7903435" y="4390479"/>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ZoneTexte 63">
            <a:extLst>
              <a:ext uri="{FF2B5EF4-FFF2-40B4-BE49-F238E27FC236}">
                <a16:creationId xmlns:a16="http://schemas.microsoft.com/office/drawing/2014/main" id="{4FE2B63B-8980-42BE-A503-BFF071614704}"/>
              </a:ext>
            </a:extLst>
          </p:cNvPr>
          <p:cNvSpPr txBox="1"/>
          <p:nvPr/>
        </p:nvSpPr>
        <p:spPr>
          <a:xfrm>
            <a:off x="7841364" y="4294964"/>
            <a:ext cx="613550" cy="461665"/>
          </a:xfrm>
          <a:prstGeom prst="rect">
            <a:avLst/>
          </a:prstGeom>
          <a:noFill/>
        </p:spPr>
        <p:txBody>
          <a:bodyPr wrap="square" rtlCol="0">
            <a:spAutoFit/>
          </a:bodyPr>
          <a:lstStyle/>
          <a:p>
            <a:r>
              <a:rPr lang="fr-FR" sz="2400" b="1" dirty="0">
                <a:solidFill>
                  <a:schemeClr val="accent4">
                    <a:lumMod val="75000"/>
                  </a:schemeClr>
                </a:solidFill>
              </a:rPr>
              <a:t>4</a:t>
            </a:r>
          </a:p>
        </p:txBody>
      </p:sp>
      <p:cxnSp>
        <p:nvCxnSpPr>
          <p:cNvPr id="65" name="Connecteur droit 64">
            <a:extLst>
              <a:ext uri="{FF2B5EF4-FFF2-40B4-BE49-F238E27FC236}">
                <a16:creationId xmlns:a16="http://schemas.microsoft.com/office/drawing/2014/main" id="{24518098-69B7-47AB-BE2F-30EE82DAC247}"/>
              </a:ext>
            </a:extLst>
          </p:cNvPr>
          <p:cNvCxnSpPr>
            <a:cxnSpLocks/>
          </p:cNvCxnSpPr>
          <p:nvPr/>
        </p:nvCxnSpPr>
        <p:spPr>
          <a:xfrm flipV="1">
            <a:off x="7194870" y="4740709"/>
            <a:ext cx="717008" cy="350179"/>
          </a:xfrm>
          <a:prstGeom prst="line">
            <a:avLst/>
          </a:prstGeom>
          <a:ln w="28575">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67" name="ZoneTexte 66">
            <a:extLst>
              <a:ext uri="{FF2B5EF4-FFF2-40B4-BE49-F238E27FC236}">
                <a16:creationId xmlns:a16="http://schemas.microsoft.com/office/drawing/2014/main" id="{6F8B398E-7551-4333-8B4D-55B095594E48}"/>
              </a:ext>
            </a:extLst>
          </p:cNvPr>
          <p:cNvSpPr txBox="1"/>
          <p:nvPr/>
        </p:nvSpPr>
        <p:spPr>
          <a:xfrm>
            <a:off x="4691365" y="5474857"/>
            <a:ext cx="406200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5_Feature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       Création </a:t>
            </a:r>
            <a:r>
              <a:rPr lang="fr-FR" dirty="0"/>
              <a:t>de nouvelles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b="1" dirty="0">
                <a:effectLst>
                  <a:outerShdw blurRad="38100" dist="38100" dir="2700000" algn="tl">
                    <a:srgbClr val="000000">
                      <a:alpha val="43137"/>
                    </a:srgbClr>
                  </a:outerShdw>
                </a:effectLst>
              </a:rPr>
              <a:t>Transformation</a:t>
            </a:r>
          </a:p>
        </p:txBody>
      </p:sp>
      <p:grpSp>
        <p:nvGrpSpPr>
          <p:cNvPr id="2064" name="Groupe 2063">
            <a:extLst>
              <a:ext uri="{FF2B5EF4-FFF2-40B4-BE49-F238E27FC236}">
                <a16:creationId xmlns:a16="http://schemas.microsoft.com/office/drawing/2014/main" id="{044FBB84-1941-47BD-A5D4-B82DCDAB45F0}"/>
              </a:ext>
            </a:extLst>
          </p:cNvPr>
          <p:cNvGrpSpPr/>
          <p:nvPr/>
        </p:nvGrpSpPr>
        <p:grpSpPr>
          <a:xfrm>
            <a:off x="54651" y="58337"/>
            <a:ext cx="4377936" cy="624632"/>
            <a:chOff x="7710600" y="76416"/>
            <a:chExt cx="4377936" cy="624632"/>
          </a:xfrm>
        </p:grpSpPr>
        <p:sp>
          <p:nvSpPr>
            <p:cNvPr id="57" name="Rectangle 56">
              <a:extLst>
                <a:ext uri="{FF2B5EF4-FFF2-40B4-BE49-F238E27FC236}">
                  <a16:creationId xmlns:a16="http://schemas.microsoft.com/office/drawing/2014/main" id="{694B7AFC-FBB5-4655-8510-602FC1951BF5}"/>
                </a:ext>
              </a:extLst>
            </p:cNvPr>
            <p:cNvSpPr/>
            <p:nvPr/>
          </p:nvSpPr>
          <p:spPr>
            <a:xfrm>
              <a:off x="7710600" y="76416"/>
              <a:ext cx="2058043"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58" name="ZoneTexte 57">
              <a:extLst>
                <a:ext uri="{FF2B5EF4-FFF2-40B4-BE49-F238E27FC236}">
                  <a16:creationId xmlns:a16="http://schemas.microsoft.com/office/drawing/2014/main" id="{8F302E89-70C9-48AF-9FFC-69D498333C38}"/>
                </a:ext>
              </a:extLst>
            </p:cNvPr>
            <p:cNvSpPr txBox="1"/>
            <p:nvPr/>
          </p:nvSpPr>
          <p:spPr>
            <a:xfrm>
              <a:off x="8073684" y="85495"/>
              <a:ext cx="1423375" cy="615553"/>
            </a:xfrm>
            <a:prstGeom prst="rect">
              <a:avLst/>
            </a:prstGeom>
            <a:noFill/>
          </p:spPr>
          <p:txBody>
            <a:bodyPr wrap="square" rtlCol="0">
              <a:spAutoFit/>
            </a:bodyPr>
            <a:lstStyle/>
            <a:p>
              <a:pPr algn="ctr"/>
              <a:r>
                <a:rPr lang="fr-FR" sz="2000" dirty="0">
                  <a:solidFill>
                    <a:schemeClr val="accent3">
                      <a:lumMod val="50000"/>
                    </a:schemeClr>
                  </a:solidFill>
                  <a:latin typeface="Arial" panose="020B0604020202020204" pitchFamily="34" charset="0"/>
                  <a:cs typeface="Arial" panose="020B0604020202020204" pitchFamily="34" charset="0"/>
                </a:rPr>
                <a:t>Nettoyage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68" name="Rectangle 67">
              <a:extLst>
                <a:ext uri="{FF2B5EF4-FFF2-40B4-BE49-F238E27FC236}">
                  <a16:creationId xmlns:a16="http://schemas.microsoft.com/office/drawing/2014/main" id="{2552301B-9214-4825-8FFF-273AD0E823C4}"/>
                </a:ext>
              </a:extLst>
            </p:cNvPr>
            <p:cNvSpPr/>
            <p:nvPr/>
          </p:nvSpPr>
          <p:spPr>
            <a:xfrm>
              <a:off x="9824895" y="85495"/>
              <a:ext cx="2263641"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69" name="ZoneTexte 68">
              <a:extLst>
                <a:ext uri="{FF2B5EF4-FFF2-40B4-BE49-F238E27FC236}">
                  <a16:creationId xmlns:a16="http://schemas.microsoft.com/office/drawing/2014/main" id="{5C794AE9-A319-47D2-A558-55FFE9822D73}"/>
                </a:ext>
              </a:extLst>
            </p:cNvPr>
            <p:cNvSpPr txBox="1"/>
            <p:nvPr/>
          </p:nvSpPr>
          <p:spPr>
            <a:xfrm>
              <a:off x="9927693" y="112155"/>
              <a:ext cx="2058043" cy="400110"/>
            </a:xfrm>
            <a:prstGeom prst="rect">
              <a:avLst/>
            </a:prstGeom>
            <a:noFill/>
          </p:spPr>
          <p:txBody>
            <a:bodyPr wrap="square" rtlCol="0">
              <a:spAutoFit/>
            </a:bodyPr>
            <a:lstStyle/>
            <a:p>
              <a:pPr algn="ctr"/>
              <a:r>
                <a:rPr lang="fr-FR" sz="2000" dirty="0">
                  <a:solidFill>
                    <a:schemeClr val="accent3">
                      <a:lumMod val="50000"/>
                    </a:schemeClr>
                  </a:solidFill>
                  <a:latin typeface="Arial" panose="020B0604020202020204" pitchFamily="34" charset="0"/>
                  <a:cs typeface="Arial" panose="020B0604020202020204" pitchFamily="34" charset="0"/>
                </a:rPr>
                <a:t>Enrichissement</a:t>
              </a:r>
            </a:p>
          </p:txBody>
        </p:sp>
      </p:grpSp>
      <p:sp>
        <p:nvSpPr>
          <p:cNvPr id="12" name="Rectangle : coins arrondis 11">
            <a:extLst>
              <a:ext uri="{FF2B5EF4-FFF2-40B4-BE49-F238E27FC236}">
                <a16:creationId xmlns:a16="http://schemas.microsoft.com/office/drawing/2014/main" id="{A2424871-D8B7-40F7-8B90-0A2BB1669BBE}"/>
              </a:ext>
            </a:extLst>
          </p:cNvPr>
          <p:cNvSpPr/>
          <p:nvPr/>
        </p:nvSpPr>
        <p:spPr>
          <a:xfrm>
            <a:off x="272770" y="4632856"/>
            <a:ext cx="401328" cy="334378"/>
          </a:xfrm>
          <a:prstGeom prst="roundRect">
            <a:avLst/>
          </a:prstGeom>
          <a:solidFill>
            <a:srgbClr val="FAEBDD"/>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fr-FR" dirty="0"/>
          </a:p>
        </p:txBody>
      </p:sp>
      <p:sp>
        <p:nvSpPr>
          <p:cNvPr id="51" name="Rectangle : coins arrondis 50">
            <a:extLst>
              <a:ext uri="{FF2B5EF4-FFF2-40B4-BE49-F238E27FC236}">
                <a16:creationId xmlns:a16="http://schemas.microsoft.com/office/drawing/2014/main" id="{80F17BAC-309E-4C4C-8B6E-E220A3CD79E4}"/>
              </a:ext>
            </a:extLst>
          </p:cNvPr>
          <p:cNvSpPr/>
          <p:nvPr/>
        </p:nvSpPr>
        <p:spPr>
          <a:xfrm>
            <a:off x="272770" y="4214014"/>
            <a:ext cx="401328" cy="334378"/>
          </a:xfrm>
          <a:prstGeom prst="roundRect">
            <a:avLst/>
          </a:prstGeom>
          <a:solidFill>
            <a:srgbClr val="03051A"/>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fr-FR" dirty="0"/>
          </a:p>
        </p:txBody>
      </p:sp>
      <p:sp>
        <p:nvSpPr>
          <p:cNvPr id="53" name="ZoneTexte 52">
            <a:extLst>
              <a:ext uri="{FF2B5EF4-FFF2-40B4-BE49-F238E27FC236}">
                <a16:creationId xmlns:a16="http://schemas.microsoft.com/office/drawing/2014/main" id="{9CCA1E9C-AF35-466C-A7CF-288EDCEB4EA3}"/>
              </a:ext>
            </a:extLst>
          </p:cNvPr>
          <p:cNvSpPr txBox="1"/>
          <p:nvPr/>
        </p:nvSpPr>
        <p:spPr>
          <a:xfrm>
            <a:off x="702929" y="4192463"/>
            <a:ext cx="1305361" cy="338554"/>
          </a:xfrm>
          <a:prstGeom prst="rect">
            <a:avLst/>
          </a:prstGeom>
          <a:noFill/>
        </p:spPr>
        <p:txBody>
          <a:bodyPr wrap="square">
            <a:spAutoFit/>
          </a:bodyPr>
          <a:lstStyle/>
          <a:p>
            <a:r>
              <a:rPr lang="fr-FR" sz="1600" b="1" dirty="0"/>
              <a:t>données</a:t>
            </a:r>
            <a:endParaRPr lang="fr-FR" sz="1600" dirty="0"/>
          </a:p>
        </p:txBody>
      </p:sp>
      <p:sp>
        <p:nvSpPr>
          <p:cNvPr id="60" name="ZoneTexte 59">
            <a:extLst>
              <a:ext uri="{FF2B5EF4-FFF2-40B4-BE49-F238E27FC236}">
                <a16:creationId xmlns:a16="http://schemas.microsoft.com/office/drawing/2014/main" id="{46F1A407-7E76-47D8-9608-B83D0AF9E0CD}"/>
              </a:ext>
            </a:extLst>
          </p:cNvPr>
          <p:cNvSpPr txBox="1"/>
          <p:nvPr/>
        </p:nvSpPr>
        <p:spPr>
          <a:xfrm>
            <a:off x="693644" y="4615379"/>
            <a:ext cx="2471886" cy="338554"/>
          </a:xfrm>
          <a:prstGeom prst="rect">
            <a:avLst/>
          </a:prstGeom>
          <a:noFill/>
        </p:spPr>
        <p:txBody>
          <a:bodyPr wrap="square">
            <a:spAutoFit/>
          </a:bodyPr>
          <a:lstStyle/>
          <a:p>
            <a:r>
              <a:rPr lang="fr-FR" sz="1600" b="1" dirty="0"/>
              <a:t>valeurs manquantes</a:t>
            </a:r>
            <a:endParaRPr lang="fr-FR" sz="1600" dirty="0"/>
          </a:p>
        </p:txBody>
      </p:sp>
    </p:spTree>
    <p:extLst>
      <p:ext uri="{BB962C8B-B14F-4D97-AF65-F5344CB8AC3E}">
        <p14:creationId xmlns:p14="http://schemas.microsoft.com/office/powerpoint/2010/main" val="259719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974A1BB-9384-41A6-A35B-25AC54C704E3}"/>
              </a:ext>
            </a:extLst>
          </p:cNvPr>
          <p:cNvSpPr txBox="1"/>
          <p:nvPr/>
        </p:nvSpPr>
        <p:spPr>
          <a:xfrm>
            <a:off x="4517471" y="299678"/>
            <a:ext cx="8011486" cy="6417141"/>
          </a:xfrm>
          <a:prstGeom prst="rect">
            <a:avLst/>
          </a:prstGeom>
          <a:noFill/>
        </p:spPr>
        <p:txBody>
          <a:bodyPr wrap="square">
            <a:spAutoFit/>
          </a:bodyPr>
          <a:lstStyle/>
          <a:p>
            <a:r>
              <a:rPr lang="fr-FR" sz="1200" dirty="0"/>
              <a:t>                   </a:t>
            </a:r>
          </a:p>
          <a:p>
            <a:r>
              <a:rPr lang="fr-FR" sz="1600" b="1" dirty="0">
                <a:solidFill>
                  <a:srgbClr val="00B0F0"/>
                </a:solidFill>
              </a:rPr>
              <a:t># 1 unique valeur</a:t>
            </a:r>
          </a:p>
          <a:p>
            <a:endParaRPr lang="fr-FR" sz="800" dirty="0">
              <a:solidFill>
                <a:srgbClr val="00B0F0"/>
              </a:solidFill>
            </a:endParaRPr>
          </a:p>
          <a:p>
            <a:r>
              <a:rPr lang="fr-FR" sz="1600" dirty="0"/>
              <a:t>- 'City’, </a:t>
            </a:r>
            <a:r>
              <a:rPr lang="fr-FR" sz="1400" i="1" dirty="0"/>
              <a:t>(Seattle)</a:t>
            </a:r>
          </a:p>
          <a:p>
            <a:r>
              <a:rPr lang="fr-FR" sz="1600" dirty="0"/>
              <a:t>- 'State’ </a:t>
            </a:r>
            <a:r>
              <a:rPr lang="fr-FR" sz="1400" i="1" dirty="0"/>
              <a:t>(Washington)</a:t>
            </a:r>
            <a:endParaRPr lang="fr-FR" sz="1400" dirty="0"/>
          </a:p>
          <a:p>
            <a:r>
              <a:rPr lang="fr-FR" sz="1600" dirty="0"/>
              <a:t>- 'Data </a:t>
            </a:r>
            <a:r>
              <a:rPr lang="fr-FR" sz="1600" dirty="0" err="1"/>
              <a:t>year</a:t>
            </a:r>
            <a:r>
              <a:rPr lang="fr-FR" sz="1600" dirty="0"/>
              <a:t>’ </a:t>
            </a:r>
            <a:r>
              <a:rPr lang="fr-FR" sz="1400" i="1" dirty="0"/>
              <a:t>(inutile après assemblage)</a:t>
            </a:r>
          </a:p>
          <a:p>
            <a:endParaRPr lang="fr-FR" sz="800" dirty="0"/>
          </a:p>
          <a:p>
            <a:r>
              <a:rPr lang="fr-FR" sz="1600" b="1" dirty="0">
                <a:solidFill>
                  <a:srgbClr val="00B0F0"/>
                </a:solidFill>
              </a:rPr>
              <a:t># Trop de données manquantes, inutiles</a:t>
            </a:r>
          </a:p>
          <a:p>
            <a:endParaRPr lang="fr-FR" sz="700" dirty="0">
              <a:solidFill>
                <a:srgbClr val="00B0F0"/>
              </a:solidFill>
            </a:endParaRPr>
          </a:p>
          <a:p>
            <a:r>
              <a:rPr lang="fr-FR" sz="1600" dirty="0"/>
              <a:t>'</a:t>
            </a:r>
            <a:r>
              <a:rPr lang="fr-FR" sz="1600" dirty="0" err="1"/>
              <a:t>Comments</a:t>
            </a:r>
            <a:r>
              <a:rPr lang="fr-FR" sz="1600" dirty="0"/>
              <a:t>’,  </a:t>
            </a:r>
            <a:r>
              <a:rPr lang="fr-FR" altLang="fr-FR" sz="1600" dirty="0"/>
              <a:t>'</a:t>
            </a:r>
            <a:r>
              <a:rPr lang="fr-FR" altLang="fr-FR" sz="1600" dirty="0" err="1"/>
              <a:t>ComplianceStatus</a:t>
            </a:r>
            <a:r>
              <a:rPr lang="fr-FR" altLang="fr-FR" sz="1600" dirty="0"/>
              <a:t>’,  '</a:t>
            </a:r>
            <a:r>
              <a:rPr lang="fr-FR" altLang="fr-FR" sz="1600" dirty="0" err="1"/>
              <a:t>DefaultData</a:t>
            </a:r>
            <a:r>
              <a:rPr lang="fr-FR" altLang="fr-FR" sz="1600" dirty="0"/>
              <a:t>' </a:t>
            </a:r>
            <a:endParaRPr lang="fr-FR" sz="1600" dirty="0"/>
          </a:p>
          <a:p>
            <a:r>
              <a:rPr lang="fr-FR" sz="1600" dirty="0"/>
              <a:t>'</a:t>
            </a:r>
            <a:r>
              <a:rPr lang="fr-FR" sz="1600" dirty="0" err="1"/>
              <a:t>YearsENERGYSTARCertified</a:t>
            </a:r>
            <a:r>
              <a:rPr lang="fr-FR" sz="1600" dirty="0"/>
              <a:t>’</a:t>
            </a:r>
          </a:p>
          <a:p>
            <a:endParaRPr lang="fr-FR" sz="1200" dirty="0"/>
          </a:p>
          <a:p>
            <a:endParaRPr lang="fr-FR" sz="300" dirty="0"/>
          </a:p>
          <a:p>
            <a:r>
              <a:rPr lang="fr-FR" sz="1600" b="1" dirty="0">
                <a:solidFill>
                  <a:srgbClr val="00B0F0"/>
                </a:solidFill>
              </a:rPr>
              <a:t># Authentification, localisation et utilisation du bâtiment</a:t>
            </a:r>
          </a:p>
          <a:p>
            <a:endParaRPr lang="fr-FR" sz="800" dirty="0"/>
          </a:p>
          <a:p>
            <a:r>
              <a:rPr lang="fr-FR" sz="1600" dirty="0"/>
              <a:t>- '</a:t>
            </a:r>
            <a:r>
              <a:rPr lang="fr-FR" sz="1600" dirty="0" err="1"/>
              <a:t>PropertyName</a:t>
            </a:r>
            <a:r>
              <a:rPr lang="fr-FR" sz="1600" dirty="0"/>
              <a:t>’, </a:t>
            </a:r>
            <a:r>
              <a:rPr lang="fr-FR" altLang="fr-FR" sz="1600" dirty="0"/>
              <a:t>'</a:t>
            </a:r>
            <a:r>
              <a:rPr lang="fr-FR" altLang="fr-FR" sz="1600" dirty="0" err="1"/>
              <a:t>OSEBuildingID</a:t>
            </a:r>
            <a:r>
              <a:rPr lang="fr-FR" altLang="fr-FR" sz="1600" dirty="0"/>
              <a:t>’, </a:t>
            </a:r>
            <a:r>
              <a:rPr lang="fr-FR" sz="1600" dirty="0"/>
              <a:t>'</a:t>
            </a:r>
            <a:r>
              <a:rPr lang="fr-FR" sz="1600" dirty="0" err="1"/>
              <a:t>TaxParcelIdentificationNumber</a:t>
            </a:r>
            <a:r>
              <a:rPr lang="fr-FR" sz="1600" dirty="0"/>
              <a:t>’</a:t>
            </a:r>
            <a:endParaRPr lang="fr-FR" sz="1600" dirty="0">
              <a:solidFill>
                <a:srgbClr val="00B0F0"/>
              </a:solidFill>
            </a:endParaRPr>
          </a:p>
          <a:p>
            <a:r>
              <a:rPr lang="fr-FR" altLang="fr-FR" sz="1600" dirty="0"/>
              <a:t>- '</a:t>
            </a:r>
            <a:r>
              <a:rPr lang="fr-FR" altLang="fr-FR" sz="1600" dirty="0" err="1"/>
              <a:t>Address</a:t>
            </a:r>
            <a:r>
              <a:rPr lang="fr-FR" altLang="fr-FR" sz="1600" dirty="0"/>
              <a:t>’, '</a:t>
            </a:r>
            <a:r>
              <a:rPr lang="fr-FR" altLang="fr-FR" sz="1600" dirty="0" err="1"/>
              <a:t>ZipCode</a:t>
            </a:r>
            <a:r>
              <a:rPr lang="fr-FR" altLang="fr-FR" sz="1600" dirty="0"/>
              <a:t>’</a:t>
            </a:r>
          </a:p>
          <a:p>
            <a:r>
              <a:rPr lang="fr-FR" altLang="fr-FR" sz="1600" dirty="0"/>
              <a:t>- '</a:t>
            </a:r>
            <a:r>
              <a:rPr lang="fr-FR" altLang="fr-FR" sz="1600" dirty="0" err="1"/>
              <a:t>ListOfAllPropertyUseTypes</a:t>
            </a:r>
            <a:r>
              <a:rPr lang="fr-FR" altLang="fr-FR" sz="1600" dirty="0"/>
              <a:t>’ </a:t>
            </a:r>
            <a:r>
              <a:rPr lang="fr-FR" altLang="fr-FR" sz="1600" i="1" dirty="0"/>
              <a:t>(après imputation)</a:t>
            </a:r>
          </a:p>
          <a:p>
            <a:endParaRPr lang="fr-FR" sz="800" dirty="0"/>
          </a:p>
          <a:p>
            <a:r>
              <a:rPr lang="fr-FR" sz="1600" b="1" dirty="0">
                <a:solidFill>
                  <a:srgbClr val="00B0F0"/>
                </a:solidFill>
              </a:rPr>
              <a:t># Infos énergétiques en fonction de la surface (en pieds carrés)</a:t>
            </a:r>
          </a:p>
          <a:p>
            <a:endParaRPr lang="fr-FR" sz="800" dirty="0"/>
          </a:p>
          <a:p>
            <a:r>
              <a:rPr lang="fr-FR" sz="1600" dirty="0"/>
              <a:t>'</a:t>
            </a:r>
            <a:r>
              <a:rPr lang="fr-FR" sz="1600" dirty="0" err="1"/>
              <a:t>SiteEUI</a:t>
            </a:r>
            <a:r>
              <a:rPr lang="fr-FR" sz="1600" dirty="0"/>
              <a:t>(</a:t>
            </a:r>
            <a:r>
              <a:rPr lang="fr-FR" sz="1600" dirty="0" err="1"/>
              <a:t>kBtu</a:t>
            </a:r>
            <a:r>
              <a:rPr lang="fr-FR" sz="1600" dirty="0"/>
              <a:t>/</a:t>
            </a:r>
            <a:r>
              <a:rPr lang="fr-FR" sz="1600" dirty="0" err="1"/>
              <a:t>sf</a:t>
            </a:r>
            <a:r>
              <a:rPr lang="fr-FR" sz="1600" dirty="0"/>
              <a:t>)', '</a:t>
            </a:r>
            <a:r>
              <a:rPr lang="fr-FR" sz="1600" dirty="0" err="1"/>
              <a:t>SiteEUIWN</a:t>
            </a:r>
            <a:r>
              <a:rPr lang="fr-FR" sz="1600" dirty="0"/>
              <a:t>(</a:t>
            </a:r>
            <a:r>
              <a:rPr lang="fr-FR" sz="1600" dirty="0" err="1"/>
              <a:t>kBtu</a:t>
            </a:r>
            <a:r>
              <a:rPr lang="fr-FR" sz="1600" dirty="0"/>
              <a:t>/</a:t>
            </a:r>
            <a:r>
              <a:rPr lang="fr-FR" sz="1600" dirty="0" err="1"/>
              <a:t>sf</a:t>
            </a:r>
            <a:r>
              <a:rPr lang="fr-FR" sz="1600" dirty="0"/>
              <a:t>)’,</a:t>
            </a:r>
          </a:p>
          <a:p>
            <a:r>
              <a:rPr lang="fr-FR" sz="1600" dirty="0"/>
              <a:t>'</a:t>
            </a:r>
            <a:r>
              <a:rPr lang="fr-FR" sz="1600" dirty="0" err="1"/>
              <a:t>SourceEUI</a:t>
            </a:r>
            <a:r>
              <a:rPr lang="fr-FR" sz="1600" dirty="0"/>
              <a:t>(</a:t>
            </a:r>
            <a:r>
              <a:rPr lang="fr-FR" sz="1600" dirty="0" err="1"/>
              <a:t>kBtu</a:t>
            </a:r>
            <a:r>
              <a:rPr lang="fr-FR" sz="1600" dirty="0"/>
              <a:t>/</a:t>
            </a:r>
            <a:r>
              <a:rPr lang="fr-FR" sz="1600" dirty="0" err="1"/>
              <a:t>sf</a:t>
            </a:r>
            <a:r>
              <a:rPr lang="fr-FR" sz="1600" dirty="0"/>
              <a:t>)', '</a:t>
            </a:r>
            <a:r>
              <a:rPr lang="fr-FR" sz="1600" dirty="0" err="1"/>
              <a:t>SourceEUIWN</a:t>
            </a:r>
            <a:r>
              <a:rPr lang="fr-FR" sz="1600" dirty="0"/>
              <a:t>(</a:t>
            </a:r>
            <a:r>
              <a:rPr lang="fr-FR" sz="1600" dirty="0" err="1"/>
              <a:t>kBtu</a:t>
            </a:r>
            <a:r>
              <a:rPr lang="fr-FR" sz="1600" dirty="0"/>
              <a:t>/</a:t>
            </a:r>
            <a:r>
              <a:rPr lang="fr-FR" sz="1600" dirty="0" err="1"/>
              <a:t>sf</a:t>
            </a:r>
            <a:r>
              <a:rPr lang="fr-FR" sz="1600" dirty="0"/>
              <a:t>)’, </a:t>
            </a:r>
          </a:p>
          <a:p>
            <a:endParaRPr lang="fr-FR" sz="1200" dirty="0"/>
          </a:p>
          <a:p>
            <a:r>
              <a:rPr lang="fr-FR" sz="1600" b="1" dirty="0">
                <a:solidFill>
                  <a:srgbClr val="00B0F0"/>
                </a:solidFill>
              </a:rPr>
              <a:t># Infos énergétiques en différentes unités (kWh, </a:t>
            </a:r>
            <a:r>
              <a:rPr lang="fr-FR" sz="1600" b="1" dirty="0" err="1">
                <a:solidFill>
                  <a:srgbClr val="00B0F0"/>
                </a:solidFill>
              </a:rPr>
              <a:t>therms</a:t>
            </a:r>
            <a:r>
              <a:rPr lang="fr-FR" sz="1600" b="1" dirty="0">
                <a:solidFill>
                  <a:srgbClr val="00B0F0"/>
                </a:solidFill>
              </a:rPr>
              <a:t>)</a:t>
            </a:r>
          </a:p>
          <a:p>
            <a:endParaRPr lang="fr-FR" sz="800" b="1" dirty="0">
              <a:solidFill>
                <a:srgbClr val="00B0F0"/>
              </a:solidFill>
            </a:endParaRPr>
          </a:p>
          <a:p>
            <a:r>
              <a:rPr lang="fr-FR" sz="1600" dirty="0"/>
              <a:t>'</a:t>
            </a:r>
            <a:r>
              <a:rPr lang="fr-FR" sz="1600" dirty="0" err="1"/>
              <a:t>Electricity</a:t>
            </a:r>
            <a:r>
              <a:rPr lang="fr-FR" sz="1600" dirty="0"/>
              <a:t>(kWh)’,  '</a:t>
            </a:r>
            <a:r>
              <a:rPr lang="fr-FR" sz="1600" dirty="0" err="1"/>
              <a:t>NaturalGas</a:t>
            </a:r>
            <a:r>
              <a:rPr lang="fr-FR" sz="1600" dirty="0"/>
              <a:t>(</a:t>
            </a:r>
            <a:r>
              <a:rPr lang="fr-FR" sz="1600" dirty="0" err="1"/>
              <a:t>therms</a:t>
            </a:r>
            <a:r>
              <a:rPr lang="fr-FR" sz="1600" dirty="0"/>
              <a:t>)’</a:t>
            </a:r>
          </a:p>
          <a:p>
            <a:endParaRPr lang="fr-FR" sz="1200" dirty="0"/>
          </a:p>
          <a:p>
            <a:r>
              <a:rPr lang="fr-FR" sz="1600" b="1" dirty="0">
                <a:solidFill>
                  <a:srgbClr val="00B0F0"/>
                </a:solidFill>
              </a:rPr>
              <a:t># Infos énergétiques cibles en doublon</a:t>
            </a:r>
          </a:p>
          <a:p>
            <a:endParaRPr lang="fr-FR" sz="800" dirty="0"/>
          </a:p>
          <a:p>
            <a:r>
              <a:rPr lang="fr-FR" altLang="fr-FR" sz="1600" dirty="0"/>
              <a:t>'</a:t>
            </a:r>
            <a:r>
              <a:rPr lang="fr-FR" altLang="fr-FR" sz="1600" dirty="0" err="1"/>
              <a:t>SiteEnergyUse</a:t>
            </a:r>
            <a:r>
              <a:rPr lang="fr-FR" altLang="fr-FR" sz="1600" dirty="0"/>
              <a:t>(</a:t>
            </a:r>
            <a:r>
              <a:rPr lang="fr-FR" altLang="fr-FR" sz="1600" dirty="0" err="1"/>
              <a:t>kBtu</a:t>
            </a:r>
            <a:r>
              <a:rPr lang="fr-FR" altLang="fr-FR" sz="1600" dirty="0"/>
              <a:t>)’  </a:t>
            </a:r>
            <a:endParaRPr lang="fr-FR" sz="1600" dirty="0"/>
          </a:p>
        </p:txBody>
      </p:sp>
      <p:sp>
        <p:nvSpPr>
          <p:cNvPr id="4" name="Rectangle 3">
            <a:extLst>
              <a:ext uri="{FF2B5EF4-FFF2-40B4-BE49-F238E27FC236}">
                <a16:creationId xmlns:a16="http://schemas.microsoft.com/office/drawing/2014/main" id="{AAE1881F-8185-4BF0-B8F7-4A99CBABECB8}"/>
              </a:ext>
            </a:extLst>
          </p:cNvPr>
          <p:cNvSpPr/>
          <p:nvPr/>
        </p:nvSpPr>
        <p:spPr>
          <a:xfrm>
            <a:off x="9958791" y="102470"/>
            <a:ext cx="2058043"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5" name="ZoneTexte 4">
            <a:extLst>
              <a:ext uri="{FF2B5EF4-FFF2-40B4-BE49-F238E27FC236}">
                <a16:creationId xmlns:a16="http://schemas.microsoft.com/office/drawing/2014/main" id="{15F7195B-8095-4332-B392-9A3F48330745}"/>
              </a:ext>
            </a:extLst>
          </p:cNvPr>
          <p:cNvSpPr txBox="1"/>
          <p:nvPr/>
        </p:nvSpPr>
        <p:spPr>
          <a:xfrm>
            <a:off x="10321875" y="111549"/>
            <a:ext cx="1423375" cy="615553"/>
          </a:xfrm>
          <a:prstGeom prst="rect">
            <a:avLst/>
          </a:prstGeom>
          <a:noFill/>
        </p:spPr>
        <p:txBody>
          <a:bodyPr wrap="square" rtlCol="0">
            <a:spAutoFit/>
          </a:bodyPr>
          <a:lstStyle/>
          <a:p>
            <a:pPr algn="ctr"/>
            <a:r>
              <a:rPr lang="fr-FR" sz="2000" dirty="0">
                <a:solidFill>
                  <a:schemeClr val="accent3">
                    <a:lumMod val="50000"/>
                  </a:schemeClr>
                </a:solidFill>
                <a:latin typeface="Arial" panose="020B0604020202020204" pitchFamily="34" charset="0"/>
                <a:cs typeface="Arial" panose="020B0604020202020204" pitchFamily="34" charset="0"/>
              </a:rPr>
              <a:t>Nettoyage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6" name="ZoneTexte 5">
            <a:extLst>
              <a:ext uri="{FF2B5EF4-FFF2-40B4-BE49-F238E27FC236}">
                <a16:creationId xmlns:a16="http://schemas.microsoft.com/office/drawing/2014/main" id="{CD4BB3D3-2560-4580-8518-B1ED50BCF9E9}"/>
              </a:ext>
            </a:extLst>
          </p:cNvPr>
          <p:cNvSpPr txBox="1"/>
          <p:nvPr/>
        </p:nvSpPr>
        <p:spPr>
          <a:xfrm>
            <a:off x="1622780" y="156957"/>
            <a:ext cx="3866241"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1_Suppression</a:t>
            </a:r>
            <a:r>
              <a:rPr lang="fr-FR" dirty="0"/>
              <a:t> colonnes inutiles</a:t>
            </a:r>
          </a:p>
        </p:txBody>
      </p:sp>
      <p:grpSp>
        <p:nvGrpSpPr>
          <p:cNvPr id="10" name="Groupe 9">
            <a:extLst>
              <a:ext uri="{FF2B5EF4-FFF2-40B4-BE49-F238E27FC236}">
                <a16:creationId xmlns:a16="http://schemas.microsoft.com/office/drawing/2014/main" id="{F8B6ABF6-7496-4A5B-8CDF-920A3385EF54}"/>
              </a:ext>
            </a:extLst>
          </p:cNvPr>
          <p:cNvGrpSpPr/>
          <p:nvPr/>
        </p:nvGrpSpPr>
        <p:grpSpPr>
          <a:xfrm>
            <a:off x="243281" y="141619"/>
            <a:ext cx="1115736" cy="476794"/>
            <a:chOff x="6023295" y="1276746"/>
            <a:chExt cx="1115736" cy="476794"/>
          </a:xfrm>
        </p:grpSpPr>
        <p:sp>
          <p:nvSpPr>
            <p:cNvPr id="7" name="Rectangle 6">
              <a:extLst>
                <a:ext uri="{FF2B5EF4-FFF2-40B4-BE49-F238E27FC236}">
                  <a16:creationId xmlns:a16="http://schemas.microsoft.com/office/drawing/2014/main" id="{2C05F8A1-2551-4E01-866E-24B4BD233671}"/>
                </a:ext>
              </a:extLst>
            </p:cNvPr>
            <p:cNvSpPr/>
            <p:nvPr/>
          </p:nvSpPr>
          <p:spPr>
            <a:xfrm>
              <a:off x="6023295" y="1276746"/>
              <a:ext cx="1115736" cy="47679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3E1A84C9-66C8-4EF6-BD41-A878838F18B4}"/>
                </a:ext>
              </a:extLst>
            </p:cNvPr>
            <p:cNvSpPr/>
            <p:nvPr/>
          </p:nvSpPr>
          <p:spPr>
            <a:xfrm rot="19993520">
              <a:off x="6454227" y="1371141"/>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5C90A5EF-1B94-49E6-8135-5141E78059CF}"/>
                </a:ext>
              </a:extLst>
            </p:cNvPr>
            <p:cNvSpPr txBox="1"/>
            <p:nvPr/>
          </p:nvSpPr>
          <p:spPr>
            <a:xfrm>
              <a:off x="6426160" y="1285105"/>
              <a:ext cx="613550" cy="461665"/>
            </a:xfrm>
            <a:prstGeom prst="rect">
              <a:avLst/>
            </a:prstGeom>
            <a:noFill/>
          </p:spPr>
          <p:txBody>
            <a:bodyPr wrap="square" rtlCol="0">
              <a:spAutoFit/>
            </a:bodyPr>
            <a:lstStyle/>
            <a:p>
              <a:r>
                <a:rPr lang="fr-FR" sz="2400" b="1" dirty="0">
                  <a:solidFill>
                    <a:schemeClr val="accent6">
                      <a:lumMod val="75000"/>
                    </a:schemeClr>
                  </a:solidFill>
                </a:rPr>
                <a:t>1</a:t>
              </a:r>
            </a:p>
          </p:txBody>
        </p:sp>
      </p:grpSp>
      <p:sp>
        <p:nvSpPr>
          <p:cNvPr id="12" name="Accolade ouvrante 11">
            <a:extLst>
              <a:ext uri="{FF2B5EF4-FFF2-40B4-BE49-F238E27FC236}">
                <a16:creationId xmlns:a16="http://schemas.microsoft.com/office/drawing/2014/main" id="{4AFAEF6D-06C7-4358-B3BD-9E6450695AF7}"/>
              </a:ext>
            </a:extLst>
          </p:cNvPr>
          <p:cNvSpPr/>
          <p:nvPr/>
        </p:nvSpPr>
        <p:spPr>
          <a:xfrm>
            <a:off x="4093828" y="546717"/>
            <a:ext cx="413856" cy="2045481"/>
          </a:xfrm>
          <a:prstGeom prst="leftBrac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ccolade ouvrante 12">
            <a:extLst>
              <a:ext uri="{FF2B5EF4-FFF2-40B4-BE49-F238E27FC236}">
                <a16:creationId xmlns:a16="http://schemas.microsoft.com/office/drawing/2014/main" id="{B5071EA5-09F9-4F01-910C-B2D5A276ABC3}"/>
              </a:ext>
            </a:extLst>
          </p:cNvPr>
          <p:cNvSpPr/>
          <p:nvPr/>
        </p:nvSpPr>
        <p:spPr>
          <a:xfrm>
            <a:off x="4084041" y="2746851"/>
            <a:ext cx="413856" cy="3726638"/>
          </a:xfrm>
          <a:prstGeom prst="leftBrac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a:extLst>
              <a:ext uri="{FF2B5EF4-FFF2-40B4-BE49-F238E27FC236}">
                <a16:creationId xmlns:a16="http://schemas.microsoft.com/office/drawing/2014/main" id="{892FD7FA-F2D6-433D-9BD1-ACB070476C9F}"/>
              </a:ext>
            </a:extLst>
          </p:cNvPr>
          <p:cNvSpPr txBox="1"/>
          <p:nvPr/>
        </p:nvSpPr>
        <p:spPr>
          <a:xfrm>
            <a:off x="801149" y="1367482"/>
            <a:ext cx="3231860"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Colonnes infos inutiles</a:t>
            </a:r>
            <a:endParaRPr lang="fr-FR" dirty="0"/>
          </a:p>
        </p:txBody>
      </p:sp>
      <p:sp>
        <p:nvSpPr>
          <p:cNvPr id="15" name="ZoneTexte 14">
            <a:extLst>
              <a:ext uri="{FF2B5EF4-FFF2-40B4-BE49-F238E27FC236}">
                <a16:creationId xmlns:a16="http://schemas.microsoft.com/office/drawing/2014/main" id="{6DC3ED56-34C7-47BC-8FB0-1B6A20267DBF}"/>
              </a:ext>
            </a:extLst>
          </p:cNvPr>
          <p:cNvSpPr txBox="1"/>
          <p:nvPr/>
        </p:nvSpPr>
        <p:spPr>
          <a:xfrm>
            <a:off x="302265" y="4417323"/>
            <a:ext cx="3730744"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Colonnes infos redondantes</a:t>
            </a:r>
            <a:endParaRPr lang="fr-FR" dirty="0"/>
          </a:p>
        </p:txBody>
      </p:sp>
      <p:sp>
        <p:nvSpPr>
          <p:cNvPr id="16" name="Rectangle 15">
            <a:extLst>
              <a:ext uri="{FF2B5EF4-FFF2-40B4-BE49-F238E27FC236}">
                <a16:creationId xmlns:a16="http://schemas.microsoft.com/office/drawing/2014/main" id="{5E735B06-DB16-4D84-9098-94961F3853BA}"/>
              </a:ext>
            </a:extLst>
          </p:cNvPr>
          <p:cNvSpPr/>
          <p:nvPr/>
        </p:nvSpPr>
        <p:spPr>
          <a:xfrm>
            <a:off x="0" y="6611779"/>
            <a:ext cx="12192000" cy="24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909E52EB-5D5A-474E-B236-152E2FFA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584" y="5818326"/>
            <a:ext cx="1033065" cy="1039673"/>
          </a:xfrm>
          <a:prstGeom prst="rect">
            <a:avLst/>
          </a:prstGeom>
          <a:effectLst>
            <a:outerShdw blurRad="50800" dist="38100" dir="2700000" algn="tl" rotWithShape="0">
              <a:prstClr val="black">
                <a:alpha val="40000"/>
              </a:prstClr>
            </a:outerShdw>
          </a:effectLst>
        </p:spPr>
      </p:pic>
      <p:grpSp>
        <p:nvGrpSpPr>
          <p:cNvPr id="18" name="Groupe 17">
            <a:extLst>
              <a:ext uri="{FF2B5EF4-FFF2-40B4-BE49-F238E27FC236}">
                <a16:creationId xmlns:a16="http://schemas.microsoft.com/office/drawing/2014/main" id="{40F08D0D-70EF-43FF-9A8F-62D024D04821}"/>
              </a:ext>
            </a:extLst>
          </p:cNvPr>
          <p:cNvGrpSpPr/>
          <p:nvPr/>
        </p:nvGrpSpPr>
        <p:grpSpPr>
          <a:xfrm>
            <a:off x="11315529" y="6231082"/>
            <a:ext cx="613550" cy="481858"/>
            <a:chOff x="11315529" y="6231082"/>
            <a:chExt cx="613550" cy="481858"/>
          </a:xfrm>
        </p:grpSpPr>
        <p:sp>
          <p:nvSpPr>
            <p:cNvPr id="19" name="Ellipse 18">
              <a:extLst>
                <a:ext uri="{FF2B5EF4-FFF2-40B4-BE49-F238E27FC236}">
                  <a16:creationId xmlns:a16="http://schemas.microsoft.com/office/drawing/2014/main" id="{8E90494B-84AB-4CBF-B507-76B1589210A7}"/>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77E0DD34-8073-45F2-919C-944F237D87F6}"/>
                </a:ext>
              </a:extLst>
            </p:cNvPr>
            <p:cNvSpPr txBox="1"/>
            <p:nvPr/>
          </p:nvSpPr>
          <p:spPr>
            <a:xfrm>
              <a:off x="11315529"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13</a:t>
              </a:r>
            </a:p>
          </p:txBody>
        </p:sp>
      </p:grpSp>
      <p:sp>
        <p:nvSpPr>
          <p:cNvPr id="21" name="ZoneTexte 20">
            <a:extLst>
              <a:ext uri="{FF2B5EF4-FFF2-40B4-BE49-F238E27FC236}">
                <a16:creationId xmlns:a16="http://schemas.microsoft.com/office/drawing/2014/main" id="{64E5D48E-246E-49AB-84FF-84B29DBEBDB4}"/>
              </a:ext>
            </a:extLst>
          </p:cNvPr>
          <p:cNvSpPr txBox="1"/>
          <p:nvPr/>
        </p:nvSpPr>
        <p:spPr>
          <a:xfrm>
            <a:off x="54651" y="6565612"/>
            <a:ext cx="4240511" cy="338554"/>
          </a:xfrm>
          <a:prstGeom prst="rect">
            <a:avLst/>
          </a:prstGeom>
          <a:noFill/>
        </p:spPr>
        <p:txBody>
          <a:bodyPr wrap="square" rtlCol="0">
            <a:spAutoFit/>
          </a:bodyPr>
          <a:lstStyle/>
          <a:p>
            <a:r>
              <a:rPr lang="fr-FR" sz="1600" b="1" dirty="0">
                <a:solidFill>
                  <a:schemeClr val="bg1"/>
                </a:solidFill>
                <a:effectLst>
                  <a:outerShdw blurRad="38100" dist="38100" dir="2700000" algn="tl">
                    <a:srgbClr val="000000">
                      <a:alpha val="43137"/>
                    </a:srgbClr>
                  </a:outerShdw>
                </a:effectLst>
              </a:rPr>
              <a:t>Nettoyage du jeu de données assemblé</a:t>
            </a:r>
          </a:p>
        </p:txBody>
      </p:sp>
    </p:spTree>
    <p:extLst>
      <p:ext uri="{BB962C8B-B14F-4D97-AF65-F5344CB8AC3E}">
        <p14:creationId xmlns:p14="http://schemas.microsoft.com/office/powerpoint/2010/main" val="402400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0044CF1-4364-449B-9BD5-3430D99FCD4E}"/>
              </a:ext>
            </a:extLst>
          </p:cNvPr>
          <p:cNvPicPr>
            <a:picLocks noChangeAspect="1"/>
          </p:cNvPicPr>
          <p:nvPr/>
        </p:nvPicPr>
        <p:blipFill>
          <a:blip r:embed="rId2"/>
          <a:stretch>
            <a:fillRect/>
          </a:stretch>
        </p:blipFill>
        <p:spPr>
          <a:xfrm>
            <a:off x="5032734" y="83470"/>
            <a:ext cx="3129755" cy="5902267"/>
          </a:xfrm>
          <a:prstGeom prst="rect">
            <a:avLst/>
          </a:prstGeom>
        </p:spPr>
      </p:pic>
      <p:sp>
        <p:nvSpPr>
          <p:cNvPr id="7" name="Rectangle 6">
            <a:extLst>
              <a:ext uri="{FF2B5EF4-FFF2-40B4-BE49-F238E27FC236}">
                <a16:creationId xmlns:a16="http://schemas.microsoft.com/office/drawing/2014/main" id="{44F4A8DD-63A3-4199-AA18-16221C3D485E}"/>
              </a:ext>
            </a:extLst>
          </p:cNvPr>
          <p:cNvSpPr/>
          <p:nvPr/>
        </p:nvSpPr>
        <p:spPr>
          <a:xfrm>
            <a:off x="0" y="6540327"/>
            <a:ext cx="12192000" cy="31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AF846748-DE67-41D5-B0D7-44DF3FE44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1213" y="5748398"/>
            <a:ext cx="1102548" cy="1109601"/>
          </a:xfrm>
          <a:prstGeom prst="rect">
            <a:avLst/>
          </a:prstGeom>
          <a:effectLst>
            <a:outerShdw blurRad="50800" dist="38100" dir="2700000" algn="tl" rotWithShape="0">
              <a:prstClr val="black">
                <a:alpha val="40000"/>
              </a:prstClr>
            </a:outerShdw>
          </a:effectLst>
        </p:spPr>
      </p:pic>
      <p:pic>
        <p:nvPicPr>
          <p:cNvPr id="11" name="Image 10">
            <a:extLst>
              <a:ext uri="{FF2B5EF4-FFF2-40B4-BE49-F238E27FC236}">
                <a16:creationId xmlns:a16="http://schemas.microsoft.com/office/drawing/2014/main" id="{D9A7BC48-0D77-4B90-8C0D-42F0D5AE5539}"/>
              </a:ext>
            </a:extLst>
          </p:cNvPr>
          <p:cNvPicPr>
            <a:picLocks noChangeAspect="1"/>
          </p:cNvPicPr>
          <p:nvPr/>
        </p:nvPicPr>
        <p:blipFill>
          <a:blip r:embed="rId4"/>
          <a:stretch>
            <a:fillRect/>
          </a:stretch>
        </p:blipFill>
        <p:spPr>
          <a:xfrm>
            <a:off x="8296711" y="83470"/>
            <a:ext cx="3226172" cy="5699838"/>
          </a:xfrm>
          <a:prstGeom prst="rect">
            <a:avLst/>
          </a:prstGeom>
        </p:spPr>
      </p:pic>
      <p:pic>
        <p:nvPicPr>
          <p:cNvPr id="13" name="Image 12">
            <a:extLst>
              <a:ext uri="{FF2B5EF4-FFF2-40B4-BE49-F238E27FC236}">
                <a16:creationId xmlns:a16="http://schemas.microsoft.com/office/drawing/2014/main" id="{9239DA3B-A591-40D4-9B79-C9953A6C2ABF}"/>
              </a:ext>
            </a:extLst>
          </p:cNvPr>
          <p:cNvPicPr>
            <a:picLocks noChangeAspect="1"/>
          </p:cNvPicPr>
          <p:nvPr/>
        </p:nvPicPr>
        <p:blipFill>
          <a:blip r:embed="rId5"/>
          <a:stretch>
            <a:fillRect/>
          </a:stretch>
        </p:blipFill>
        <p:spPr>
          <a:xfrm>
            <a:off x="8296711" y="5759411"/>
            <a:ext cx="3226172" cy="436625"/>
          </a:xfrm>
          <a:prstGeom prst="rect">
            <a:avLst/>
          </a:prstGeom>
        </p:spPr>
      </p:pic>
      <p:sp>
        <p:nvSpPr>
          <p:cNvPr id="19" name="Ellipse 18">
            <a:extLst>
              <a:ext uri="{FF2B5EF4-FFF2-40B4-BE49-F238E27FC236}">
                <a16:creationId xmlns:a16="http://schemas.microsoft.com/office/drawing/2014/main" id="{3CD3823F-E680-416B-B7C3-A85CE1C26584}"/>
              </a:ext>
            </a:extLst>
          </p:cNvPr>
          <p:cNvSpPr/>
          <p:nvPr/>
        </p:nvSpPr>
        <p:spPr>
          <a:xfrm>
            <a:off x="10842086" y="162711"/>
            <a:ext cx="307733" cy="6103865"/>
          </a:xfrm>
          <a:prstGeom prst="ellipse">
            <a:avLst/>
          </a:prstGeom>
          <a:solidFill>
            <a:schemeClr val="accent4">
              <a:lumMod val="60000"/>
              <a:lumOff val="40000"/>
              <a:alpha val="50000"/>
            </a:schemeClr>
          </a:solidFill>
          <a:ln>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B35EFE79-7FA7-466F-AEF9-C618CD45E99D}"/>
              </a:ext>
            </a:extLst>
          </p:cNvPr>
          <p:cNvSpPr/>
          <p:nvPr/>
        </p:nvSpPr>
        <p:spPr>
          <a:xfrm>
            <a:off x="7523855" y="4538445"/>
            <a:ext cx="307733" cy="1543574"/>
          </a:xfrm>
          <a:prstGeom prst="ellipse">
            <a:avLst/>
          </a:prstGeom>
          <a:solidFill>
            <a:schemeClr val="accent4">
              <a:lumMod val="60000"/>
              <a:lumOff val="40000"/>
              <a:alpha val="50000"/>
            </a:schemeClr>
          </a:solidFill>
          <a:ln>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7CD49D11-D2C5-4DEF-8B8A-C06C631D6539}"/>
              </a:ext>
            </a:extLst>
          </p:cNvPr>
          <p:cNvSpPr txBox="1"/>
          <p:nvPr/>
        </p:nvSpPr>
        <p:spPr>
          <a:xfrm>
            <a:off x="302004" y="949066"/>
            <a:ext cx="5003552" cy="1477328"/>
          </a:xfrm>
          <a:prstGeom prst="rect">
            <a:avLst/>
          </a:prstGeom>
          <a:noFill/>
        </p:spPr>
        <p:txBody>
          <a:bodyPr wrap="square">
            <a:spAutoFit/>
          </a:bodyPr>
          <a:lstStyle/>
          <a:p>
            <a:r>
              <a:rPr lang="fr-FR" sz="1800" b="1" dirty="0">
                <a:ln>
                  <a:noFill/>
                </a:ln>
                <a:effectLst>
                  <a:outerShdw blurRad="38100" dist="19050" dir="2700000" algn="tl">
                    <a:schemeClr val="dk1">
                      <a:alpha val="40000"/>
                    </a:schemeClr>
                  </a:outerShdw>
                </a:effectLst>
                <a:latin typeface="Calibri" panose="020F0502020204030204" pitchFamily="34" charset="0"/>
                <a:ea typeface="Times New Roman" panose="02020603050405020304" pitchFamily="18" charset="0"/>
                <a:cs typeface="Calibri" panose="020F0502020204030204" pitchFamily="34" charset="0"/>
              </a:rPr>
              <a:t>- </a:t>
            </a:r>
            <a:r>
              <a:rPr lang="fr-FR" sz="1800" b="1" dirty="0">
                <a:ln>
                  <a:noFill/>
                </a:ln>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Calibri" panose="020F0502020204030204" pitchFamily="34" charset="0"/>
              </a:rPr>
              <a:t>Beaucoup </a:t>
            </a:r>
            <a:r>
              <a:rPr lang="fr-FR" sz="1800" b="1" dirty="0">
                <a:ln>
                  <a:noFill/>
                </a:ln>
                <a:latin typeface="Calibri" panose="020F0502020204030204" pitchFamily="34" charset="0"/>
                <a:ea typeface="Times New Roman" panose="02020603050405020304" pitchFamily="18" charset="0"/>
                <a:cs typeface="Calibri" panose="020F0502020204030204" pitchFamily="34" charset="0"/>
              </a:rPr>
              <a:t>de </a:t>
            </a:r>
            <a:r>
              <a:rPr lang="fr-FR" sz="1800" b="1" dirty="0">
                <a:ln>
                  <a:noFill/>
                </a:ln>
                <a:effectLst>
                  <a:outerShdw blurRad="38100" dist="19050" dir="2700000" algn="tl">
                    <a:schemeClr val="dk1">
                      <a:alpha val="40000"/>
                    </a:schemeClr>
                  </a:outerShdw>
                </a:effectLst>
                <a:latin typeface="Calibri" panose="020F0502020204030204" pitchFamily="34" charset="0"/>
                <a:ea typeface="Times New Roman" panose="02020603050405020304" pitchFamily="18" charset="0"/>
                <a:cs typeface="Calibri" panose="020F0502020204030204" pitchFamily="34" charset="0"/>
              </a:rPr>
              <a:t>modalités,</a:t>
            </a:r>
          </a:p>
          <a:p>
            <a:r>
              <a:rPr lang="fr-FR" sz="1800" b="1" dirty="0">
                <a:ln>
                  <a:noFill/>
                </a:ln>
                <a:effectLst>
                  <a:outerShdw blurRad="38100" dist="19050" dir="2700000" algn="tl">
                    <a:schemeClr val="dk1">
                      <a:alpha val="40000"/>
                    </a:schemeClr>
                  </a:outerShdw>
                </a:effectLst>
                <a:latin typeface="Calibri" panose="020F0502020204030204" pitchFamily="34" charset="0"/>
                <a:ea typeface="Times New Roman" panose="02020603050405020304" pitchFamily="18" charset="0"/>
                <a:cs typeface="Calibri" panose="020F0502020204030204" pitchFamily="34" charset="0"/>
              </a:rPr>
              <a:t> </a:t>
            </a:r>
          </a:p>
          <a:p>
            <a:r>
              <a:rPr lang="fr-FR" b="1" dirty="0">
                <a:effectLst>
                  <a:outerShdw blurRad="38100" dist="19050" dir="2700000" algn="tl">
                    <a:schemeClr val="dk1">
                      <a:alpha val="40000"/>
                    </a:schemeClr>
                  </a:outerShdw>
                </a:effectLst>
                <a:latin typeface="Calibri" panose="020F0502020204030204" pitchFamily="34" charset="0"/>
                <a:ea typeface="Times New Roman" panose="02020603050405020304" pitchFamily="18" charset="0"/>
                <a:cs typeface="Calibri" panose="020F0502020204030204" pitchFamily="34" charset="0"/>
              </a:rPr>
              <a:t>- </a:t>
            </a:r>
            <a:r>
              <a:rPr lang="fr-FR" sz="1800" dirty="0">
                <a:ln>
                  <a:noFill/>
                </a:ln>
                <a:latin typeface="Calibri" panose="020F0502020204030204" pitchFamily="34" charset="0"/>
                <a:ea typeface="Times New Roman" panose="02020603050405020304" pitchFamily="18" charset="0"/>
                <a:cs typeface="Calibri" panose="020F0502020204030204" pitchFamily="34" charset="0"/>
              </a:rPr>
              <a:t>Certaines modalités ont un </a:t>
            </a:r>
            <a:r>
              <a:rPr lang="fr-FR" sz="1800" b="1" dirty="0">
                <a:ln>
                  <a:noFill/>
                </a:ln>
                <a:effectLst>
                  <a:outerShdw blurRad="38100" dist="19050" dir="2700000" algn="tl">
                    <a:schemeClr val="dk1">
                      <a:alpha val="40000"/>
                    </a:schemeClr>
                  </a:outerShdw>
                </a:effectLst>
                <a:latin typeface="Calibri" panose="020F0502020204030204" pitchFamily="34" charset="0"/>
                <a:ea typeface="Times New Roman" panose="02020603050405020304" pitchFamily="18" charset="0"/>
                <a:cs typeface="Calibri" panose="020F0502020204030204" pitchFamily="34" charset="0"/>
              </a:rPr>
              <a:t>effectif très faible</a:t>
            </a:r>
          </a:p>
          <a:p>
            <a:endParaRPr lang="fr-FR" sz="1800" b="1" dirty="0">
              <a:ln>
                <a:noFill/>
              </a:ln>
              <a:effectLst>
                <a:outerShdw blurRad="38100" dist="19050" dir="2700000" algn="tl">
                  <a:schemeClr val="dk1">
                    <a:alpha val="40000"/>
                  </a:schemeClr>
                </a:outerShdw>
              </a:effectLst>
              <a:latin typeface="Calibri" panose="020F0502020204030204" pitchFamily="34" charset="0"/>
              <a:ea typeface="Times New Roman" panose="02020603050405020304" pitchFamily="18" charset="0"/>
              <a:cs typeface="Calibri" panose="020F0502020204030204" pitchFamily="34" charset="0"/>
            </a:endParaRPr>
          </a:p>
          <a:p>
            <a:r>
              <a:rPr lang="fr-FR" b="1" dirty="0">
                <a:effectLst>
                  <a:outerShdw blurRad="38100" dist="19050" dir="2700000" algn="tl">
                    <a:schemeClr val="dk1">
                      <a:alpha val="40000"/>
                    </a:schemeClr>
                  </a:outerShdw>
                </a:effectLst>
                <a:latin typeface="Calibri" panose="020F0502020204030204" pitchFamily="34" charset="0"/>
                <a:ea typeface="Times New Roman" panose="02020603050405020304" pitchFamily="18" charset="0"/>
                <a:cs typeface="Calibri" panose="020F0502020204030204" pitchFamily="34" charset="0"/>
              </a:rPr>
              <a:t>- </a:t>
            </a:r>
            <a:r>
              <a:rPr lang="fr-FR" sz="1800" b="1" dirty="0">
                <a:ln>
                  <a:noFill/>
                </a:ln>
                <a:effectLst>
                  <a:outerShdw blurRad="38100" dist="19050" dir="2700000" algn="tl">
                    <a:schemeClr val="dk1">
                      <a:alpha val="40000"/>
                    </a:schemeClr>
                  </a:outerShdw>
                </a:effectLst>
                <a:latin typeface="Calibri" panose="020F0502020204030204" pitchFamily="34" charset="0"/>
                <a:ea typeface="Times New Roman" panose="02020603050405020304" pitchFamily="18" charset="0"/>
                <a:cs typeface="Calibri" panose="020F0502020204030204" pitchFamily="34" charset="0"/>
              </a:rPr>
              <a:t>Regroupement nécessaire</a:t>
            </a:r>
            <a:endParaRPr lang="fr-FR" dirty="0">
              <a:latin typeface="Calibri" panose="020F0502020204030204" pitchFamily="34" charset="0"/>
              <a:cs typeface="Calibri" panose="020F0502020204030204" pitchFamily="34" charset="0"/>
            </a:endParaRPr>
          </a:p>
        </p:txBody>
      </p:sp>
      <p:grpSp>
        <p:nvGrpSpPr>
          <p:cNvPr id="16" name="Groupe 15">
            <a:extLst>
              <a:ext uri="{FF2B5EF4-FFF2-40B4-BE49-F238E27FC236}">
                <a16:creationId xmlns:a16="http://schemas.microsoft.com/office/drawing/2014/main" id="{1BF56D93-3E15-4555-ADC8-D66F3FC770D4}"/>
              </a:ext>
            </a:extLst>
          </p:cNvPr>
          <p:cNvGrpSpPr/>
          <p:nvPr/>
        </p:nvGrpSpPr>
        <p:grpSpPr>
          <a:xfrm>
            <a:off x="11297795" y="6231082"/>
            <a:ext cx="701791" cy="481858"/>
            <a:chOff x="11297795" y="6231082"/>
            <a:chExt cx="701791" cy="481858"/>
          </a:xfrm>
        </p:grpSpPr>
        <p:sp>
          <p:nvSpPr>
            <p:cNvPr id="18" name="Ellipse 17">
              <a:extLst>
                <a:ext uri="{FF2B5EF4-FFF2-40B4-BE49-F238E27FC236}">
                  <a16:creationId xmlns:a16="http://schemas.microsoft.com/office/drawing/2014/main" id="{5E285DB0-2D63-4DEF-9BAE-532BFF8D0B92}"/>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3684F41D-F587-4BAD-8E25-7D91D2185DAC}"/>
                </a:ext>
              </a:extLst>
            </p:cNvPr>
            <p:cNvSpPr txBox="1"/>
            <p:nvPr/>
          </p:nvSpPr>
          <p:spPr>
            <a:xfrm>
              <a:off x="11297795" y="6231082"/>
              <a:ext cx="701791"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14</a:t>
              </a:r>
            </a:p>
          </p:txBody>
        </p:sp>
      </p:grpSp>
      <p:sp>
        <p:nvSpPr>
          <p:cNvPr id="2" name="ZoneTexte 1">
            <a:extLst>
              <a:ext uri="{FF2B5EF4-FFF2-40B4-BE49-F238E27FC236}">
                <a16:creationId xmlns:a16="http://schemas.microsoft.com/office/drawing/2014/main" id="{536B598F-A884-4504-ACBE-9BDD25F2256B}"/>
              </a:ext>
            </a:extLst>
          </p:cNvPr>
          <p:cNvSpPr txBox="1"/>
          <p:nvPr/>
        </p:nvSpPr>
        <p:spPr>
          <a:xfrm>
            <a:off x="27264" y="6512619"/>
            <a:ext cx="3982674" cy="369332"/>
          </a:xfrm>
          <a:prstGeom prst="rect">
            <a:avLst/>
          </a:prstGeom>
          <a:noFill/>
        </p:spPr>
        <p:txBody>
          <a:bodyPr wrap="square" rtlCol="0">
            <a:spAutoFit/>
          </a:bodyPr>
          <a:lstStyle/>
          <a:p>
            <a:r>
              <a:rPr lang="fr-FR" b="1" dirty="0">
                <a:solidFill>
                  <a:schemeClr val="bg1"/>
                </a:solidFill>
                <a:effectLst>
                  <a:outerShdw blurRad="38100" dist="38100" dir="2700000" algn="tl">
                    <a:srgbClr val="000000">
                      <a:alpha val="43137"/>
                    </a:srgbClr>
                  </a:outerShdw>
                </a:effectLst>
              </a:rPr>
              <a:t>Regroupement des catégories</a:t>
            </a:r>
          </a:p>
        </p:txBody>
      </p:sp>
      <p:grpSp>
        <p:nvGrpSpPr>
          <p:cNvPr id="22" name="Groupe 21">
            <a:extLst>
              <a:ext uri="{FF2B5EF4-FFF2-40B4-BE49-F238E27FC236}">
                <a16:creationId xmlns:a16="http://schemas.microsoft.com/office/drawing/2014/main" id="{053D1D3A-9F17-47F0-9222-492C43F8A26D}"/>
              </a:ext>
            </a:extLst>
          </p:cNvPr>
          <p:cNvGrpSpPr/>
          <p:nvPr/>
        </p:nvGrpSpPr>
        <p:grpSpPr>
          <a:xfrm>
            <a:off x="243281" y="141619"/>
            <a:ext cx="1115736" cy="476794"/>
            <a:chOff x="6023295" y="1276746"/>
            <a:chExt cx="1115736" cy="476794"/>
          </a:xfrm>
        </p:grpSpPr>
        <p:sp>
          <p:nvSpPr>
            <p:cNvPr id="24" name="Rectangle 23">
              <a:extLst>
                <a:ext uri="{FF2B5EF4-FFF2-40B4-BE49-F238E27FC236}">
                  <a16:creationId xmlns:a16="http://schemas.microsoft.com/office/drawing/2014/main" id="{BE62E32E-9598-4123-846C-26F09C421F4D}"/>
                </a:ext>
              </a:extLst>
            </p:cNvPr>
            <p:cNvSpPr/>
            <p:nvPr/>
          </p:nvSpPr>
          <p:spPr>
            <a:xfrm>
              <a:off x="6023295" y="1276746"/>
              <a:ext cx="1115736" cy="47679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6" name="Ellipse 25">
              <a:extLst>
                <a:ext uri="{FF2B5EF4-FFF2-40B4-BE49-F238E27FC236}">
                  <a16:creationId xmlns:a16="http://schemas.microsoft.com/office/drawing/2014/main" id="{4190580B-8B79-4AE8-997A-36131B5E18B4}"/>
                </a:ext>
              </a:extLst>
            </p:cNvPr>
            <p:cNvSpPr/>
            <p:nvPr/>
          </p:nvSpPr>
          <p:spPr>
            <a:xfrm rot="19993520">
              <a:off x="6454227" y="1371141"/>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ZoneTexte 27">
              <a:extLst>
                <a:ext uri="{FF2B5EF4-FFF2-40B4-BE49-F238E27FC236}">
                  <a16:creationId xmlns:a16="http://schemas.microsoft.com/office/drawing/2014/main" id="{6281E6AE-9E7E-4B88-B839-6174C6F4CE8A}"/>
                </a:ext>
              </a:extLst>
            </p:cNvPr>
            <p:cNvSpPr txBox="1"/>
            <p:nvPr/>
          </p:nvSpPr>
          <p:spPr>
            <a:xfrm>
              <a:off x="6417771" y="1285105"/>
              <a:ext cx="613550" cy="461665"/>
            </a:xfrm>
            <a:prstGeom prst="rect">
              <a:avLst/>
            </a:prstGeom>
            <a:noFill/>
          </p:spPr>
          <p:txBody>
            <a:bodyPr wrap="square" rtlCol="0">
              <a:spAutoFit/>
            </a:bodyPr>
            <a:lstStyle/>
            <a:p>
              <a:r>
                <a:rPr lang="fr-FR" sz="2400" b="1" dirty="0">
                  <a:solidFill>
                    <a:schemeClr val="accent5">
                      <a:lumMod val="75000"/>
                    </a:schemeClr>
                  </a:solidFill>
                </a:rPr>
                <a:t>2</a:t>
              </a:r>
            </a:p>
          </p:txBody>
        </p:sp>
      </p:grpSp>
      <p:sp>
        <p:nvSpPr>
          <p:cNvPr id="30" name="ZoneTexte 29">
            <a:extLst>
              <a:ext uri="{FF2B5EF4-FFF2-40B4-BE49-F238E27FC236}">
                <a16:creationId xmlns:a16="http://schemas.microsoft.com/office/drawing/2014/main" id="{FDB5A4ED-A173-4B22-8C6F-CB00E52A3068}"/>
              </a:ext>
            </a:extLst>
          </p:cNvPr>
          <p:cNvSpPr txBox="1"/>
          <p:nvPr/>
        </p:nvSpPr>
        <p:spPr>
          <a:xfrm>
            <a:off x="1355785" y="204113"/>
            <a:ext cx="3866241"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2_Regroupement</a:t>
            </a:r>
            <a:r>
              <a:rPr lang="fr-FR" dirty="0"/>
              <a:t> des catégories</a:t>
            </a:r>
          </a:p>
        </p:txBody>
      </p:sp>
      <p:graphicFrame>
        <p:nvGraphicFramePr>
          <p:cNvPr id="32" name="Tableau 6">
            <a:extLst>
              <a:ext uri="{FF2B5EF4-FFF2-40B4-BE49-F238E27FC236}">
                <a16:creationId xmlns:a16="http://schemas.microsoft.com/office/drawing/2014/main" id="{8247DED9-E19E-4210-B2B8-C04F4514460B}"/>
              </a:ext>
            </a:extLst>
          </p:cNvPr>
          <p:cNvGraphicFramePr>
            <a:graphicFrameLocks noGrp="1"/>
          </p:cNvGraphicFramePr>
          <p:nvPr>
            <p:extLst>
              <p:ext uri="{D42A27DB-BD31-4B8C-83A1-F6EECF244321}">
                <p14:modId xmlns:p14="http://schemas.microsoft.com/office/powerpoint/2010/main" val="1672389086"/>
              </p:ext>
            </p:extLst>
          </p:nvPr>
        </p:nvGraphicFramePr>
        <p:xfrm>
          <a:off x="944532" y="2757047"/>
          <a:ext cx="3325535" cy="3220676"/>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832295">
                  <a:extLst>
                    <a:ext uri="{9D8B030D-6E8A-4147-A177-3AD203B41FA5}">
                      <a16:colId xmlns:a16="http://schemas.microsoft.com/office/drawing/2014/main" val="2378241047"/>
                    </a:ext>
                  </a:extLst>
                </a:gridCol>
                <a:gridCol w="763398">
                  <a:extLst>
                    <a:ext uri="{9D8B030D-6E8A-4147-A177-3AD203B41FA5}">
                      <a16:colId xmlns:a16="http://schemas.microsoft.com/office/drawing/2014/main" val="2081189340"/>
                    </a:ext>
                  </a:extLst>
                </a:gridCol>
                <a:gridCol w="729842">
                  <a:extLst>
                    <a:ext uri="{9D8B030D-6E8A-4147-A177-3AD203B41FA5}">
                      <a16:colId xmlns:a16="http://schemas.microsoft.com/office/drawing/2014/main" val="1454156532"/>
                    </a:ext>
                  </a:extLst>
                </a:gridCol>
              </a:tblGrid>
              <a:tr h="259766">
                <a:tc>
                  <a:txBody>
                    <a:bodyPr/>
                    <a:lstStyle/>
                    <a:p>
                      <a:pPr algn="ctr"/>
                      <a:r>
                        <a:rPr lang="fr-FR" dirty="0"/>
                        <a:t>Colonnes</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fr-FR" sz="1200" b="1" kern="1200" dirty="0">
                          <a:solidFill>
                            <a:schemeClr val="lt1"/>
                          </a:solidFill>
                          <a:latin typeface="+mn-lt"/>
                          <a:ea typeface="+mn-ea"/>
                          <a:cs typeface="+mn-cs"/>
                        </a:rPr>
                        <a:t>Avant</a:t>
                      </a:r>
                      <a:endParaRPr lang="fr-FR" sz="105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marL="0" algn="ctr" defTabSz="914400" rtl="0" eaLnBrk="1" latinLnBrk="0" hangingPunct="1"/>
                      <a:r>
                        <a:rPr lang="fr-FR" sz="1200" b="1" kern="1200" dirty="0">
                          <a:solidFill>
                            <a:schemeClr val="lt1"/>
                          </a:solidFill>
                          <a:latin typeface="+mn-lt"/>
                          <a:ea typeface="+mn-ea"/>
                          <a:cs typeface="+mn-cs"/>
                        </a:rPr>
                        <a:t>Après</a:t>
                      </a:r>
                      <a:endParaRPr lang="fr-FR" sz="105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827768299"/>
                  </a:ext>
                </a:extLst>
              </a:tr>
              <a:tr h="713729">
                <a:tc>
                  <a:txBody>
                    <a:bodyPr/>
                    <a:lstStyle/>
                    <a:p>
                      <a:pPr marL="0" algn="ctr" defTabSz="914400" rtl="0" eaLnBrk="1" latinLnBrk="0" hangingPunct="1"/>
                      <a:r>
                        <a:rPr lang="fr-FR" sz="1500" kern="1200" dirty="0">
                          <a:solidFill>
                            <a:schemeClr val="dk1"/>
                          </a:solidFill>
                          <a:effectLst>
                            <a:outerShdw blurRad="38100" dist="38100" dir="2700000" algn="tl">
                              <a:srgbClr val="000000">
                                <a:alpha val="43137"/>
                              </a:srgbClr>
                            </a:outerShdw>
                          </a:effectLst>
                          <a:latin typeface="+mn-lt"/>
                          <a:ea typeface="+mn-ea"/>
                          <a:cs typeface="+mn-cs"/>
                        </a:rPr>
                        <a:t>'</a:t>
                      </a:r>
                      <a:r>
                        <a:rPr lang="fr-FR" sz="1500" kern="1200" dirty="0" err="1">
                          <a:solidFill>
                            <a:schemeClr val="dk1"/>
                          </a:solidFill>
                          <a:effectLst>
                            <a:outerShdw blurRad="38100" dist="38100" dir="2700000" algn="tl">
                              <a:srgbClr val="000000">
                                <a:alpha val="43137"/>
                              </a:srgbClr>
                            </a:outerShdw>
                          </a:effectLst>
                          <a:latin typeface="+mn-lt"/>
                          <a:ea typeface="+mn-ea"/>
                          <a:cs typeface="+mn-cs"/>
                        </a:rPr>
                        <a:t>Primary</a:t>
                      </a:r>
                      <a:endParaRPr lang="fr-FR" sz="1500" kern="1200" dirty="0">
                        <a:solidFill>
                          <a:schemeClr val="dk1"/>
                        </a:solidFill>
                        <a:effectLst>
                          <a:outerShdw blurRad="38100" dist="38100" dir="2700000" algn="tl">
                            <a:srgbClr val="000000">
                              <a:alpha val="43137"/>
                            </a:srgbClr>
                          </a:outerShdw>
                        </a:effectLst>
                        <a:latin typeface="+mn-lt"/>
                        <a:ea typeface="+mn-ea"/>
                        <a:cs typeface="+mn-cs"/>
                      </a:endParaRPr>
                    </a:p>
                    <a:p>
                      <a:pPr marL="0" algn="ctr" defTabSz="914400" rtl="0" eaLnBrk="1" latinLnBrk="0" hangingPunct="1"/>
                      <a:r>
                        <a:rPr lang="fr-FR" sz="1500" kern="1200" dirty="0" err="1">
                          <a:solidFill>
                            <a:schemeClr val="dk1"/>
                          </a:solidFill>
                          <a:effectLst>
                            <a:outerShdw blurRad="38100" dist="38100" dir="2700000" algn="tl">
                              <a:srgbClr val="000000">
                                <a:alpha val="43137"/>
                              </a:srgbClr>
                            </a:outerShdw>
                          </a:effectLst>
                          <a:latin typeface="+mn-lt"/>
                          <a:ea typeface="+mn-ea"/>
                          <a:cs typeface="+mn-cs"/>
                        </a:rPr>
                        <a:t>PropertyType</a:t>
                      </a:r>
                      <a:r>
                        <a:rPr lang="fr-FR" sz="1500" kern="1200" dirty="0">
                          <a:solidFill>
                            <a:schemeClr val="dk1"/>
                          </a:solidFill>
                          <a:effectLst>
                            <a:outerShdw blurRad="38100" dist="38100" dir="2700000" algn="tl">
                              <a:srgbClr val="000000">
                                <a:alpha val="43137"/>
                              </a:srgbClr>
                            </a:outerShdw>
                          </a:effectLst>
                          <a:latin typeface="+mn-lt"/>
                          <a:ea typeface="+mn-ea"/>
                          <a:cs typeface="+mn-cs"/>
                        </a:rPr>
                        <a:t>'</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fr-FR" sz="1800" kern="1200" dirty="0">
                          <a:solidFill>
                            <a:schemeClr val="dk1"/>
                          </a:solidFill>
                          <a:effectLst>
                            <a:outerShdw blurRad="38100" dist="38100" dir="2700000" algn="tl">
                              <a:srgbClr val="000000">
                                <a:alpha val="43137"/>
                              </a:srgbClr>
                            </a:outerShdw>
                          </a:effectLst>
                          <a:latin typeface="+mn-lt"/>
                          <a:ea typeface="+mn-ea"/>
                          <a:cs typeface="+mn-cs"/>
                        </a:rPr>
                        <a:t>26</a:t>
                      </a:r>
                    </a:p>
                  </a:txBody>
                  <a:tcPr anchor="ct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fr-FR" sz="1800" b="1" kern="1200" dirty="0">
                          <a:solidFill>
                            <a:schemeClr val="dk1"/>
                          </a:solidFill>
                          <a:effectLst>
                            <a:outerShdw blurRad="38100" dist="38100" dir="2700000" algn="tl">
                              <a:srgbClr val="000000">
                                <a:alpha val="43137"/>
                              </a:srgbClr>
                            </a:outerShdw>
                          </a:effectLst>
                          <a:latin typeface="+mn-lt"/>
                          <a:ea typeface="+mn-ea"/>
                          <a:cs typeface="+mn-cs"/>
                        </a:rPr>
                        <a:t>10</a:t>
                      </a:r>
                    </a:p>
                  </a:txBody>
                  <a:tcPr anchor="ctr">
                    <a:lnT w="12700" cap="flat" cmpd="sng" algn="ctr">
                      <a:solidFill>
                        <a:schemeClr val="bg1"/>
                      </a:solidFill>
                      <a:prstDash val="solid"/>
                      <a:round/>
                      <a:headEnd type="none" w="med" len="med"/>
                      <a:tailEnd type="none" w="med" len="med"/>
                    </a:lnT>
                    <a:solidFill>
                      <a:schemeClr val="accent4">
                        <a:lumMod val="40000"/>
                        <a:lumOff val="60000"/>
                      </a:schemeClr>
                    </a:solidFill>
                  </a:tcPr>
                </a:tc>
                <a:extLst>
                  <a:ext uri="{0D108BD9-81ED-4DB2-BD59-A6C34878D82A}">
                    <a16:rowId xmlns:a16="http://schemas.microsoft.com/office/drawing/2014/main" val="3793528872"/>
                  </a:ext>
                </a:extLst>
              </a:tr>
              <a:tr h="713729">
                <a:tc>
                  <a:txBody>
                    <a:bodyPr/>
                    <a:lstStyle/>
                    <a:p>
                      <a:pPr algn="ctr"/>
                      <a:r>
                        <a:rPr lang="fr-FR" sz="1500" kern="1200" dirty="0">
                          <a:solidFill>
                            <a:schemeClr val="dk1"/>
                          </a:solidFill>
                          <a:effectLst>
                            <a:outerShdw blurRad="38100" dist="38100" dir="2700000" algn="tl">
                              <a:srgbClr val="000000">
                                <a:alpha val="43137"/>
                              </a:srgbClr>
                            </a:outerShdw>
                          </a:effectLst>
                          <a:latin typeface="+mn-lt"/>
                          <a:ea typeface="+mn-ea"/>
                          <a:cs typeface="+mn-cs"/>
                        </a:rPr>
                        <a:t>'</a:t>
                      </a:r>
                      <a:r>
                        <a:rPr lang="fr-FR" sz="1500" kern="1200" dirty="0" err="1">
                          <a:solidFill>
                            <a:schemeClr val="dk1"/>
                          </a:solidFill>
                          <a:effectLst>
                            <a:outerShdw blurRad="38100" dist="38100" dir="2700000" algn="tl">
                              <a:srgbClr val="000000">
                                <a:alpha val="43137"/>
                              </a:srgbClr>
                            </a:outerShdw>
                          </a:effectLst>
                          <a:latin typeface="+mn-lt"/>
                          <a:ea typeface="+mn-ea"/>
                          <a:cs typeface="+mn-cs"/>
                        </a:rPr>
                        <a:t>Largest</a:t>
                      </a:r>
                      <a:endParaRPr lang="fr-FR" sz="1500" kern="1200" dirty="0">
                        <a:solidFill>
                          <a:schemeClr val="dk1"/>
                        </a:solidFill>
                        <a:effectLst>
                          <a:outerShdw blurRad="38100" dist="38100" dir="2700000" algn="tl">
                            <a:srgbClr val="000000">
                              <a:alpha val="43137"/>
                            </a:srgbClr>
                          </a:outerShdw>
                        </a:effectLst>
                        <a:latin typeface="+mn-lt"/>
                        <a:ea typeface="+mn-ea"/>
                        <a:cs typeface="+mn-cs"/>
                      </a:endParaRPr>
                    </a:p>
                    <a:p>
                      <a:pPr algn="ctr"/>
                      <a:r>
                        <a:rPr lang="fr-FR" sz="1500" kern="1200" dirty="0" err="1">
                          <a:solidFill>
                            <a:schemeClr val="dk1"/>
                          </a:solidFill>
                          <a:effectLst>
                            <a:outerShdw blurRad="38100" dist="38100" dir="2700000" algn="tl">
                              <a:srgbClr val="000000">
                                <a:alpha val="43137"/>
                              </a:srgbClr>
                            </a:outerShdw>
                          </a:effectLst>
                          <a:latin typeface="+mn-lt"/>
                          <a:ea typeface="+mn-ea"/>
                          <a:cs typeface="+mn-cs"/>
                        </a:rPr>
                        <a:t>PropertyUseType</a:t>
                      </a:r>
                      <a:r>
                        <a:rPr lang="fr-FR" sz="1500" kern="1200" dirty="0">
                          <a:solidFill>
                            <a:schemeClr val="dk1"/>
                          </a:solidFill>
                          <a:effectLst>
                            <a:outerShdw blurRad="38100" dist="38100" dir="2700000" algn="tl">
                              <a:srgbClr val="000000">
                                <a:alpha val="43137"/>
                              </a:srgbClr>
                            </a:outerShdw>
                          </a:effectLst>
                          <a:latin typeface="+mn-lt"/>
                          <a:ea typeface="+mn-ea"/>
                          <a:cs typeface="+mn-cs"/>
                        </a:rPr>
                        <a:t>'</a:t>
                      </a:r>
                    </a:p>
                  </a:txBody>
                  <a:tcPr anchor="ctr"/>
                </a:tc>
                <a:tc>
                  <a:txBody>
                    <a:bodyPr/>
                    <a:lstStyle/>
                    <a:p>
                      <a:pPr marL="0" algn="ctr" defTabSz="914400" rtl="0" eaLnBrk="1" latinLnBrk="0" hangingPunct="1"/>
                      <a:r>
                        <a:rPr lang="fr-FR" sz="1800" kern="1200" dirty="0">
                          <a:solidFill>
                            <a:schemeClr val="dk1"/>
                          </a:solidFill>
                          <a:effectLst>
                            <a:outerShdw blurRad="38100" dist="38100" dir="2700000" algn="tl">
                              <a:srgbClr val="000000">
                                <a:alpha val="43137"/>
                              </a:srgbClr>
                            </a:outerShdw>
                          </a:effectLst>
                          <a:latin typeface="+mn-lt"/>
                          <a:ea typeface="+mn-ea"/>
                          <a:cs typeface="+mn-cs"/>
                        </a:rPr>
                        <a:t>57</a:t>
                      </a:r>
                    </a:p>
                  </a:txBody>
                  <a:tcPr anchor="ctr"/>
                </a:tc>
                <a:tc>
                  <a:txBody>
                    <a:bodyPr/>
                    <a:lstStyle/>
                    <a:p>
                      <a:pPr marL="0" algn="ctr" defTabSz="914400" rtl="0" eaLnBrk="1" latinLnBrk="0" hangingPunct="1"/>
                      <a:r>
                        <a:rPr lang="fr-FR" sz="1800" b="1" kern="1200" dirty="0">
                          <a:solidFill>
                            <a:schemeClr val="dk1"/>
                          </a:solidFill>
                          <a:effectLst>
                            <a:outerShdw blurRad="38100" dist="38100" dir="2700000" algn="tl">
                              <a:srgbClr val="000000">
                                <a:alpha val="43137"/>
                              </a:srgbClr>
                            </a:outerShdw>
                          </a:effectLst>
                          <a:latin typeface="+mn-lt"/>
                          <a:ea typeface="+mn-ea"/>
                          <a:cs typeface="+mn-cs"/>
                        </a:rPr>
                        <a:t>11</a:t>
                      </a:r>
                    </a:p>
                  </a:txBody>
                  <a:tcPr anchor="ctr">
                    <a:solidFill>
                      <a:schemeClr val="accent4">
                        <a:lumMod val="40000"/>
                        <a:lumOff val="60000"/>
                      </a:schemeClr>
                    </a:solidFill>
                  </a:tcPr>
                </a:tc>
                <a:extLst>
                  <a:ext uri="{0D108BD9-81ED-4DB2-BD59-A6C34878D82A}">
                    <a16:rowId xmlns:a16="http://schemas.microsoft.com/office/drawing/2014/main" val="1994914703"/>
                  </a:ext>
                </a:extLst>
              </a:tr>
              <a:tr h="713729">
                <a:tc>
                  <a:txBody>
                    <a:bodyPr/>
                    <a:lstStyle/>
                    <a:p>
                      <a:pPr algn="ctr"/>
                      <a:r>
                        <a:rPr lang="fr-FR" sz="1500" kern="1200" dirty="0">
                          <a:solidFill>
                            <a:schemeClr val="dk1"/>
                          </a:solidFill>
                          <a:effectLst>
                            <a:outerShdw blurRad="38100" dist="38100" dir="2700000" algn="tl">
                              <a:srgbClr val="000000">
                                <a:alpha val="43137"/>
                              </a:srgbClr>
                            </a:outerShdw>
                          </a:effectLst>
                          <a:latin typeface="+mn-lt"/>
                          <a:ea typeface="+mn-ea"/>
                          <a:cs typeface="+mn-cs"/>
                        </a:rPr>
                        <a:t>'</a:t>
                      </a:r>
                      <a:r>
                        <a:rPr lang="fr-FR" sz="1500" kern="1200" dirty="0" err="1">
                          <a:solidFill>
                            <a:schemeClr val="dk1"/>
                          </a:solidFill>
                          <a:effectLst>
                            <a:outerShdw blurRad="38100" dist="38100" dir="2700000" algn="tl">
                              <a:srgbClr val="000000">
                                <a:alpha val="43137"/>
                              </a:srgbClr>
                            </a:outerShdw>
                          </a:effectLst>
                          <a:latin typeface="+mn-lt"/>
                          <a:ea typeface="+mn-ea"/>
                          <a:cs typeface="+mn-cs"/>
                        </a:rPr>
                        <a:t>SecondLargest</a:t>
                      </a:r>
                      <a:endParaRPr lang="fr-FR" sz="1500" kern="1200" dirty="0">
                        <a:solidFill>
                          <a:schemeClr val="dk1"/>
                        </a:solidFill>
                        <a:effectLst>
                          <a:outerShdw blurRad="38100" dist="38100" dir="2700000" algn="tl">
                            <a:srgbClr val="000000">
                              <a:alpha val="43137"/>
                            </a:srgbClr>
                          </a:outerShdw>
                        </a:effectLst>
                        <a:latin typeface="+mn-lt"/>
                        <a:ea typeface="+mn-ea"/>
                        <a:cs typeface="+mn-cs"/>
                      </a:endParaRPr>
                    </a:p>
                    <a:p>
                      <a:pPr algn="ctr"/>
                      <a:r>
                        <a:rPr lang="fr-FR" sz="1500" kern="1200" dirty="0" err="1">
                          <a:solidFill>
                            <a:schemeClr val="dk1"/>
                          </a:solidFill>
                          <a:effectLst>
                            <a:outerShdw blurRad="38100" dist="38100" dir="2700000" algn="tl">
                              <a:srgbClr val="000000">
                                <a:alpha val="43137"/>
                              </a:srgbClr>
                            </a:outerShdw>
                          </a:effectLst>
                          <a:latin typeface="+mn-lt"/>
                          <a:ea typeface="+mn-ea"/>
                          <a:cs typeface="+mn-cs"/>
                        </a:rPr>
                        <a:t>PropertyUseType</a:t>
                      </a:r>
                      <a:r>
                        <a:rPr lang="fr-FR" sz="1500" kern="1200" dirty="0">
                          <a:solidFill>
                            <a:schemeClr val="dk1"/>
                          </a:solidFill>
                          <a:effectLst>
                            <a:outerShdw blurRad="38100" dist="38100" dir="2700000" algn="tl">
                              <a:srgbClr val="000000">
                                <a:alpha val="43137"/>
                              </a:srgbClr>
                            </a:outerShdw>
                          </a:effectLst>
                          <a:latin typeface="+mn-lt"/>
                          <a:ea typeface="+mn-ea"/>
                          <a:cs typeface="+mn-cs"/>
                        </a:rPr>
                        <a:t>'</a:t>
                      </a:r>
                    </a:p>
                  </a:txBody>
                  <a:tcPr anchor="ctr"/>
                </a:tc>
                <a:tc>
                  <a:txBody>
                    <a:bodyPr/>
                    <a:lstStyle/>
                    <a:p>
                      <a:pPr algn="ctr"/>
                      <a:r>
                        <a:rPr lang="fr-FR" sz="1800" kern="1200" dirty="0">
                          <a:solidFill>
                            <a:schemeClr val="dk1"/>
                          </a:solidFill>
                          <a:effectLst>
                            <a:outerShdw blurRad="38100" dist="38100" dir="2700000" algn="tl">
                              <a:srgbClr val="000000">
                                <a:alpha val="43137"/>
                              </a:srgbClr>
                            </a:outerShdw>
                          </a:effectLst>
                          <a:latin typeface="+mn-lt"/>
                          <a:ea typeface="+mn-ea"/>
                          <a:cs typeface="+mn-cs"/>
                        </a:rPr>
                        <a:t>50</a:t>
                      </a:r>
                    </a:p>
                  </a:txBody>
                  <a:tcPr anchor="ctr"/>
                </a:tc>
                <a:tc>
                  <a:txBody>
                    <a:bodyPr/>
                    <a:lstStyle/>
                    <a:p>
                      <a:pPr marL="0" algn="ctr" defTabSz="914400" rtl="0" eaLnBrk="1" latinLnBrk="0" hangingPunct="1"/>
                      <a:r>
                        <a:rPr lang="fr-FR" sz="1800" b="1" kern="1200" dirty="0">
                          <a:solidFill>
                            <a:schemeClr val="dk1"/>
                          </a:solidFill>
                          <a:effectLst>
                            <a:outerShdw blurRad="38100" dist="38100" dir="2700000" algn="tl">
                              <a:srgbClr val="000000">
                                <a:alpha val="43137"/>
                              </a:srgbClr>
                            </a:outerShdw>
                          </a:effectLst>
                          <a:latin typeface="+mn-lt"/>
                          <a:ea typeface="+mn-ea"/>
                          <a:cs typeface="+mn-cs"/>
                        </a:rPr>
                        <a:t>12</a:t>
                      </a:r>
                    </a:p>
                  </a:txBody>
                  <a:tcPr anchor="ctr">
                    <a:solidFill>
                      <a:schemeClr val="accent4">
                        <a:lumMod val="40000"/>
                        <a:lumOff val="60000"/>
                      </a:schemeClr>
                    </a:solidFill>
                  </a:tcPr>
                </a:tc>
                <a:extLst>
                  <a:ext uri="{0D108BD9-81ED-4DB2-BD59-A6C34878D82A}">
                    <a16:rowId xmlns:a16="http://schemas.microsoft.com/office/drawing/2014/main" val="3081205143"/>
                  </a:ext>
                </a:extLst>
              </a:tr>
              <a:tr h="713729">
                <a:tc>
                  <a:txBody>
                    <a:bodyPr/>
                    <a:lstStyle/>
                    <a:p>
                      <a:pPr algn="ctr" fontAlgn="base" latinLnBrk="1"/>
                      <a:r>
                        <a:rPr lang="fr-FR" sz="1500" kern="1200" dirty="0">
                          <a:solidFill>
                            <a:schemeClr val="dk1"/>
                          </a:solidFill>
                          <a:effectLst/>
                          <a:latin typeface="+mn-lt"/>
                          <a:ea typeface="+mn-ea"/>
                          <a:cs typeface="+mn-cs"/>
                        </a:rPr>
                        <a:t> </a:t>
                      </a:r>
                      <a:r>
                        <a:rPr lang="fr-FR" sz="1500" kern="1200" dirty="0">
                          <a:solidFill>
                            <a:schemeClr val="dk1"/>
                          </a:solidFill>
                          <a:effectLst>
                            <a:outerShdw blurRad="38100" dist="38100" dir="2700000" algn="tl">
                              <a:srgbClr val="000000">
                                <a:alpha val="43137"/>
                              </a:srgbClr>
                            </a:outerShdw>
                          </a:effectLst>
                          <a:latin typeface="+mn-lt"/>
                          <a:ea typeface="+mn-ea"/>
                          <a:cs typeface="+mn-cs"/>
                        </a:rPr>
                        <a:t>'</a:t>
                      </a:r>
                      <a:r>
                        <a:rPr lang="fr-FR" sz="1500" kern="1200" dirty="0" err="1">
                          <a:solidFill>
                            <a:schemeClr val="dk1"/>
                          </a:solidFill>
                          <a:effectLst>
                            <a:outerShdw blurRad="38100" dist="38100" dir="2700000" algn="tl">
                              <a:srgbClr val="000000">
                                <a:alpha val="43137"/>
                              </a:srgbClr>
                            </a:outerShdw>
                          </a:effectLst>
                          <a:latin typeface="+mn-lt"/>
                          <a:ea typeface="+mn-ea"/>
                          <a:cs typeface="+mn-cs"/>
                        </a:rPr>
                        <a:t>ThirdLargest</a:t>
                      </a:r>
                      <a:endParaRPr lang="fr-FR" sz="1500" kern="1200" dirty="0">
                        <a:solidFill>
                          <a:schemeClr val="dk1"/>
                        </a:solidFill>
                        <a:effectLst>
                          <a:outerShdw blurRad="38100" dist="38100" dir="2700000" algn="tl">
                            <a:srgbClr val="000000">
                              <a:alpha val="43137"/>
                            </a:srgbClr>
                          </a:outerShdw>
                        </a:effectLst>
                        <a:latin typeface="+mn-lt"/>
                        <a:ea typeface="+mn-ea"/>
                        <a:cs typeface="+mn-cs"/>
                      </a:endParaRPr>
                    </a:p>
                    <a:p>
                      <a:pPr marL="0" algn="ctr" defTabSz="914400" rtl="0" eaLnBrk="1" latinLnBrk="0" hangingPunct="1"/>
                      <a:r>
                        <a:rPr lang="fr-FR" sz="1500" kern="1200" dirty="0" err="1">
                          <a:solidFill>
                            <a:schemeClr val="dk1"/>
                          </a:solidFill>
                          <a:effectLst>
                            <a:outerShdw blurRad="38100" dist="38100" dir="2700000" algn="tl">
                              <a:srgbClr val="000000">
                                <a:alpha val="43137"/>
                              </a:srgbClr>
                            </a:outerShdw>
                          </a:effectLst>
                          <a:latin typeface="+mn-lt"/>
                          <a:ea typeface="+mn-ea"/>
                          <a:cs typeface="+mn-cs"/>
                        </a:rPr>
                        <a:t>PropertyUseType</a:t>
                      </a:r>
                      <a:r>
                        <a:rPr lang="fr-FR" sz="1500" kern="1200" dirty="0">
                          <a:solidFill>
                            <a:schemeClr val="dk1"/>
                          </a:solidFill>
                          <a:effectLst>
                            <a:outerShdw blurRad="38100" dist="38100" dir="2700000" algn="tl">
                              <a:srgbClr val="000000">
                                <a:alpha val="43137"/>
                              </a:srgbClr>
                            </a:outerShdw>
                          </a:effectLst>
                          <a:latin typeface="+mn-lt"/>
                          <a:ea typeface="+mn-ea"/>
                          <a:cs typeface="+mn-cs"/>
                        </a:rPr>
                        <a:t>'</a:t>
                      </a:r>
                    </a:p>
                  </a:txBody>
                  <a:tcPr anchor="ctr"/>
                </a:tc>
                <a:tc>
                  <a:txBody>
                    <a:bodyPr/>
                    <a:lstStyle/>
                    <a:p>
                      <a:pPr marL="0" algn="ctr" defTabSz="914400" rtl="0" eaLnBrk="1" latinLnBrk="0" hangingPunct="1"/>
                      <a:r>
                        <a:rPr lang="fr-FR" sz="1800" kern="1200" dirty="0">
                          <a:solidFill>
                            <a:schemeClr val="dk1"/>
                          </a:solidFill>
                          <a:effectLst>
                            <a:outerShdw blurRad="38100" dist="38100" dir="2700000" algn="tl">
                              <a:srgbClr val="000000">
                                <a:alpha val="43137"/>
                              </a:srgbClr>
                            </a:outerShdw>
                          </a:effectLst>
                          <a:latin typeface="+mn-lt"/>
                          <a:ea typeface="+mn-ea"/>
                          <a:cs typeface="+mn-cs"/>
                        </a:rPr>
                        <a:t>44</a:t>
                      </a:r>
                    </a:p>
                  </a:txBody>
                  <a:tcPr anchor="ctr"/>
                </a:tc>
                <a:tc>
                  <a:txBody>
                    <a:bodyPr/>
                    <a:lstStyle/>
                    <a:p>
                      <a:pPr marL="0" algn="ctr" defTabSz="914400" rtl="0" eaLnBrk="1" latinLnBrk="0" hangingPunct="1"/>
                      <a:r>
                        <a:rPr lang="fr-FR" sz="1800" b="1" kern="1200" dirty="0">
                          <a:solidFill>
                            <a:schemeClr val="dk1"/>
                          </a:solidFill>
                          <a:effectLst>
                            <a:outerShdw blurRad="38100" dist="38100" dir="2700000" algn="tl">
                              <a:srgbClr val="000000">
                                <a:alpha val="43137"/>
                              </a:srgbClr>
                            </a:outerShdw>
                          </a:effectLst>
                          <a:latin typeface="+mn-lt"/>
                          <a:ea typeface="+mn-ea"/>
                          <a:cs typeface="+mn-cs"/>
                        </a:rPr>
                        <a:t>12</a:t>
                      </a:r>
                    </a:p>
                  </a:txBody>
                  <a:tcPr anchor="ctr">
                    <a:solidFill>
                      <a:schemeClr val="accent4">
                        <a:lumMod val="40000"/>
                        <a:lumOff val="60000"/>
                      </a:schemeClr>
                    </a:solidFill>
                  </a:tcPr>
                </a:tc>
                <a:extLst>
                  <a:ext uri="{0D108BD9-81ED-4DB2-BD59-A6C34878D82A}">
                    <a16:rowId xmlns:a16="http://schemas.microsoft.com/office/drawing/2014/main" val="242499947"/>
                  </a:ext>
                </a:extLst>
              </a:tr>
            </a:tbl>
          </a:graphicData>
        </a:graphic>
      </p:graphicFrame>
    </p:spTree>
    <p:extLst>
      <p:ext uri="{BB962C8B-B14F-4D97-AF65-F5344CB8AC3E}">
        <p14:creationId xmlns:p14="http://schemas.microsoft.com/office/powerpoint/2010/main" val="3102430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1E5EEA4D-60CF-4D20-8E99-7D8F0681A4F5}"/>
              </a:ext>
            </a:extLst>
          </p:cNvPr>
          <p:cNvGrpSpPr/>
          <p:nvPr/>
        </p:nvGrpSpPr>
        <p:grpSpPr>
          <a:xfrm>
            <a:off x="243281" y="141619"/>
            <a:ext cx="1115736" cy="476794"/>
            <a:chOff x="6023295" y="1276746"/>
            <a:chExt cx="1115736" cy="476794"/>
          </a:xfrm>
        </p:grpSpPr>
        <p:sp>
          <p:nvSpPr>
            <p:cNvPr id="8" name="Rectangle 7">
              <a:extLst>
                <a:ext uri="{FF2B5EF4-FFF2-40B4-BE49-F238E27FC236}">
                  <a16:creationId xmlns:a16="http://schemas.microsoft.com/office/drawing/2014/main" id="{D9BFA0F1-015E-4AD2-8272-B6A0D1DB4C4B}"/>
                </a:ext>
              </a:extLst>
            </p:cNvPr>
            <p:cNvSpPr/>
            <p:nvPr/>
          </p:nvSpPr>
          <p:spPr>
            <a:xfrm>
              <a:off x="6023295" y="1276746"/>
              <a:ext cx="1115736" cy="47679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236380E-82F5-43A2-A50E-ACCDA9FC772B}"/>
                </a:ext>
              </a:extLst>
            </p:cNvPr>
            <p:cNvSpPr/>
            <p:nvPr/>
          </p:nvSpPr>
          <p:spPr>
            <a:xfrm rot="19993520">
              <a:off x="6454227" y="1371141"/>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C5A440B4-B48D-4A63-AF02-A2EDA519529F}"/>
                </a:ext>
              </a:extLst>
            </p:cNvPr>
            <p:cNvSpPr txBox="1"/>
            <p:nvPr/>
          </p:nvSpPr>
          <p:spPr>
            <a:xfrm>
              <a:off x="6417771" y="1285105"/>
              <a:ext cx="613550" cy="461665"/>
            </a:xfrm>
            <a:prstGeom prst="rect">
              <a:avLst/>
            </a:prstGeom>
            <a:noFill/>
          </p:spPr>
          <p:txBody>
            <a:bodyPr wrap="square" rtlCol="0">
              <a:spAutoFit/>
            </a:bodyPr>
            <a:lstStyle/>
            <a:p>
              <a:r>
                <a:rPr lang="fr-FR" sz="2400" b="1" dirty="0">
                  <a:solidFill>
                    <a:schemeClr val="accent4">
                      <a:lumMod val="75000"/>
                    </a:schemeClr>
                  </a:solidFill>
                </a:rPr>
                <a:t>3</a:t>
              </a:r>
            </a:p>
          </p:txBody>
        </p:sp>
      </p:grpSp>
      <p:sp>
        <p:nvSpPr>
          <p:cNvPr id="11" name="ZoneTexte 10">
            <a:extLst>
              <a:ext uri="{FF2B5EF4-FFF2-40B4-BE49-F238E27FC236}">
                <a16:creationId xmlns:a16="http://schemas.microsoft.com/office/drawing/2014/main" id="{74FD1B39-7A81-41A5-AF82-94A25D47472E}"/>
              </a:ext>
            </a:extLst>
          </p:cNvPr>
          <p:cNvSpPr txBox="1"/>
          <p:nvPr/>
        </p:nvSpPr>
        <p:spPr>
          <a:xfrm>
            <a:off x="1505434" y="195348"/>
            <a:ext cx="7823124"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3_</a:t>
            </a:r>
            <a:r>
              <a:rPr lang="fr-FR" dirty="0"/>
              <a:t> </a:t>
            </a:r>
            <a:r>
              <a:rPr lang="fr-FR" b="1" dirty="0">
                <a:effectLst>
                  <a:outerShdw blurRad="38100" dist="38100" dir="2700000" algn="tl">
                    <a:srgbClr val="000000">
                      <a:alpha val="43137"/>
                    </a:srgbClr>
                  </a:outerShdw>
                </a:effectLst>
              </a:rPr>
              <a:t>Détection </a:t>
            </a:r>
            <a:r>
              <a:rPr lang="fr-FR" dirty="0"/>
              <a:t>valeurs manquantes                  </a:t>
            </a:r>
            <a:r>
              <a:rPr lang="fr-FR" b="1" dirty="0">
                <a:effectLst>
                  <a:outerShdw blurRad="38100" dist="38100" dir="2700000" algn="tl">
                    <a:srgbClr val="000000">
                      <a:alpha val="43137"/>
                    </a:srgbClr>
                  </a:outerShdw>
                </a:effectLst>
              </a:rPr>
              <a:t>Imputation/ Suppression</a:t>
            </a:r>
            <a:endParaRPr lang="fr-FR" dirty="0"/>
          </a:p>
        </p:txBody>
      </p:sp>
      <p:sp>
        <p:nvSpPr>
          <p:cNvPr id="12" name="Rectangle 11">
            <a:extLst>
              <a:ext uri="{FF2B5EF4-FFF2-40B4-BE49-F238E27FC236}">
                <a16:creationId xmlns:a16="http://schemas.microsoft.com/office/drawing/2014/main" id="{B8C7287E-4293-4A55-8CE4-69CE4D4A11C1}"/>
              </a:ext>
            </a:extLst>
          </p:cNvPr>
          <p:cNvSpPr/>
          <p:nvPr/>
        </p:nvSpPr>
        <p:spPr>
          <a:xfrm>
            <a:off x="0" y="6509857"/>
            <a:ext cx="12192000" cy="348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B808C4D0-5207-41B0-910E-27B439F86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9304" y="5733530"/>
            <a:ext cx="1107346" cy="1114429"/>
          </a:xfrm>
          <a:prstGeom prst="rect">
            <a:avLst/>
          </a:prstGeom>
          <a:effectLst>
            <a:outerShdw blurRad="50800" dist="38100" dir="2700000" algn="tl" rotWithShape="0">
              <a:prstClr val="black">
                <a:alpha val="40000"/>
              </a:prstClr>
            </a:outerShdw>
          </a:effectLst>
        </p:spPr>
      </p:pic>
      <p:grpSp>
        <p:nvGrpSpPr>
          <p:cNvPr id="14" name="Groupe 13">
            <a:extLst>
              <a:ext uri="{FF2B5EF4-FFF2-40B4-BE49-F238E27FC236}">
                <a16:creationId xmlns:a16="http://schemas.microsoft.com/office/drawing/2014/main" id="{4464D10E-CD7A-47DE-9E03-4B9BC29130EA}"/>
              </a:ext>
            </a:extLst>
          </p:cNvPr>
          <p:cNvGrpSpPr/>
          <p:nvPr/>
        </p:nvGrpSpPr>
        <p:grpSpPr>
          <a:xfrm>
            <a:off x="11375472" y="6231082"/>
            <a:ext cx="605160" cy="481858"/>
            <a:chOff x="11333527" y="6231082"/>
            <a:chExt cx="605160" cy="481858"/>
          </a:xfrm>
        </p:grpSpPr>
        <p:sp>
          <p:nvSpPr>
            <p:cNvPr id="15" name="Ellipse 14">
              <a:extLst>
                <a:ext uri="{FF2B5EF4-FFF2-40B4-BE49-F238E27FC236}">
                  <a16:creationId xmlns:a16="http://schemas.microsoft.com/office/drawing/2014/main" id="{7878B11D-3116-4357-BDA6-C067D1481F62}"/>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BC548513-F709-4B7B-B0C1-3BBDB39B707B}"/>
                </a:ext>
              </a:extLst>
            </p:cNvPr>
            <p:cNvSpPr txBox="1"/>
            <p:nvPr/>
          </p:nvSpPr>
          <p:spPr>
            <a:xfrm>
              <a:off x="11333527"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15</a:t>
              </a:r>
            </a:p>
          </p:txBody>
        </p:sp>
      </p:grpSp>
      <p:sp>
        <p:nvSpPr>
          <p:cNvPr id="17" name="ZoneTexte 16">
            <a:extLst>
              <a:ext uri="{FF2B5EF4-FFF2-40B4-BE49-F238E27FC236}">
                <a16:creationId xmlns:a16="http://schemas.microsoft.com/office/drawing/2014/main" id="{05262465-33F6-4B87-B946-4E7E66F3DDBF}"/>
              </a:ext>
            </a:extLst>
          </p:cNvPr>
          <p:cNvSpPr txBox="1"/>
          <p:nvPr/>
        </p:nvSpPr>
        <p:spPr>
          <a:xfrm>
            <a:off x="0" y="6499262"/>
            <a:ext cx="3982674" cy="369332"/>
          </a:xfrm>
          <a:prstGeom prst="rect">
            <a:avLst/>
          </a:prstGeom>
          <a:noFill/>
        </p:spPr>
        <p:txBody>
          <a:bodyPr wrap="square" rtlCol="0">
            <a:spAutoFit/>
          </a:bodyPr>
          <a:lstStyle/>
          <a:p>
            <a:r>
              <a:rPr lang="fr-FR" b="1" dirty="0">
                <a:solidFill>
                  <a:schemeClr val="bg1"/>
                </a:solidFill>
                <a:effectLst>
                  <a:outerShdw blurRad="38100" dist="38100" dir="2700000" algn="tl">
                    <a:srgbClr val="000000">
                      <a:alpha val="43137"/>
                    </a:srgbClr>
                  </a:outerShdw>
                </a:effectLst>
              </a:rPr>
              <a:t>Valeurs manquantes</a:t>
            </a:r>
          </a:p>
        </p:txBody>
      </p:sp>
      <p:graphicFrame>
        <p:nvGraphicFramePr>
          <p:cNvPr id="18" name="Tableau 2">
            <a:extLst>
              <a:ext uri="{FF2B5EF4-FFF2-40B4-BE49-F238E27FC236}">
                <a16:creationId xmlns:a16="http://schemas.microsoft.com/office/drawing/2014/main" id="{9F309684-BF97-4A14-B5DA-2125DE5C5D79}"/>
              </a:ext>
            </a:extLst>
          </p:cNvPr>
          <p:cNvGraphicFramePr>
            <a:graphicFrameLocks noGrp="1"/>
          </p:cNvGraphicFramePr>
          <p:nvPr>
            <p:extLst>
              <p:ext uri="{D42A27DB-BD31-4B8C-83A1-F6EECF244321}">
                <p14:modId xmlns:p14="http://schemas.microsoft.com/office/powerpoint/2010/main" val="4000091183"/>
              </p:ext>
            </p:extLst>
          </p:nvPr>
        </p:nvGraphicFramePr>
        <p:xfrm>
          <a:off x="4104750" y="1062232"/>
          <a:ext cx="7752580" cy="4599119"/>
        </p:xfrm>
        <a:graphic>
          <a:graphicData uri="http://schemas.openxmlformats.org/drawingml/2006/table">
            <a:tbl>
              <a:tblPr firstRow="1" bandRow="1">
                <a:tableStyleId>{5C22544A-7EE6-4342-B048-85BDC9FD1C3A}</a:tableStyleId>
              </a:tblPr>
              <a:tblGrid>
                <a:gridCol w="1363728">
                  <a:extLst>
                    <a:ext uri="{9D8B030D-6E8A-4147-A177-3AD203B41FA5}">
                      <a16:colId xmlns:a16="http://schemas.microsoft.com/office/drawing/2014/main" val="1627547707"/>
                    </a:ext>
                  </a:extLst>
                </a:gridCol>
                <a:gridCol w="3815486">
                  <a:extLst>
                    <a:ext uri="{9D8B030D-6E8A-4147-A177-3AD203B41FA5}">
                      <a16:colId xmlns:a16="http://schemas.microsoft.com/office/drawing/2014/main" val="4156088236"/>
                    </a:ext>
                  </a:extLst>
                </a:gridCol>
                <a:gridCol w="2573366">
                  <a:extLst>
                    <a:ext uri="{9D8B030D-6E8A-4147-A177-3AD203B41FA5}">
                      <a16:colId xmlns:a16="http://schemas.microsoft.com/office/drawing/2014/main" val="1539536872"/>
                    </a:ext>
                  </a:extLst>
                </a:gridCol>
              </a:tblGrid>
              <a:tr h="408321">
                <a:tc>
                  <a:txBody>
                    <a:bodyPr/>
                    <a:lstStyle/>
                    <a:p>
                      <a:pPr algn="ctr"/>
                      <a:r>
                        <a:rPr lang="fr-FR" sz="1400" dirty="0"/>
                        <a:t>Variables</a:t>
                      </a:r>
                    </a:p>
                  </a:txBody>
                  <a:tcPr anchor="ctr"/>
                </a:tc>
                <a:tc>
                  <a:txBody>
                    <a:bodyPr/>
                    <a:lstStyle/>
                    <a:p>
                      <a:pPr algn="ctr"/>
                      <a:r>
                        <a:rPr lang="fr-FR" sz="1400" dirty="0" err="1"/>
                        <a:t>Data_etude</a:t>
                      </a:r>
                      <a:endParaRPr lang="fr-FR" sz="1400" dirty="0"/>
                    </a:p>
                  </a:txBody>
                  <a:tcPr anchor="ctr">
                    <a:lnR w="12700" cap="flat" cmpd="sng" algn="ctr">
                      <a:solidFill>
                        <a:schemeClr val="bg1"/>
                      </a:solidFill>
                      <a:prstDash val="solid"/>
                      <a:round/>
                      <a:headEnd type="none" w="med" len="med"/>
                      <a:tailEnd type="none" w="med" len="med"/>
                    </a:lnR>
                  </a:tcPr>
                </a:tc>
                <a:tc>
                  <a:txBody>
                    <a:bodyPr/>
                    <a:lstStyle/>
                    <a:p>
                      <a:pPr algn="ctr"/>
                      <a:r>
                        <a:rPr lang="fr-FR" sz="1400" dirty="0"/>
                        <a:t>Imputation </a:t>
                      </a:r>
                    </a:p>
                  </a:txBody>
                  <a:tcPr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465762582"/>
                  </a:ext>
                </a:extLst>
              </a:tr>
              <a:tr h="1469289">
                <a:tc rowSpan="2">
                  <a:txBody>
                    <a:bodyPr/>
                    <a:lstStyle/>
                    <a:p>
                      <a:pPr algn="ctr"/>
                      <a:r>
                        <a:rPr lang="fr-FR" sz="1400" b="1" i="0" dirty="0">
                          <a:latin typeface="+mj-lt"/>
                        </a:rPr>
                        <a:t>Quantitatives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i="0" kern="1200" dirty="0">
                          <a:solidFill>
                            <a:schemeClr val="accent4">
                              <a:lumMod val="75000"/>
                            </a:schemeClr>
                          </a:solidFill>
                          <a:effectLst/>
                          <a:latin typeface="+mj-lt"/>
                          <a:ea typeface="+mn-ea"/>
                          <a:cs typeface="Courier New" panose="02070309020205020404" pitchFamily="49" charset="0"/>
                        </a:rPr>
                        <a:t># SURFACE D’UTILISATION  (2</a:t>
                      </a:r>
                      <a:r>
                        <a:rPr lang="fr-FR" sz="1200" b="1" i="0" kern="1200" baseline="30000" dirty="0">
                          <a:solidFill>
                            <a:schemeClr val="accent4">
                              <a:lumMod val="75000"/>
                            </a:schemeClr>
                          </a:solidFill>
                          <a:effectLst/>
                          <a:latin typeface="+mj-lt"/>
                          <a:ea typeface="+mn-ea"/>
                          <a:cs typeface="Courier New" panose="02070309020205020404" pitchFamily="49" charset="0"/>
                        </a:rPr>
                        <a:t>ème</a:t>
                      </a:r>
                      <a:r>
                        <a:rPr lang="fr-FR" sz="1200" b="1" i="0" kern="1200" dirty="0">
                          <a:solidFill>
                            <a:schemeClr val="accent4">
                              <a:lumMod val="75000"/>
                            </a:schemeClr>
                          </a:solidFill>
                          <a:effectLst/>
                          <a:latin typeface="+mj-lt"/>
                          <a:ea typeface="+mn-ea"/>
                          <a:cs typeface="Courier New" panose="02070309020205020404" pitchFamily="49" charset="0"/>
                        </a:rPr>
                        <a:t> , 3</a:t>
                      </a:r>
                      <a:r>
                        <a:rPr lang="fr-FR" sz="1200" b="1" i="0" kern="1200" baseline="30000" dirty="0">
                          <a:solidFill>
                            <a:schemeClr val="accent4">
                              <a:lumMod val="75000"/>
                            </a:schemeClr>
                          </a:solidFill>
                          <a:effectLst/>
                          <a:latin typeface="+mj-lt"/>
                          <a:ea typeface="+mn-ea"/>
                          <a:cs typeface="Courier New" panose="02070309020205020404" pitchFamily="49" charset="0"/>
                        </a:rPr>
                        <a:t>ème</a:t>
                      </a:r>
                      <a:r>
                        <a:rPr lang="fr-FR" sz="1200" b="1" i="0" kern="1200" dirty="0">
                          <a:solidFill>
                            <a:schemeClr val="accent4">
                              <a:lumMod val="75000"/>
                            </a:schemeClr>
                          </a:solidFill>
                          <a:effectLst/>
                          <a:latin typeface="+mj-lt"/>
                          <a:ea typeface="+mn-ea"/>
                          <a:cs typeface="Courier New" panose="02070309020205020404" pitchFamily="49"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600" b="1" i="0" kern="1200" dirty="0">
                        <a:solidFill>
                          <a:schemeClr val="accent4">
                            <a:lumMod val="75000"/>
                          </a:schemeClr>
                        </a:solidFill>
                        <a:effectLst/>
                        <a:latin typeface="+mj-lt"/>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dk1"/>
                          </a:solidFill>
                          <a:effectLst/>
                          <a:latin typeface="+mj-lt"/>
                          <a:ea typeface="+mn-ea"/>
                          <a:cs typeface="Courier New" panose="02070309020205020404" pitchFamily="49" charset="0"/>
                        </a:rPr>
                        <a:t>'</a:t>
                      </a:r>
                      <a:r>
                        <a:rPr lang="fr-FR" sz="1200" b="1" i="0" kern="1200" dirty="0" err="1">
                          <a:solidFill>
                            <a:schemeClr val="dk1"/>
                          </a:solidFill>
                          <a:effectLst/>
                          <a:latin typeface="+mj-lt"/>
                          <a:ea typeface="+mn-ea"/>
                          <a:cs typeface="Courier New" panose="02070309020205020404" pitchFamily="49" charset="0"/>
                        </a:rPr>
                        <a:t>Second,Third</a:t>
                      </a:r>
                      <a:r>
                        <a:rPr lang="fr-FR" sz="1200" b="0" i="0" kern="1200" dirty="0" err="1">
                          <a:solidFill>
                            <a:schemeClr val="dk1"/>
                          </a:solidFill>
                          <a:effectLst/>
                          <a:latin typeface="+mj-lt"/>
                          <a:ea typeface="+mn-ea"/>
                          <a:cs typeface="Courier New" panose="02070309020205020404" pitchFamily="49" charset="0"/>
                        </a:rPr>
                        <a:t>LargestPropertyUseTypeGFA</a:t>
                      </a:r>
                      <a:r>
                        <a:rPr lang="fr-FR" sz="1200" b="0" i="0" kern="1200" dirty="0">
                          <a:solidFill>
                            <a:schemeClr val="dk1"/>
                          </a:solidFill>
                          <a:effectLst/>
                          <a:latin typeface="+mj-lt"/>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050" b="0" i="0" kern="1200" dirty="0">
                        <a:solidFill>
                          <a:schemeClr val="dk1"/>
                        </a:solidFill>
                        <a:effectLst/>
                        <a:latin typeface="+mj-lt"/>
                        <a:ea typeface="+mn-ea"/>
                        <a:cs typeface="Courier New" panose="020703090202050204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i="0" kern="1200" dirty="0">
                          <a:solidFill>
                            <a:schemeClr val="accent4">
                              <a:lumMod val="75000"/>
                            </a:schemeClr>
                          </a:solidFill>
                          <a:effectLst/>
                          <a:latin typeface="+mn-lt"/>
                          <a:ea typeface="+mn-ea"/>
                          <a:cs typeface="Courier New" panose="02070309020205020404" pitchFamily="49" charset="0"/>
                        </a:rPr>
                        <a:t># ENERGIE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600" b="0" i="0" kern="1200" dirty="0">
                        <a:solidFill>
                          <a:schemeClr val="dk1"/>
                        </a:solidFill>
                        <a:effectLst/>
                        <a:latin typeface="+mj-lt"/>
                        <a:ea typeface="+mn-ea"/>
                        <a:cs typeface="Courier New" panose="02070309020205020404" pitchFamily="49" charset="0"/>
                      </a:endParaRPr>
                    </a:p>
                    <a:p>
                      <a:r>
                        <a:rPr lang="fr-FR" sz="1200" b="0" i="0" kern="1200" dirty="0">
                          <a:solidFill>
                            <a:schemeClr val="dk1"/>
                          </a:solidFill>
                          <a:effectLst/>
                          <a:latin typeface="+mj-lt"/>
                          <a:ea typeface="+mn-ea"/>
                          <a:cs typeface="Courier New" panose="02070309020205020404" pitchFamily="49" charset="0"/>
                        </a:rPr>
                        <a:t>'</a:t>
                      </a:r>
                      <a:r>
                        <a:rPr lang="fr-FR" sz="1200" b="0" i="0" kern="1200" dirty="0" err="1">
                          <a:solidFill>
                            <a:schemeClr val="dk1"/>
                          </a:solidFill>
                          <a:effectLst/>
                          <a:latin typeface="+mj-lt"/>
                          <a:ea typeface="+mn-ea"/>
                          <a:cs typeface="Courier New" panose="02070309020205020404" pitchFamily="49" charset="0"/>
                        </a:rPr>
                        <a:t>OtherFuelUse</a:t>
                      </a:r>
                      <a:r>
                        <a:rPr lang="fr-FR" sz="1200" b="0" i="0" kern="1200" dirty="0">
                          <a:solidFill>
                            <a:schemeClr val="dk1"/>
                          </a:solidFill>
                          <a:effectLst/>
                          <a:latin typeface="+mj-lt"/>
                          <a:ea typeface="+mn-ea"/>
                          <a:cs typeface="Courier New" panose="02070309020205020404" pitchFamily="49" charset="0"/>
                        </a:rPr>
                        <a:t>(</a:t>
                      </a:r>
                      <a:r>
                        <a:rPr lang="fr-FR" sz="1200" b="1" i="0" kern="1200" dirty="0" err="1">
                          <a:solidFill>
                            <a:schemeClr val="dk1"/>
                          </a:solidFill>
                          <a:effectLst/>
                          <a:latin typeface="+mj-lt"/>
                          <a:ea typeface="+mn-ea"/>
                          <a:cs typeface="Courier New" panose="02070309020205020404" pitchFamily="49" charset="0"/>
                        </a:rPr>
                        <a:t>kBtu</a:t>
                      </a:r>
                      <a:r>
                        <a:rPr lang="fr-FR" sz="1200" b="0" i="0" kern="1200" dirty="0">
                          <a:solidFill>
                            <a:schemeClr val="dk1"/>
                          </a:solidFill>
                          <a:effectLst/>
                          <a:latin typeface="+mj-lt"/>
                          <a:ea typeface="+mn-ea"/>
                          <a:cs typeface="Courier New" panose="02070309020205020404" pitchFamily="49" charset="0"/>
                        </a:rPr>
                        <a:t>)’     '</a:t>
                      </a:r>
                      <a:r>
                        <a:rPr lang="fr-FR" sz="1200" b="0" i="0" kern="1200" dirty="0" err="1">
                          <a:solidFill>
                            <a:schemeClr val="dk1"/>
                          </a:solidFill>
                          <a:effectLst/>
                          <a:latin typeface="+mj-lt"/>
                          <a:ea typeface="+mn-ea"/>
                          <a:cs typeface="Courier New" panose="02070309020205020404" pitchFamily="49" charset="0"/>
                        </a:rPr>
                        <a:t>Electricity</a:t>
                      </a:r>
                      <a:r>
                        <a:rPr lang="fr-FR" sz="1200" b="0" i="0" kern="1200" dirty="0">
                          <a:solidFill>
                            <a:schemeClr val="dk1"/>
                          </a:solidFill>
                          <a:effectLst/>
                          <a:latin typeface="+mj-lt"/>
                          <a:ea typeface="+mn-ea"/>
                          <a:cs typeface="Courier New" panose="02070309020205020404" pitchFamily="49" charset="0"/>
                        </a:rPr>
                        <a:t>(</a:t>
                      </a:r>
                      <a:r>
                        <a:rPr lang="fr-FR" sz="1200" b="1" i="0" kern="1200" dirty="0" err="1">
                          <a:solidFill>
                            <a:schemeClr val="dk1"/>
                          </a:solidFill>
                          <a:effectLst/>
                          <a:latin typeface="+mj-lt"/>
                          <a:ea typeface="+mn-ea"/>
                          <a:cs typeface="Courier New" panose="02070309020205020404" pitchFamily="49" charset="0"/>
                        </a:rPr>
                        <a:t>kBtu</a:t>
                      </a:r>
                      <a:r>
                        <a:rPr lang="fr-FR" sz="1200" b="1" i="0" kern="1200" dirty="0">
                          <a:solidFill>
                            <a:schemeClr val="dk1"/>
                          </a:solidFill>
                          <a:effectLst/>
                          <a:latin typeface="+mj-lt"/>
                          <a:ea typeface="+mn-ea"/>
                          <a:cs typeface="Courier New" panose="02070309020205020404" pitchFamily="49" charset="0"/>
                        </a:rPr>
                        <a:t>)'</a:t>
                      </a:r>
                      <a:r>
                        <a:rPr lang="fr-FR" sz="1200" b="0" i="0" kern="1200" dirty="0">
                          <a:solidFill>
                            <a:schemeClr val="dk1"/>
                          </a:solidFill>
                          <a:effectLst/>
                          <a:latin typeface="+mj-lt"/>
                          <a:ea typeface="+mn-ea"/>
                          <a:cs typeface="Courier New" panose="02070309020205020404" pitchFamily="49" charset="0"/>
                        </a:rPr>
                        <a:t> '</a:t>
                      </a:r>
                      <a:r>
                        <a:rPr lang="fr-FR" sz="1200" b="0" i="0" kern="1200" dirty="0" err="1">
                          <a:solidFill>
                            <a:schemeClr val="dk1"/>
                          </a:solidFill>
                          <a:effectLst/>
                          <a:latin typeface="+mj-lt"/>
                          <a:ea typeface="+mn-ea"/>
                          <a:cs typeface="Courier New" panose="02070309020205020404" pitchFamily="49" charset="0"/>
                        </a:rPr>
                        <a:t>SteamUse</a:t>
                      </a:r>
                      <a:r>
                        <a:rPr lang="fr-FR" sz="1200" b="0" i="0" kern="1200" dirty="0">
                          <a:solidFill>
                            <a:schemeClr val="dk1"/>
                          </a:solidFill>
                          <a:effectLst/>
                          <a:latin typeface="+mj-lt"/>
                          <a:ea typeface="+mn-ea"/>
                          <a:cs typeface="Courier New" panose="02070309020205020404" pitchFamily="49" charset="0"/>
                        </a:rPr>
                        <a:t>(</a:t>
                      </a:r>
                      <a:r>
                        <a:rPr lang="fr-FR" sz="1200" b="1" i="0" kern="1200" dirty="0" err="1">
                          <a:solidFill>
                            <a:schemeClr val="dk1"/>
                          </a:solidFill>
                          <a:effectLst/>
                          <a:latin typeface="+mj-lt"/>
                          <a:ea typeface="+mn-ea"/>
                          <a:cs typeface="Courier New" panose="02070309020205020404" pitchFamily="49" charset="0"/>
                        </a:rPr>
                        <a:t>kBtu</a:t>
                      </a:r>
                      <a:r>
                        <a:rPr lang="fr-FR" sz="1200" b="0" i="0" kern="1200" dirty="0">
                          <a:solidFill>
                            <a:schemeClr val="dk1"/>
                          </a:solidFill>
                          <a:effectLst/>
                          <a:latin typeface="+mj-lt"/>
                          <a:ea typeface="+mn-ea"/>
                          <a:cs typeface="Courier New" panose="02070309020205020404" pitchFamily="49" charset="0"/>
                        </a:rPr>
                        <a:t>)’         '</a:t>
                      </a:r>
                      <a:r>
                        <a:rPr lang="fr-FR" sz="1200" b="0" i="0" kern="1200" dirty="0" err="1">
                          <a:solidFill>
                            <a:schemeClr val="dk1"/>
                          </a:solidFill>
                          <a:effectLst/>
                          <a:latin typeface="+mj-lt"/>
                          <a:ea typeface="+mn-ea"/>
                          <a:cs typeface="Courier New" panose="02070309020205020404" pitchFamily="49" charset="0"/>
                        </a:rPr>
                        <a:t>NaturalGas</a:t>
                      </a:r>
                      <a:r>
                        <a:rPr lang="fr-FR" sz="1200" b="0" i="0" kern="1200" dirty="0">
                          <a:solidFill>
                            <a:schemeClr val="dk1"/>
                          </a:solidFill>
                          <a:effectLst/>
                          <a:latin typeface="+mj-lt"/>
                          <a:ea typeface="+mn-ea"/>
                          <a:cs typeface="Courier New" panose="02070309020205020404" pitchFamily="49" charset="0"/>
                        </a:rPr>
                        <a:t>(</a:t>
                      </a:r>
                      <a:r>
                        <a:rPr lang="fr-FR" sz="1200" b="1" i="0" kern="1200" dirty="0" err="1">
                          <a:solidFill>
                            <a:schemeClr val="dk1"/>
                          </a:solidFill>
                          <a:effectLst/>
                          <a:latin typeface="+mj-lt"/>
                          <a:ea typeface="+mn-ea"/>
                          <a:cs typeface="Courier New" panose="02070309020205020404" pitchFamily="49" charset="0"/>
                        </a:rPr>
                        <a:t>kBtu</a:t>
                      </a:r>
                      <a:r>
                        <a:rPr lang="fr-FR" sz="1200" b="0" i="0" kern="1200" dirty="0">
                          <a:solidFill>
                            <a:schemeClr val="dk1"/>
                          </a:solidFill>
                          <a:effectLst/>
                          <a:latin typeface="+mj-lt"/>
                          <a:ea typeface="+mn-ea"/>
                          <a:cs typeface="Courier New" panose="02070309020205020404" pitchFamily="49" charset="0"/>
                        </a:rPr>
                        <a:t>)'</a:t>
                      </a:r>
                    </a:p>
                  </a:txBody>
                  <a:tcPr>
                    <a:lnR w="12700" cap="flat" cmpd="sng" algn="ctr">
                      <a:solidFill>
                        <a:schemeClr val="bg1"/>
                      </a:solidFill>
                      <a:prstDash val="solid"/>
                      <a:round/>
                      <a:headEnd type="none" w="med" len="med"/>
                      <a:tailEnd type="none" w="med" len="med"/>
                    </a:lnR>
                  </a:tcPr>
                </a:tc>
                <a:tc>
                  <a:txBody>
                    <a:bodyPr/>
                    <a:lstStyle/>
                    <a:p>
                      <a:pPr algn="l"/>
                      <a:r>
                        <a:rPr lang="fr-FR" sz="1600" kern="1200" dirty="0" err="1">
                          <a:ln>
                            <a:noFill/>
                          </a:ln>
                          <a:solidFill>
                            <a:schemeClr val="tx2"/>
                          </a:solidFill>
                          <a:effectLst>
                            <a:outerShdw blurRad="38100" dist="19050" dir="2700000" algn="tl">
                              <a:schemeClr val="dk1">
                                <a:alpha val="40000"/>
                              </a:schemeClr>
                            </a:outerShdw>
                          </a:effectLst>
                          <a:latin typeface="+mj-lt"/>
                          <a:ea typeface="+mn-ea"/>
                          <a:cs typeface="Times New Roman" panose="02020603050405020304" pitchFamily="18" charset="0"/>
                        </a:rPr>
                        <a:t>fillna</a:t>
                      </a:r>
                      <a:r>
                        <a:rPr lang="fr-FR" sz="1600" kern="1200" dirty="0">
                          <a:ln>
                            <a:noFill/>
                          </a:ln>
                          <a:solidFill>
                            <a:schemeClr val="tx2"/>
                          </a:solidFill>
                          <a:effectLst>
                            <a:outerShdw blurRad="38100" dist="19050" dir="2700000" algn="tl">
                              <a:schemeClr val="dk1">
                                <a:alpha val="40000"/>
                              </a:schemeClr>
                            </a:outerShdw>
                          </a:effectLst>
                          <a:latin typeface="+mj-lt"/>
                          <a:ea typeface="+mn-ea"/>
                          <a:cs typeface="Times New Roman" panose="02020603050405020304" pitchFamily="18" charset="0"/>
                        </a:rPr>
                        <a:t>(0)</a:t>
                      </a:r>
                      <a:endParaRPr lang="fr-FR" sz="1800" dirty="0">
                        <a:solidFill>
                          <a:schemeClr val="tx2"/>
                        </a:solidFill>
                        <a:latin typeface="+mj-lt"/>
                      </a:endParaRPr>
                    </a:p>
                  </a:txBody>
                  <a:tcPr anchor="ctr">
                    <a:lnL w="12700" cap="flat" cmpd="sng" algn="ctr">
                      <a:solidFill>
                        <a:schemeClr val="bg1"/>
                      </a:solidFill>
                      <a:prstDash val="solid"/>
                      <a:round/>
                      <a:headEnd type="none" w="med" len="med"/>
                      <a:tailEnd type="none" w="med" len="med"/>
                    </a:lnL>
                    <a:solidFill>
                      <a:schemeClr val="accent3">
                        <a:lumMod val="40000"/>
                        <a:lumOff val="60000"/>
                      </a:schemeClr>
                    </a:solidFill>
                  </a:tcPr>
                </a:tc>
                <a:extLst>
                  <a:ext uri="{0D108BD9-81ED-4DB2-BD59-A6C34878D82A}">
                    <a16:rowId xmlns:a16="http://schemas.microsoft.com/office/drawing/2014/main" val="1786712451"/>
                  </a:ext>
                </a:extLst>
              </a:tr>
              <a:tr h="739264">
                <a:tc vMerge="1">
                  <a:txBody>
                    <a:bodyPr/>
                    <a:lstStyle/>
                    <a:p>
                      <a:pPr algn="ctr"/>
                      <a:endParaRPr lang="fr-FR" sz="1400" b="1" i="0" dirty="0">
                        <a:latin typeface="+mj-lt"/>
                      </a:endParaRPr>
                    </a:p>
                  </a:txBody>
                  <a:tcPr anchor="ctr"/>
                </a:tc>
                <a:tc>
                  <a:txBody>
                    <a:bodyPr/>
                    <a:lstStyle/>
                    <a:p>
                      <a:pPr algn="ctr"/>
                      <a:r>
                        <a:rPr lang="fr-FR" sz="1200" b="1" i="0" kern="1200" dirty="0">
                          <a:solidFill>
                            <a:schemeClr val="accent4">
                              <a:lumMod val="75000"/>
                            </a:schemeClr>
                          </a:solidFill>
                          <a:effectLst/>
                          <a:latin typeface="+mn-lt"/>
                          <a:ea typeface="+mn-ea"/>
                          <a:cs typeface="Courier New" panose="02070309020205020404" pitchFamily="49" charset="0"/>
                        </a:rPr>
                        <a:t># SURFACE D’UTILISATION (1</a:t>
                      </a:r>
                      <a:r>
                        <a:rPr lang="fr-FR" sz="1200" b="1" i="0" kern="1200" baseline="30000" dirty="0">
                          <a:solidFill>
                            <a:schemeClr val="accent4">
                              <a:lumMod val="75000"/>
                            </a:schemeClr>
                          </a:solidFill>
                          <a:effectLst/>
                          <a:latin typeface="+mn-lt"/>
                          <a:ea typeface="+mn-ea"/>
                          <a:cs typeface="Courier New" panose="02070309020205020404" pitchFamily="49" charset="0"/>
                        </a:rPr>
                        <a:t>ère</a:t>
                      </a:r>
                      <a:r>
                        <a:rPr lang="fr-FR" sz="1200" b="1" i="0" kern="1200" dirty="0">
                          <a:solidFill>
                            <a:schemeClr val="accent4">
                              <a:lumMod val="75000"/>
                            </a:schemeClr>
                          </a:solidFill>
                          <a:effectLst/>
                          <a:latin typeface="+mn-lt"/>
                          <a:ea typeface="+mn-ea"/>
                          <a:cs typeface="Courier New" panose="02070309020205020404" pitchFamily="49" charset="0"/>
                        </a:rPr>
                        <a:t>)</a:t>
                      </a:r>
                    </a:p>
                    <a:p>
                      <a:pPr algn="ctr"/>
                      <a:endParaRPr lang="fr-FR" sz="600" b="1" i="0" kern="1200" dirty="0">
                        <a:solidFill>
                          <a:schemeClr val="accent4">
                            <a:lumMod val="75000"/>
                          </a:schemeClr>
                        </a:solidFill>
                        <a:effectLst/>
                        <a:latin typeface="+mn-lt"/>
                        <a:ea typeface="+mn-ea"/>
                        <a:cs typeface="Courier New" panose="02070309020205020404" pitchFamily="49" charset="0"/>
                      </a:endParaRPr>
                    </a:p>
                    <a:p>
                      <a:pPr algn="l"/>
                      <a:r>
                        <a:rPr lang="fr-FR" sz="1200" b="0" i="0" kern="1200" dirty="0">
                          <a:solidFill>
                            <a:schemeClr val="dk1"/>
                          </a:solidFill>
                          <a:effectLst/>
                          <a:latin typeface="+mn-lt"/>
                          <a:ea typeface="+mn-ea"/>
                          <a:cs typeface="Courier New" panose="02070309020205020404" pitchFamily="49" charset="0"/>
                        </a:rPr>
                        <a:t>‘</a:t>
                      </a:r>
                      <a:r>
                        <a:rPr lang="fr-FR" sz="1200" b="1" i="0" kern="1200" dirty="0" err="1">
                          <a:solidFill>
                            <a:schemeClr val="dk1"/>
                          </a:solidFill>
                          <a:effectLst/>
                          <a:latin typeface="+mn-lt"/>
                          <a:ea typeface="+mn-ea"/>
                          <a:cs typeface="Courier New" panose="02070309020205020404" pitchFamily="49" charset="0"/>
                        </a:rPr>
                        <a:t>Largest</a:t>
                      </a:r>
                      <a:r>
                        <a:rPr lang="fr-FR" sz="1200" b="0" i="0" kern="1200" dirty="0" err="1">
                          <a:solidFill>
                            <a:schemeClr val="dk1"/>
                          </a:solidFill>
                          <a:effectLst/>
                          <a:latin typeface="+mn-lt"/>
                          <a:ea typeface="+mn-ea"/>
                          <a:cs typeface="Courier New" panose="02070309020205020404" pitchFamily="49" charset="0"/>
                        </a:rPr>
                        <a:t>PropertyUseTypeGFA</a:t>
                      </a:r>
                      <a:r>
                        <a:rPr lang="fr-FR" sz="1200" b="0" i="0" kern="1200" dirty="0">
                          <a:solidFill>
                            <a:schemeClr val="dk1"/>
                          </a:solidFill>
                          <a:effectLst/>
                          <a:latin typeface="+mn-lt"/>
                          <a:ea typeface="+mn-ea"/>
                          <a:cs typeface="Courier New" panose="02070309020205020404" pitchFamily="49" charset="0"/>
                        </a:rPr>
                        <a:t>’</a:t>
                      </a:r>
                    </a:p>
                    <a:p>
                      <a:pPr marL="0" marR="0" lvl="0" indent="0" algn="r" defTabSz="914400" rtl="0" eaLnBrk="1" fontAlgn="auto" latinLnBrk="0" hangingPunct="1">
                        <a:lnSpc>
                          <a:spcPct val="100000"/>
                        </a:lnSpc>
                        <a:spcBef>
                          <a:spcPts val="0"/>
                        </a:spcBef>
                        <a:spcAft>
                          <a:spcPts val="0"/>
                        </a:spcAft>
                        <a:buClrTx/>
                        <a:buSzTx/>
                        <a:buFontTx/>
                        <a:buNone/>
                        <a:tabLst/>
                        <a:defRPr/>
                      </a:pPr>
                      <a:r>
                        <a:rPr lang="fr-FR" sz="1400" kern="1200" dirty="0">
                          <a:ln>
                            <a:noFill/>
                          </a:ln>
                          <a:solidFill>
                            <a:schemeClr val="accent4">
                              <a:lumMod val="75000"/>
                            </a:schemeClr>
                          </a:solidFill>
                          <a:effectLst>
                            <a:outerShdw blurRad="38100" dist="19050" dir="2700000" algn="tl">
                              <a:schemeClr val="dk1">
                                <a:alpha val="40000"/>
                              </a:schemeClr>
                            </a:outerShdw>
                          </a:effectLst>
                          <a:latin typeface="+mn-lt"/>
                          <a:ea typeface="+mn-ea"/>
                          <a:cs typeface="Times New Roman" panose="02020603050405020304" pitchFamily="18" charset="0"/>
                        </a:rPr>
                        <a:t>Données ajoutées grâce à la colonne </a:t>
                      </a:r>
                      <a:r>
                        <a:rPr lang="fr-FR" sz="1400" kern="1200" dirty="0">
                          <a:ln>
                            <a:noFill/>
                          </a:ln>
                          <a:solidFill>
                            <a:schemeClr val="accent4">
                              <a:lumMod val="75000"/>
                            </a:schemeClr>
                          </a:solidFill>
                          <a:effectLst>
                            <a:outerShdw blurRad="38100" dist="19050" dir="2700000" algn="tl">
                              <a:schemeClr val="dk1">
                                <a:alpha val="40000"/>
                              </a:schemeClr>
                            </a:outerShdw>
                          </a:effectLst>
                          <a:latin typeface="+mn-lt"/>
                          <a:ea typeface="+mn-ea"/>
                          <a:cs typeface="Times New Roman" panose="02020603050405020304" pitchFamily="18" charset="0"/>
                          <a:sym typeface="Wingdings" panose="05000000000000000000" pitchFamily="2" charset="2"/>
                        </a:rPr>
                        <a:t></a:t>
                      </a:r>
                    </a:p>
                  </a:txBody>
                  <a:tcPr>
                    <a:lnR w="12700" cap="flat" cmpd="sng" algn="ctr">
                      <a:solidFill>
                        <a:schemeClr val="bg1"/>
                      </a:solidFill>
                      <a:prstDash val="solid"/>
                      <a:round/>
                      <a:headEnd type="none" w="med" len="med"/>
                      <a:tailEnd type="none" w="med" len="med"/>
                    </a:lnR>
                  </a:tcPr>
                </a:tc>
                <a:tc>
                  <a:txBody>
                    <a:bodyPr/>
                    <a:lstStyle/>
                    <a:p>
                      <a:pPr algn="l"/>
                      <a:r>
                        <a:rPr lang="fr-FR" sz="1400" kern="1200" dirty="0">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a:t>
                      </a:r>
                      <a:r>
                        <a:rPr lang="fr-FR" sz="1400" kern="1200" dirty="0" err="1">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PropertyGFATotal</a:t>
                      </a:r>
                      <a:r>
                        <a:rPr lang="fr-FR" sz="1400" kern="1200" dirty="0">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a:t>
                      </a:r>
                    </a:p>
                  </a:txBody>
                  <a:tcPr anchor="ctr">
                    <a:lnL w="12700" cap="flat" cmpd="sng" algn="ctr">
                      <a:solidFill>
                        <a:schemeClr val="bg1"/>
                      </a:solidFill>
                      <a:prstDash val="solid"/>
                      <a:round/>
                      <a:headEnd type="none" w="med" len="med"/>
                      <a:tailEnd type="none" w="med" len="med"/>
                    </a:lnL>
                    <a:solidFill>
                      <a:schemeClr val="accent3">
                        <a:lumMod val="40000"/>
                        <a:lumOff val="60000"/>
                      </a:schemeClr>
                    </a:solidFill>
                  </a:tcPr>
                </a:tc>
                <a:extLst>
                  <a:ext uri="{0D108BD9-81ED-4DB2-BD59-A6C34878D82A}">
                    <a16:rowId xmlns:a16="http://schemas.microsoft.com/office/drawing/2014/main" val="1609343739"/>
                  </a:ext>
                </a:extLst>
              </a:tr>
              <a:tr h="467652">
                <a:tc rowSpan="3">
                  <a:txBody>
                    <a:bodyPr/>
                    <a:lstStyle/>
                    <a:p>
                      <a:pPr algn="ctr"/>
                      <a:r>
                        <a:rPr lang="fr-FR" sz="1400" b="1" i="0" dirty="0">
                          <a:latin typeface="+mj-lt"/>
                        </a:rPr>
                        <a:t>Qualitatives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kern="1200" dirty="0">
                          <a:solidFill>
                            <a:schemeClr val="dk1"/>
                          </a:solidFill>
                          <a:effectLst/>
                          <a:latin typeface="+mn-lt"/>
                          <a:ea typeface="+mn-ea"/>
                          <a:cs typeface="Courier New" panose="02070309020205020404" pitchFamily="49" charset="0"/>
                          <a:sym typeface="Wingdings" panose="05000000000000000000" pitchFamily="2" charset="2"/>
                        </a:rPr>
                        <a:t>'Second, </a:t>
                      </a:r>
                      <a:r>
                        <a:rPr lang="fr-FR" sz="1200" b="1" i="0" kern="1200" dirty="0" err="1">
                          <a:solidFill>
                            <a:schemeClr val="dk1"/>
                          </a:solidFill>
                          <a:effectLst/>
                          <a:latin typeface="+mn-lt"/>
                          <a:ea typeface="+mn-ea"/>
                          <a:cs typeface="Courier New" panose="02070309020205020404" pitchFamily="49" charset="0"/>
                          <a:sym typeface="Wingdings" panose="05000000000000000000" pitchFamily="2" charset="2"/>
                        </a:rPr>
                        <a:t>Third</a:t>
                      </a:r>
                      <a:r>
                        <a:rPr lang="fr-FR" sz="1200" b="0" i="0" kern="1200" dirty="0" err="1">
                          <a:solidFill>
                            <a:schemeClr val="dk1"/>
                          </a:solidFill>
                          <a:effectLst/>
                          <a:latin typeface="+mn-lt"/>
                          <a:ea typeface="+mn-ea"/>
                          <a:cs typeface="Courier New" panose="02070309020205020404" pitchFamily="49" charset="0"/>
                          <a:sym typeface="Wingdings" panose="05000000000000000000" pitchFamily="2" charset="2"/>
                        </a:rPr>
                        <a:t>LargestPropertyUseType</a:t>
                      </a:r>
                      <a:r>
                        <a:rPr lang="fr-FR" sz="1200" b="0" i="0" kern="1200" dirty="0">
                          <a:solidFill>
                            <a:schemeClr val="dk1"/>
                          </a:solidFill>
                          <a:effectLst/>
                          <a:latin typeface="+mn-lt"/>
                          <a:ea typeface="+mn-ea"/>
                          <a:cs typeface="Courier New" panose="02070309020205020404" pitchFamily="49" charset="0"/>
                          <a:sym typeface="Wingdings" panose="05000000000000000000" pitchFamily="2" charset="2"/>
                        </a:rPr>
                        <a:t>’</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err="1">
                          <a:ln>
                            <a:noFill/>
                          </a:ln>
                          <a:solidFill>
                            <a:schemeClr val="tx2"/>
                          </a:solidFill>
                          <a:effectLst>
                            <a:outerShdw blurRad="38100" dist="19050" dir="2700000" algn="tl">
                              <a:schemeClr val="dk1">
                                <a:alpha val="40000"/>
                              </a:schemeClr>
                            </a:outerShdw>
                          </a:effectLst>
                          <a:latin typeface="+mj-lt"/>
                          <a:ea typeface="+mn-ea"/>
                          <a:cs typeface="Times New Roman" panose="02020603050405020304" pitchFamily="18" charset="0"/>
                          <a:sym typeface="Wingdings" panose="05000000000000000000" pitchFamily="2" charset="2"/>
                        </a:rPr>
                        <a:t>fillna</a:t>
                      </a:r>
                      <a:r>
                        <a:rPr lang="fr-FR" sz="1600" kern="1200" dirty="0">
                          <a:ln>
                            <a:noFill/>
                          </a:ln>
                          <a:solidFill>
                            <a:schemeClr val="tx2"/>
                          </a:solidFill>
                          <a:effectLst>
                            <a:outerShdw blurRad="38100" dist="19050" dir="2700000" algn="tl">
                              <a:schemeClr val="dk1">
                                <a:alpha val="40000"/>
                              </a:schemeClr>
                            </a:outerShdw>
                          </a:effectLst>
                          <a:latin typeface="+mj-lt"/>
                          <a:ea typeface="+mn-ea"/>
                          <a:cs typeface="Times New Roman" panose="02020603050405020304" pitchFamily="18" charset="0"/>
                          <a:sym typeface="Wingdings" panose="05000000000000000000" pitchFamily="2" charset="2"/>
                        </a:rPr>
                        <a:t>(‘No use’)</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621305593"/>
                  </a:ext>
                </a:extLst>
              </a:tr>
              <a:tr h="479897">
                <a:tc vMerge="1">
                  <a:txBody>
                    <a:bodyPr/>
                    <a:lstStyle/>
                    <a:p>
                      <a:endParaRPr lang="fr-F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dk1"/>
                          </a:solidFill>
                          <a:effectLst/>
                          <a:latin typeface="+mn-lt"/>
                          <a:ea typeface="+mn-ea"/>
                          <a:cs typeface="Courier New" panose="02070309020205020404" pitchFamily="49" charset="0"/>
                        </a:rPr>
                        <a:t>"</a:t>
                      </a:r>
                      <a:r>
                        <a:rPr lang="fr-FR" sz="1200" b="0" i="0" kern="1200" dirty="0" err="1">
                          <a:solidFill>
                            <a:schemeClr val="dk1"/>
                          </a:solidFill>
                          <a:effectLst/>
                          <a:latin typeface="+mn-lt"/>
                          <a:ea typeface="+mn-ea"/>
                          <a:cs typeface="Courier New" panose="02070309020205020404" pitchFamily="49" charset="0"/>
                        </a:rPr>
                        <a:t>Outlier</a:t>
                      </a:r>
                      <a:r>
                        <a:rPr lang="fr-FR" sz="1200" b="0" i="0" kern="1200" dirty="0">
                          <a:solidFill>
                            <a:schemeClr val="dk1"/>
                          </a:solidFill>
                          <a:effectLst/>
                          <a:latin typeface="+mn-lt"/>
                          <a:ea typeface="+mn-ea"/>
                          <a:cs typeface="Courier New" panose="02070309020205020404" pitchFamily="49" charset="0"/>
                        </a:rPr>
                        <a:t>"</a:t>
                      </a:r>
                      <a:endParaRPr lang="fr-FR" sz="1200" b="0" i="0" kern="1200" dirty="0">
                        <a:solidFill>
                          <a:schemeClr val="dk1"/>
                        </a:solidFill>
                        <a:effectLst/>
                        <a:latin typeface="+mn-lt"/>
                        <a:ea typeface="+mn-ea"/>
                        <a:cs typeface="Courier New" panose="02070309020205020404" pitchFamily="49" charset="0"/>
                        <a:sym typeface="Wingdings" panose="05000000000000000000" pitchFamily="2" charset="2"/>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err="1">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sym typeface="Wingdings" panose="05000000000000000000" pitchFamily="2" charset="2"/>
                        </a:rPr>
                        <a:t>fillna</a:t>
                      </a:r>
                      <a:r>
                        <a:rPr lang="fr-FR" sz="1600" kern="1200" dirty="0">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sym typeface="Wingdings" panose="05000000000000000000" pitchFamily="2" charset="2"/>
                        </a:rPr>
                        <a:t>(‘No information’)</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269740319"/>
                  </a:ext>
                </a:extLst>
              </a:tr>
              <a:tr h="493800">
                <a:tc vMerge="1">
                  <a:txBody>
                    <a:bodyPr/>
                    <a:lstStyle/>
                    <a:p>
                      <a:endParaRPr lang="fr-F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dk1"/>
                          </a:solidFill>
                          <a:effectLst/>
                          <a:latin typeface="+mj-lt"/>
                          <a:ea typeface="+mn-ea"/>
                          <a:cs typeface="Courier New" panose="02070309020205020404" pitchFamily="49" charset="0"/>
                        </a:rPr>
                        <a:t>'</a:t>
                      </a:r>
                      <a:r>
                        <a:rPr lang="fr-FR" sz="1200" b="1" i="0" kern="1200" dirty="0" err="1">
                          <a:solidFill>
                            <a:schemeClr val="dk1"/>
                          </a:solidFill>
                          <a:effectLst/>
                          <a:latin typeface="+mj-lt"/>
                          <a:ea typeface="+mn-ea"/>
                          <a:cs typeface="Courier New" panose="02070309020205020404" pitchFamily="49" charset="0"/>
                        </a:rPr>
                        <a:t>Largest</a:t>
                      </a:r>
                      <a:r>
                        <a:rPr lang="fr-FR" sz="1200" b="0" i="0" kern="1200" dirty="0" err="1">
                          <a:solidFill>
                            <a:schemeClr val="dk1"/>
                          </a:solidFill>
                          <a:effectLst/>
                          <a:latin typeface="+mj-lt"/>
                          <a:ea typeface="+mn-ea"/>
                          <a:cs typeface="Courier New" panose="02070309020205020404" pitchFamily="49" charset="0"/>
                        </a:rPr>
                        <a:t>PropertyUseType</a:t>
                      </a:r>
                      <a:r>
                        <a:rPr lang="fr-FR" sz="1200" b="0" i="0" kern="1200" dirty="0">
                          <a:solidFill>
                            <a:schemeClr val="dk1"/>
                          </a:solidFill>
                          <a:effectLst/>
                          <a:latin typeface="+mj-lt"/>
                          <a:ea typeface="+mn-ea"/>
                          <a:cs typeface="Courier New" panose="02070309020205020404" pitchFamily="49" charset="0"/>
                        </a:rPr>
                        <a:t>’</a:t>
                      </a:r>
                    </a:p>
                    <a:p>
                      <a:pPr marL="0" marR="0" lvl="0" indent="0" algn="r" defTabSz="914400" rtl="0" eaLnBrk="1" fontAlgn="auto" latinLnBrk="0" hangingPunct="1">
                        <a:lnSpc>
                          <a:spcPct val="100000"/>
                        </a:lnSpc>
                        <a:spcBef>
                          <a:spcPts val="0"/>
                        </a:spcBef>
                        <a:spcAft>
                          <a:spcPts val="0"/>
                        </a:spcAft>
                        <a:buClrTx/>
                        <a:buSzTx/>
                        <a:buFontTx/>
                        <a:buNone/>
                        <a:tabLst/>
                        <a:defRPr/>
                      </a:pPr>
                      <a:r>
                        <a:rPr lang="fr-FR" sz="1400" kern="1200" dirty="0">
                          <a:ln>
                            <a:noFill/>
                          </a:ln>
                          <a:solidFill>
                            <a:schemeClr val="accent4">
                              <a:lumMod val="75000"/>
                            </a:schemeClr>
                          </a:solidFill>
                          <a:effectLst>
                            <a:outerShdw blurRad="38100" dist="19050" dir="2700000" algn="tl">
                              <a:schemeClr val="dk1">
                                <a:alpha val="40000"/>
                              </a:schemeClr>
                            </a:outerShdw>
                          </a:effectLst>
                          <a:latin typeface="+mj-lt"/>
                          <a:ea typeface="+mn-ea"/>
                          <a:cs typeface="Times New Roman" panose="02020603050405020304" pitchFamily="18" charset="0"/>
                        </a:rPr>
                        <a:t>Données ajoutées grâce aux colonnes </a:t>
                      </a:r>
                      <a:r>
                        <a:rPr lang="fr-FR" sz="1400" kern="1200" dirty="0">
                          <a:ln>
                            <a:noFill/>
                          </a:ln>
                          <a:solidFill>
                            <a:schemeClr val="accent4">
                              <a:lumMod val="75000"/>
                            </a:schemeClr>
                          </a:solidFill>
                          <a:effectLst>
                            <a:outerShdw blurRad="38100" dist="19050" dir="2700000" algn="tl">
                              <a:schemeClr val="dk1">
                                <a:alpha val="40000"/>
                              </a:schemeClr>
                            </a:outerShdw>
                          </a:effectLst>
                          <a:latin typeface="+mj-lt"/>
                          <a:ea typeface="+mn-ea"/>
                          <a:cs typeface="Times New Roman" panose="02020603050405020304" pitchFamily="18" charset="0"/>
                          <a:sym typeface="Wingdings" panose="05000000000000000000" pitchFamily="2" charset="2"/>
                        </a:rPr>
                        <a:t></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kern="1200" dirty="0">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a:t>
                      </a:r>
                      <a:r>
                        <a:rPr lang="fr-FR" sz="1400" kern="1200" dirty="0" err="1">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ListOfAllPropertyUseTypes</a:t>
                      </a:r>
                      <a:r>
                        <a:rPr lang="fr-FR" sz="1400" kern="1200" dirty="0">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kern="1200" dirty="0">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a:t>
                      </a:r>
                      <a:r>
                        <a:rPr lang="fr-FR" sz="1400" kern="1200" dirty="0" err="1">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PrimaryPropertyType</a:t>
                      </a:r>
                      <a:r>
                        <a:rPr lang="fr-FR" sz="1400" kern="1200" dirty="0">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423266251"/>
                  </a:ext>
                </a:extLst>
              </a:tr>
              <a:tr h="493800">
                <a:tc>
                  <a:txBody>
                    <a:bodyPr/>
                    <a:lstStyle/>
                    <a:p>
                      <a:pPr algn="ctr"/>
                      <a:r>
                        <a:rPr lang="fr-FR" sz="1400" b="1" i="0" dirty="0">
                          <a:latin typeface="+mj-lt"/>
                        </a:rPr>
                        <a:t>Cibles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dk1"/>
                          </a:solidFill>
                          <a:effectLst/>
                          <a:latin typeface="+mj-lt"/>
                          <a:ea typeface="+mn-ea"/>
                          <a:cs typeface="Courier New" panose="02070309020205020404" pitchFamily="49" charset="0"/>
                          <a:sym typeface="Wingdings" panose="05000000000000000000" pitchFamily="2" charset="2"/>
                        </a:rPr>
                        <a:t>‘</a:t>
                      </a:r>
                      <a:r>
                        <a:rPr lang="fr-FR" sz="1200" b="0" i="0" kern="1200" dirty="0" err="1">
                          <a:solidFill>
                            <a:schemeClr val="dk1"/>
                          </a:solidFill>
                          <a:effectLst/>
                          <a:latin typeface="+mj-lt"/>
                          <a:ea typeface="+mn-ea"/>
                          <a:cs typeface="Courier New" panose="02070309020205020404" pitchFamily="49" charset="0"/>
                          <a:sym typeface="Wingdings" panose="05000000000000000000" pitchFamily="2" charset="2"/>
                        </a:rPr>
                        <a:t>TotalGHGEmissions</a:t>
                      </a:r>
                      <a:r>
                        <a:rPr lang="fr-FR" sz="1200" b="0" i="0" kern="1200" dirty="0">
                          <a:solidFill>
                            <a:schemeClr val="dk1"/>
                          </a:solidFill>
                          <a:effectLst/>
                          <a:latin typeface="+mj-lt"/>
                          <a:ea typeface="+mn-ea"/>
                          <a:cs typeface="Courier New" panose="02070309020205020404" pitchFamily="49" charset="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dk1"/>
                          </a:solidFill>
                          <a:effectLst/>
                          <a:latin typeface="+mj-lt"/>
                          <a:ea typeface="+mn-ea"/>
                          <a:cs typeface="Courier New" panose="02070309020205020404" pitchFamily="49" charset="0"/>
                          <a:sym typeface="Wingdings" panose="05000000000000000000" pitchFamily="2" charset="2"/>
                        </a:rPr>
                        <a:t>‘</a:t>
                      </a:r>
                      <a:r>
                        <a:rPr lang="fr-FR" sz="1200" b="0" i="0" kern="1200" dirty="0" err="1">
                          <a:solidFill>
                            <a:schemeClr val="dk1"/>
                          </a:solidFill>
                          <a:effectLst/>
                          <a:latin typeface="+mj-lt"/>
                          <a:ea typeface="+mn-ea"/>
                          <a:cs typeface="Courier New" panose="02070309020205020404" pitchFamily="49" charset="0"/>
                          <a:sym typeface="Wingdings" panose="05000000000000000000" pitchFamily="2" charset="2"/>
                        </a:rPr>
                        <a:t>SiteEnergyUse</a:t>
                      </a:r>
                      <a:r>
                        <a:rPr lang="fr-FR" sz="1200" b="0" i="0" kern="1200" dirty="0">
                          <a:solidFill>
                            <a:schemeClr val="dk1"/>
                          </a:solidFill>
                          <a:effectLst/>
                          <a:latin typeface="+mj-lt"/>
                          <a:ea typeface="+mn-ea"/>
                          <a:cs typeface="Courier New" panose="02070309020205020404" pitchFamily="49" charset="0"/>
                          <a:sym typeface="Wingdings" panose="05000000000000000000" pitchFamily="2" charset="2"/>
                        </a:rPr>
                        <a:t>(</a:t>
                      </a:r>
                      <a:r>
                        <a:rPr lang="fr-FR" sz="1200" b="0" i="0" kern="1200" dirty="0" err="1">
                          <a:solidFill>
                            <a:schemeClr val="dk1"/>
                          </a:solidFill>
                          <a:effectLst/>
                          <a:latin typeface="+mj-lt"/>
                          <a:ea typeface="+mn-ea"/>
                          <a:cs typeface="Courier New" panose="02070309020205020404" pitchFamily="49" charset="0"/>
                          <a:sym typeface="Wingdings" panose="05000000000000000000" pitchFamily="2" charset="2"/>
                        </a:rPr>
                        <a:t>kBtu</a:t>
                      </a:r>
                      <a:r>
                        <a:rPr lang="fr-FR" sz="1200" b="0" i="0" kern="1200" dirty="0">
                          <a:solidFill>
                            <a:schemeClr val="dk1"/>
                          </a:solidFill>
                          <a:effectLst/>
                          <a:latin typeface="+mj-lt"/>
                          <a:ea typeface="+mn-ea"/>
                          <a:cs typeface="Courier New" panose="02070309020205020404" pitchFamily="49" charset="0"/>
                          <a:sym typeface="Wingdings" panose="05000000000000000000" pitchFamily="2" charset="2"/>
                        </a:rPr>
                        <a:t>)’</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kern="1200" dirty="0">
                          <a:ln>
                            <a:noFill/>
                          </a:ln>
                          <a:solidFill>
                            <a:schemeClr val="tx2"/>
                          </a:solidFill>
                          <a:effectLst>
                            <a:outerShdw blurRad="38100" dist="19050" dir="2700000" algn="tl">
                              <a:schemeClr val="dk1">
                                <a:alpha val="40000"/>
                              </a:schemeClr>
                            </a:outerShdw>
                          </a:effectLst>
                          <a:latin typeface="+mn-lt"/>
                          <a:ea typeface="+mn-ea"/>
                          <a:cs typeface="Times New Roman" panose="02020603050405020304" pitchFamily="18" charset="0"/>
                        </a:rPr>
                        <a:t>SUPPRESSION</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7299006"/>
                  </a:ext>
                </a:extLst>
              </a:tr>
            </a:tbl>
          </a:graphicData>
        </a:graphic>
      </p:graphicFrame>
      <p:pic>
        <p:nvPicPr>
          <p:cNvPr id="23" name="Image 22">
            <a:extLst>
              <a:ext uri="{FF2B5EF4-FFF2-40B4-BE49-F238E27FC236}">
                <a16:creationId xmlns:a16="http://schemas.microsoft.com/office/drawing/2014/main" id="{C3BE1EEB-42BF-4B18-BE05-5D2DC1FD5418}"/>
              </a:ext>
            </a:extLst>
          </p:cNvPr>
          <p:cNvPicPr>
            <a:picLocks noChangeAspect="1"/>
          </p:cNvPicPr>
          <p:nvPr/>
        </p:nvPicPr>
        <p:blipFill rotWithShape="1">
          <a:blip r:embed="rId3"/>
          <a:srcRect r="28156"/>
          <a:stretch/>
        </p:blipFill>
        <p:spPr>
          <a:xfrm>
            <a:off x="211368" y="897188"/>
            <a:ext cx="3771306" cy="4343286"/>
          </a:xfrm>
          <a:prstGeom prst="rect">
            <a:avLst/>
          </a:prstGeom>
        </p:spPr>
      </p:pic>
      <p:sp>
        <p:nvSpPr>
          <p:cNvPr id="25" name="Ellipse 24">
            <a:extLst>
              <a:ext uri="{FF2B5EF4-FFF2-40B4-BE49-F238E27FC236}">
                <a16:creationId xmlns:a16="http://schemas.microsoft.com/office/drawing/2014/main" id="{96FCED84-4D89-4FF0-BE3D-C6B532855C38}"/>
              </a:ext>
            </a:extLst>
          </p:cNvPr>
          <p:cNvSpPr/>
          <p:nvPr/>
        </p:nvSpPr>
        <p:spPr>
          <a:xfrm>
            <a:off x="3613183" y="2858997"/>
            <a:ext cx="394658" cy="45465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2E3D2C34-0486-4341-8118-B80AC10A297E}"/>
              </a:ext>
            </a:extLst>
          </p:cNvPr>
          <p:cNvSpPr/>
          <p:nvPr/>
        </p:nvSpPr>
        <p:spPr>
          <a:xfrm>
            <a:off x="3621572" y="3544351"/>
            <a:ext cx="394658" cy="72564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DD47508D-7BB8-41AF-8CF4-C8E99254DFFE}"/>
              </a:ext>
            </a:extLst>
          </p:cNvPr>
          <p:cNvSpPr/>
          <p:nvPr/>
        </p:nvSpPr>
        <p:spPr>
          <a:xfrm>
            <a:off x="3699545" y="4162895"/>
            <a:ext cx="283129" cy="34814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A0594537-8ED4-4E07-B90A-43953F6B6BCF}"/>
              </a:ext>
            </a:extLst>
          </p:cNvPr>
          <p:cNvSpPr/>
          <p:nvPr/>
        </p:nvSpPr>
        <p:spPr>
          <a:xfrm>
            <a:off x="3712128" y="4622415"/>
            <a:ext cx="283129" cy="34814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F1F50A4C-430B-4B17-AB7C-09DDF3A7EA18}"/>
              </a:ext>
            </a:extLst>
          </p:cNvPr>
          <p:cNvSpPr/>
          <p:nvPr/>
        </p:nvSpPr>
        <p:spPr>
          <a:xfrm>
            <a:off x="3529480" y="1676260"/>
            <a:ext cx="486750" cy="906601"/>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91200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E1966F-76FE-4B15-90C0-B4A48370A813}"/>
              </a:ext>
            </a:extLst>
          </p:cNvPr>
          <p:cNvSpPr/>
          <p:nvPr/>
        </p:nvSpPr>
        <p:spPr>
          <a:xfrm>
            <a:off x="0" y="6651978"/>
            <a:ext cx="12192000" cy="155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DE2DC5FD-B103-4EE1-A776-534A9AF5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9304" y="5733530"/>
            <a:ext cx="1107346" cy="1114429"/>
          </a:xfrm>
          <a:prstGeom prst="rect">
            <a:avLst/>
          </a:prstGeom>
          <a:effectLst>
            <a:outerShdw blurRad="50800" dist="38100" dir="2700000" algn="tl" rotWithShape="0">
              <a:prstClr val="black">
                <a:alpha val="40000"/>
              </a:prstClr>
            </a:outerShdw>
          </a:effectLst>
        </p:spPr>
      </p:pic>
      <p:grpSp>
        <p:nvGrpSpPr>
          <p:cNvPr id="10" name="Groupe 9">
            <a:extLst>
              <a:ext uri="{FF2B5EF4-FFF2-40B4-BE49-F238E27FC236}">
                <a16:creationId xmlns:a16="http://schemas.microsoft.com/office/drawing/2014/main" id="{3C3EC10A-ACA1-4705-9CE3-12983D9D4651}"/>
              </a:ext>
            </a:extLst>
          </p:cNvPr>
          <p:cNvGrpSpPr/>
          <p:nvPr/>
        </p:nvGrpSpPr>
        <p:grpSpPr>
          <a:xfrm>
            <a:off x="11341916" y="6231082"/>
            <a:ext cx="605160" cy="481858"/>
            <a:chOff x="11299971" y="6231082"/>
            <a:chExt cx="605160" cy="481858"/>
          </a:xfrm>
        </p:grpSpPr>
        <p:sp>
          <p:nvSpPr>
            <p:cNvPr id="11" name="Ellipse 10">
              <a:extLst>
                <a:ext uri="{FF2B5EF4-FFF2-40B4-BE49-F238E27FC236}">
                  <a16:creationId xmlns:a16="http://schemas.microsoft.com/office/drawing/2014/main" id="{6E0DB0F0-223B-4513-9877-225C625F5A8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04D19D0-0E3C-4416-B673-C82E74ADAFCE}"/>
                </a:ext>
              </a:extLst>
            </p:cNvPr>
            <p:cNvSpPr txBox="1"/>
            <p:nvPr/>
          </p:nvSpPr>
          <p:spPr>
            <a:xfrm>
              <a:off x="11299971"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16</a:t>
              </a:r>
            </a:p>
          </p:txBody>
        </p:sp>
      </p:grpSp>
      <p:grpSp>
        <p:nvGrpSpPr>
          <p:cNvPr id="14" name="Groupe 13">
            <a:extLst>
              <a:ext uri="{FF2B5EF4-FFF2-40B4-BE49-F238E27FC236}">
                <a16:creationId xmlns:a16="http://schemas.microsoft.com/office/drawing/2014/main" id="{412D42EF-D804-445F-92BA-E87945972FF2}"/>
              </a:ext>
            </a:extLst>
          </p:cNvPr>
          <p:cNvGrpSpPr/>
          <p:nvPr/>
        </p:nvGrpSpPr>
        <p:grpSpPr>
          <a:xfrm>
            <a:off x="243281" y="141619"/>
            <a:ext cx="1115736" cy="476794"/>
            <a:chOff x="6023295" y="1276746"/>
            <a:chExt cx="1115736" cy="476794"/>
          </a:xfrm>
        </p:grpSpPr>
        <p:sp>
          <p:nvSpPr>
            <p:cNvPr id="15" name="Rectangle 14">
              <a:extLst>
                <a:ext uri="{FF2B5EF4-FFF2-40B4-BE49-F238E27FC236}">
                  <a16:creationId xmlns:a16="http://schemas.microsoft.com/office/drawing/2014/main" id="{79698BF3-F479-41D3-BB36-94F691667F69}"/>
                </a:ext>
              </a:extLst>
            </p:cNvPr>
            <p:cNvSpPr/>
            <p:nvPr/>
          </p:nvSpPr>
          <p:spPr>
            <a:xfrm>
              <a:off x="6023295" y="1276746"/>
              <a:ext cx="1115736" cy="47679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6" name="Ellipse 15">
              <a:extLst>
                <a:ext uri="{FF2B5EF4-FFF2-40B4-BE49-F238E27FC236}">
                  <a16:creationId xmlns:a16="http://schemas.microsoft.com/office/drawing/2014/main" id="{7B730807-6BEE-4864-9593-38FE26F7DC22}"/>
                </a:ext>
              </a:extLst>
            </p:cNvPr>
            <p:cNvSpPr/>
            <p:nvPr/>
          </p:nvSpPr>
          <p:spPr>
            <a:xfrm rot="19993520">
              <a:off x="6454227" y="1371141"/>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10AF47C2-4E9F-451F-B8AA-793A2ABB02DE}"/>
                </a:ext>
              </a:extLst>
            </p:cNvPr>
            <p:cNvSpPr txBox="1"/>
            <p:nvPr/>
          </p:nvSpPr>
          <p:spPr>
            <a:xfrm>
              <a:off x="6392604" y="1285105"/>
              <a:ext cx="613550" cy="461665"/>
            </a:xfrm>
            <a:prstGeom prst="rect">
              <a:avLst/>
            </a:prstGeom>
            <a:noFill/>
          </p:spPr>
          <p:txBody>
            <a:bodyPr wrap="square" rtlCol="0">
              <a:spAutoFit/>
            </a:bodyPr>
            <a:lstStyle/>
            <a:p>
              <a:r>
                <a:rPr lang="fr-FR" sz="2400" b="1" dirty="0">
                  <a:solidFill>
                    <a:schemeClr val="accent5">
                      <a:lumMod val="75000"/>
                    </a:schemeClr>
                  </a:solidFill>
                </a:rPr>
                <a:t>4</a:t>
              </a:r>
            </a:p>
          </p:txBody>
        </p:sp>
      </p:grpSp>
      <p:sp>
        <p:nvSpPr>
          <p:cNvPr id="19" name="ZoneTexte 18">
            <a:extLst>
              <a:ext uri="{FF2B5EF4-FFF2-40B4-BE49-F238E27FC236}">
                <a16:creationId xmlns:a16="http://schemas.microsoft.com/office/drawing/2014/main" id="{0D8C8CF2-4AAD-4A12-ADA4-1DAFAE9A2CEA}"/>
              </a:ext>
            </a:extLst>
          </p:cNvPr>
          <p:cNvSpPr txBox="1"/>
          <p:nvPr/>
        </p:nvSpPr>
        <p:spPr>
          <a:xfrm>
            <a:off x="1463878" y="186583"/>
            <a:ext cx="101155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4_Détection</a:t>
            </a:r>
            <a:r>
              <a:rPr lang="fr-FR" dirty="0"/>
              <a:t> valeurs aberrantes                            </a:t>
            </a:r>
            <a:r>
              <a:rPr lang="fr-FR" b="1" dirty="0">
                <a:effectLst>
                  <a:outerShdw blurRad="38100" dist="38100" dir="2700000" algn="tl">
                    <a:srgbClr val="000000">
                      <a:alpha val="43137"/>
                    </a:srgbClr>
                  </a:outerShdw>
                </a:effectLst>
              </a:rPr>
              <a:t>Correction</a:t>
            </a:r>
            <a:r>
              <a:rPr lang="fr-FR" dirty="0"/>
              <a:t> valeurs aberrantes (erreurs)</a:t>
            </a:r>
          </a:p>
        </p:txBody>
      </p:sp>
      <p:sp>
        <p:nvSpPr>
          <p:cNvPr id="20" name="ZoneTexte 19">
            <a:extLst>
              <a:ext uri="{FF2B5EF4-FFF2-40B4-BE49-F238E27FC236}">
                <a16:creationId xmlns:a16="http://schemas.microsoft.com/office/drawing/2014/main" id="{3D774571-A799-46F2-9BFA-539A9CB9C345}"/>
              </a:ext>
            </a:extLst>
          </p:cNvPr>
          <p:cNvSpPr txBox="1"/>
          <p:nvPr/>
        </p:nvSpPr>
        <p:spPr>
          <a:xfrm>
            <a:off x="683702" y="1026518"/>
            <a:ext cx="1891718" cy="1015663"/>
          </a:xfrm>
          <a:prstGeom prst="rect">
            <a:avLst/>
          </a:prstGeom>
          <a:noFill/>
        </p:spPr>
        <p:txBody>
          <a:bodyPr wrap="square">
            <a:spAutoFit/>
          </a:bodyPr>
          <a:lstStyle/>
          <a:p>
            <a:r>
              <a:rPr lang="fr-FR" sz="2400" b="1" dirty="0">
                <a:effectLst>
                  <a:outerShdw blurRad="38100" dist="19050" dir="2700000" algn="tl">
                    <a:schemeClr val="dk1">
                      <a:alpha val="40000"/>
                    </a:schemeClr>
                  </a:outerShdw>
                </a:effectLst>
                <a:latin typeface="Calibri" panose="020F0502020204030204" pitchFamily="34" charset="0"/>
                <a:cs typeface="Calibri" panose="020F0502020204030204" pitchFamily="34" charset="0"/>
              </a:rPr>
              <a:t>Statistiques</a:t>
            </a:r>
          </a:p>
          <a:p>
            <a:endParaRPr lang="fr-FR" b="1" dirty="0">
              <a:effectLst>
                <a:outerShdw blurRad="38100" dist="19050" dir="2700000" algn="tl">
                  <a:schemeClr val="dk1">
                    <a:alpha val="40000"/>
                  </a:schemeClr>
                </a:outerShdw>
              </a:effectLst>
              <a:latin typeface="Calibri" panose="020F0502020204030204" pitchFamily="34" charset="0"/>
              <a:cs typeface="Calibri" panose="020F0502020204030204" pitchFamily="34" charset="0"/>
            </a:endParaRPr>
          </a:p>
          <a:p>
            <a:r>
              <a:rPr lang="fr-FR" b="1" dirty="0">
                <a:effectLst>
                  <a:outerShdw blurRad="38100" dist="19050" dir="2700000" algn="tl">
                    <a:schemeClr val="dk1">
                      <a:alpha val="40000"/>
                    </a:schemeClr>
                  </a:outerShdw>
                </a:effectLst>
                <a:latin typeface="Calibri" panose="020F0502020204030204" pitchFamily="34" charset="0"/>
                <a:cs typeface="Calibri" panose="020F0502020204030204" pitchFamily="34" charset="0"/>
              </a:rPr>
              <a:t>     </a:t>
            </a:r>
            <a:r>
              <a:rPr lang="fr-FR" b="1" dirty="0">
                <a:solidFill>
                  <a:schemeClr val="accent3">
                    <a:lumMod val="75000"/>
                  </a:schemeClr>
                </a:solidFill>
                <a:effectLst>
                  <a:outerShdw blurRad="38100" dist="19050" dir="2700000" algn="tl">
                    <a:schemeClr val="dk1">
                      <a:alpha val="40000"/>
                    </a:schemeClr>
                  </a:outerShdw>
                </a:effectLst>
                <a:latin typeface="Calibri" panose="020F0502020204030204" pitchFamily="34" charset="0"/>
                <a:cs typeface="Calibri" panose="020F0502020204030204" pitchFamily="34" charset="0"/>
              </a:rPr>
              <a:t>.</a:t>
            </a:r>
            <a:r>
              <a:rPr lang="fr-FR" b="1" dirty="0" err="1">
                <a:solidFill>
                  <a:schemeClr val="accent3">
                    <a:lumMod val="75000"/>
                  </a:schemeClr>
                </a:solidFill>
                <a:effectLst>
                  <a:outerShdw blurRad="38100" dist="19050" dir="2700000" algn="tl">
                    <a:schemeClr val="dk1">
                      <a:alpha val="40000"/>
                    </a:schemeClr>
                  </a:outerShdw>
                </a:effectLst>
                <a:latin typeface="Calibri" panose="020F0502020204030204" pitchFamily="34" charset="0"/>
                <a:cs typeface="Calibri" panose="020F0502020204030204" pitchFamily="34" charset="0"/>
              </a:rPr>
              <a:t>describe</a:t>
            </a:r>
            <a:r>
              <a:rPr lang="fr-FR" b="1" dirty="0">
                <a:solidFill>
                  <a:schemeClr val="accent3">
                    <a:lumMod val="75000"/>
                  </a:schemeClr>
                </a:solidFill>
                <a:effectLst>
                  <a:outerShdw blurRad="38100" dist="19050" dir="2700000" algn="tl">
                    <a:schemeClr val="dk1">
                      <a:alpha val="40000"/>
                    </a:schemeClr>
                  </a:outerShdw>
                </a:effectLst>
                <a:latin typeface="Calibri" panose="020F0502020204030204" pitchFamily="34" charset="0"/>
                <a:cs typeface="Calibri" panose="020F0502020204030204" pitchFamily="34" charset="0"/>
              </a:rPr>
              <a:t>()</a:t>
            </a:r>
            <a:endParaRPr lang="fr-FR" dirty="0">
              <a:solidFill>
                <a:schemeClr val="accent3">
                  <a:lumMod val="75000"/>
                </a:schemeClr>
              </a:solidFill>
              <a:latin typeface="Calibri" panose="020F0502020204030204" pitchFamily="34" charset="0"/>
              <a:cs typeface="Calibri" panose="020F0502020204030204" pitchFamily="34" charset="0"/>
            </a:endParaRPr>
          </a:p>
        </p:txBody>
      </p:sp>
      <p:grpSp>
        <p:nvGrpSpPr>
          <p:cNvPr id="30" name="Groupe 29">
            <a:extLst>
              <a:ext uri="{FF2B5EF4-FFF2-40B4-BE49-F238E27FC236}">
                <a16:creationId xmlns:a16="http://schemas.microsoft.com/office/drawing/2014/main" id="{58C41A74-8A82-4FB3-B7C2-9405613E1B7D}"/>
              </a:ext>
            </a:extLst>
          </p:cNvPr>
          <p:cNvGrpSpPr/>
          <p:nvPr/>
        </p:nvGrpSpPr>
        <p:grpSpPr>
          <a:xfrm>
            <a:off x="2664540" y="1026518"/>
            <a:ext cx="7309970" cy="2768766"/>
            <a:chOff x="2765208" y="1023058"/>
            <a:chExt cx="6396427" cy="2335756"/>
          </a:xfrm>
          <a:effectLst>
            <a:outerShdw blurRad="50800" dist="38100" dir="2700000" algn="tl" rotWithShape="0">
              <a:prstClr val="black">
                <a:alpha val="40000"/>
              </a:prstClr>
            </a:outerShdw>
          </a:effectLst>
        </p:grpSpPr>
        <p:pic>
          <p:nvPicPr>
            <p:cNvPr id="13" name="Image 12">
              <a:extLst>
                <a:ext uri="{FF2B5EF4-FFF2-40B4-BE49-F238E27FC236}">
                  <a16:creationId xmlns:a16="http://schemas.microsoft.com/office/drawing/2014/main" id="{5D9F9E44-C7B2-400B-B714-7B998BC56E89}"/>
                </a:ext>
              </a:extLst>
            </p:cNvPr>
            <p:cNvPicPr>
              <a:picLocks noChangeAspect="1"/>
            </p:cNvPicPr>
            <p:nvPr/>
          </p:nvPicPr>
          <p:blipFill>
            <a:blip r:embed="rId3"/>
            <a:stretch>
              <a:fillRect/>
            </a:stretch>
          </p:blipFill>
          <p:spPr>
            <a:xfrm>
              <a:off x="3189460" y="1023058"/>
              <a:ext cx="5972175" cy="2314575"/>
            </a:xfrm>
            <a:prstGeom prst="rect">
              <a:avLst/>
            </a:prstGeom>
          </p:spPr>
        </p:pic>
        <p:sp>
          <p:nvSpPr>
            <p:cNvPr id="21" name="Ellipse 20">
              <a:extLst>
                <a:ext uri="{FF2B5EF4-FFF2-40B4-BE49-F238E27FC236}">
                  <a16:creationId xmlns:a16="http://schemas.microsoft.com/office/drawing/2014/main" id="{57359ADD-7EE7-4511-B6D7-B5AD78AC5863}"/>
                </a:ext>
              </a:extLst>
            </p:cNvPr>
            <p:cNvSpPr/>
            <p:nvPr/>
          </p:nvSpPr>
          <p:spPr>
            <a:xfrm>
              <a:off x="4972200" y="3010671"/>
              <a:ext cx="394658" cy="34814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BB808579-6B03-4290-805A-854DAA848299}"/>
                </a:ext>
              </a:extLst>
            </p:cNvPr>
            <p:cNvSpPr/>
            <p:nvPr/>
          </p:nvSpPr>
          <p:spPr>
            <a:xfrm>
              <a:off x="7321117" y="2054510"/>
              <a:ext cx="394658" cy="251669"/>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DEF4990E-FF40-4E70-B604-49B1A6442B58}"/>
                </a:ext>
              </a:extLst>
            </p:cNvPr>
            <p:cNvSpPr/>
            <p:nvPr/>
          </p:nvSpPr>
          <p:spPr>
            <a:xfrm>
              <a:off x="8446640" y="2054510"/>
              <a:ext cx="714995" cy="251669"/>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27" name="Image 26">
              <a:extLst>
                <a:ext uri="{FF2B5EF4-FFF2-40B4-BE49-F238E27FC236}">
                  <a16:creationId xmlns:a16="http://schemas.microsoft.com/office/drawing/2014/main" id="{0B64E277-23B8-4F39-8CC5-934F90B6725C}"/>
                </a:ext>
              </a:extLst>
            </p:cNvPr>
            <p:cNvPicPr>
              <a:picLocks noChangeAspect="1"/>
            </p:cNvPicPr>
            <p:nvPr/>
          </p:nvPicPr>
          <p:blipFill>
            <a:blip r:embed="rId4"/>
            <a:stretch>
              <a:fillRect/>
            </a:stretch>
          </p:blipFill>
          <p:spPr>
            <a:xfrm>
              <a:off x="2765208" y="1086241"/>
              <a:ext cx="419100" cy="2251392"/>
            </a:xfrm>
            <a:prstGeom prst="rect">
              <a:avLst/>
            </a:prstGeom>
          </p:spPr>
        </p:pic>
        <p:sp>
          <p:nvSpPr>
            <p:cNvPr id="28" name="Ellipse 27">
              <a:extLst>
                <a:ext uri="{FF2B5EF4-FFF2-40B4-BE49-F238E27FC236}">
                  <a16:creationId xmlns:a16="http://schemas.microsoft.com/office/drawing/2014/main" id="{29A4AEED-7C32-4BD9-A174-0F1657BEEEC3}"/>
                </a:ext>
              </a:extLst>
            </p:cNvPr>
            <p:cNvSpPr/>
            <p:nvPr/>
          </p:nvSpPr>
          <p:spPr>
            <a:xfrm>
              <a:off x="4000475" y="2014661"/>
              <a:ext cx="394658" cy="34814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graphicFrame>
        <p:nvGraphicFramePr>
          <p:cNvPr id="29" name="Tableau 28">
            <a:extLst>
              <a:ext uri="{FF2B5EF4-FFF2-40B4-BE49-F238E27FC236}">
                <a16:creationId xmlns:a16="http://schemas.microsoft.com/office/drawing/2014/main" id="{D6C97701-9D03-44C5-B9EB-0ED488E99538}"/>
              </a:ext>
            </a:extLst>
          </p:cNvPr>
          <p:cNvGraphicFramePr>
            <a:graphicFrameLocks noGrp="1"/>
          </p:cNvGraphicFramePr>
          <p:nvPr>
            <p:extLst>
              <p:ext uri="{D42A27DB-BD31-4B8C-83A1-F6EECF244321}">
                <p14:modId xmlns:p14="http://schemas.microsoft.com/office/powerpoint/2010/main" val="3939923851"/>
              </p:ext>
            </p:extLst>
          </p:nvPr>
        </p:nvGraphicFramePr>
        <p:xfrm>
          <a:off x="335331" y="4400671"/>
          <a:ext cx="11082086" cy="1645920"/>
        </p:xfrm>
        <a:graphic>
          <a:graphicData uri="http://schemas.openxmlformats.org/drawingml/2006/table">
            <a:tbl>
              <a:tblPr firstRow="1" bandRow="1">
                <a:tableStyleId>{5C22544A-7EE6-4342-B048-85BDC9FD1C3A}</a:tableStyleId>
              </a:tblPr>
              <a:tblGrid>
                <a:gridCol w="3763200">
                  <a:extLst>
                    <a:ext uri="{9D8B030D-6E8A-4147-A177-3AD203B41FA5}">
                      <a16:colId xmlns:a16="http://schemas.microsoft.com/office/drawing/2014/main" val="2046264457"/>
                    </a:ext>
                  </a:extLst>
                </a:gridCol>
                <a:gridCol w="7318886">
                  <a:extLst>
                    <a:ext uri="{9D8B030D-6E8A-4147-A177-3AD203B41FA5}">
                      <a16:colId xmlns:a16="http://schemas.microsoft.com/office/drawing/2014/main" val="3900291621"/>
                    </a:ext>
                  </a:extLst>
                </a:gridCol>
              </a:tblGrid>
              <a:tr h="373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Détection</a:t>
                      </a:r>
                      <a:r>
                        <a:rPr lang="fr-FR" dirty="0"/>
                        <a:t> valeurs aberrantes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Correction</a:t>
                      </a:r>
                      <a:r>
                        <a:rPr lang="fr-FR" dirty="0"/>
                        <a:t> erreurs</a:t>
                      </a:r>
                    </a:p>
                  </a:txBody>
                  <a:tcPr anchor="ctr"/>
                </a:tc>
                <a:tc>
                  <a:txBody>
                    <a:bodyPr/>
                    <a:lstStyle/>
                    <a:p>
                      <a:r>
                        <a:rPr lang="fr-FR" sz="1400" b="0" i="0" kern="1200" dirty="0">
                          <a:solidFill>
                            <a:schemeClr val="dk1"/>
                          </a:solidFill>
                          <a:effectLst/>
                          <a:latin typeface="+mn-lt"/>
                          <a:ea typeface="+mn-ea"/>
                          <a:cs typeface="+mn-cs"/>
                        </a:rPr>
                        <a:t>'</a:t>
                      </a:r>
                      <a:r>
                        <a:rPr lang="fr-FR" sz="1400" b="0" i="0" kern="1200" dirty="0" err="1">
                          <a:solidFill>
                            <a:schemeClr val="dk1"/>
                          </a:solidFill>
                          <a:effectLst/>
                          <a:latin typeface="+mn-lt"/>
                          <a:ea typeface="+mn-ea"/>
                          <a:cs typeface="+mn-cs"/>
                        </a:rPr>
                        <a:t>NumberofBuildings</a:t>
                      </a:r>
                      <a:r>
                        <a:rPr lang="fr-FR" sz="1400" b="0" i="0" kern="1200" dirty="0">
                          <a:solidFill>
                            <a:schemeClr val="dk1"/>
                          </a:solidFill>
                          <a:effectLst/>
                          <a:latin typeface="+mn-lt"/>
                          <a:ea typeface="+mn-ea"/>
                          <a:cs typeface="+mn-cs"/>
                        </a:rPr>
                        <a:t>’</a:t>
                      </a:r>
                      <a:r>
                        <a:rPr lang="fr-FR" sz="1500" b="0" i="0" kern="1200" dirty="0">
                          <a:solidFill>
                            <a:schemeClr val="dk1"/>
                          </a:solidFill>
                          <a:effectLst/>
                          <a:latin typeface="Courier New" panose="02070309020205020404" pitchFamily="49" charset="0"/>
                          <a:ea typeface="+mn-ea"/>
                          <a:cs typeface="Courier New" panose="02070309020205020404" pitchFamily="49" charset="0"/>
                        </a:rPr>
                        <a:t>      </a:t>
                      </a:r>
                      <a:r>
                        <a:rPr lang="fr-FR" sz="1400" b="0" i="0" kern="1200" dirty="0">
                          <a:solidFill>
                            <a:schemeClr val="dk1"/>
                          </a:solidFill>
                          <a:effectLst/>
                          <a:latin typeface="+mn-lt"/>
                          <a:ea typeface="+mn-ea"/>
                          <a:cs typeface="+mn-cs"/>
                        </a:rPr>
                        <a:t>aberration décelée : </a:t>
                      </a:r>
                      <a:r>
                        <a:rPr lang="fr-FR" sz="1400" b="1" i="0" kern="1200" dirty="0">
                          <a:solidFill>
                            <a:schemeClr val="dk1"/>
                          </a:solidFill>
                          <a:effectLst/>
                          <a:latin typeface="+mn-lt"/>
                          <a:ea typeface="+mn-ea"/>
                          <a:cs typeface="+mn-cs"/>
                        </a:rPr>
                        <a:t>nombre de bâtiment = 0</a:t>
                      </a:r>
                      <a:r>
                        <a:rPr lang="fr-FR" sz="1400" b="0" i="0" kern="1200" dirty="0">
                          <a:solidFill>
                            <a:schemeClr val="dk1"/>
                          </a:solidFill>
                          <a:effectLst/>
                          <a:latin typeface="+mn-lt"/>
                          <a:ea typeface="+mn-ea"/>
                          <a:cs typeface="+mn-cs"/>
                        </a:rPr>
                        <a:t>, impossible</a:t>
                      </a:r>
                    </a:p>
                    <a:p>
                      <a:endParaRPr lang="fr-FR" sz="1400" b="0" i="0" kern="1200" dirty="0">
                        <a:solidFill>
                          <a:schemeClr val="dk1"/>
                        </a:solidFill>
                        <a:effectLst/>
                        <a:latin typeface="+mn-lt"/>
                        <a:ea typeface="+mn-ea"/>
                        <a:cs typeface="+mn-cs"/>
                      </a:endParaRPr>
                    </a:p>
                    <a:p>
                      <a:r>
                        <a:rPr lang="fr-FR" sz="1400" b="0" i="0" kern="1200" dirty="0">
                          <a:solidFill>
                            <a:schemeClr val="dk1"/>
                          </a:solidFill>
                          <a:effectLst/>
                          <a:latin typeface="+mn-lt"/>
                          <a:ea typeface="+mn-ea"/>
                          <a:cs typeface="+mn-cs"/>
                        </a:rPr>
                        <a:t>'</a:t>
                      </a:r>
                      <a:r>
                        <a:rPr lang="fr-FR" sz="1400" b="0" i="0" kern="1200" dirty="0" err="1">
                          <a:solidFill>
                            <a:schemeClr val="dk1"/>
                          </a:solidFill>
                          <a:effectLst/>
                          <a:latin typeface="+mn-lt"/>
                          <a:ea typeface="+mn-ea"/>
                          <a:cs typeface="+mn-cs"/>
                        </a:rPr>
                        <a:t>PropertyGFAParking</a:t>
                      </a:r>
                      <a:r>
                        <a:rPr lang="fr-FR" sz="1400" b="0" i="0" kern="1200" dirty="0">
                          <a:solidFill>
                            <a:schemeClr val="dk1"/>
                          </a:solidFill>
                          <a:effectLst/>
                          <a:latin typeface="+mn-lt"/>
                          <a:ea typeface="+mn-ea"/>
                          <a:cs typeface="+mn-cs"/>
                        </a:rPr>
                        <a:t>’</a:t>
                      </a:r>
                      <a:r>
                        <a:rPr lang="fr-FR" sz="1500" b="0" i="0" kern="1200" dirty="0">
                          <a:solidFill>
                            <a:schemeClr val="dk1"/>
                          </a:solidFill>
                          <a:effectLst/>
                          <a:latin typeface="Courier New" panose="02070309020205020404" pitchFamily="49" charset="0"/>
                          <a:ea typeface="+mn-ea"/>
                          <a:cs typeface="Courier New" panose="02070309020205020404" pitchFamily="49" charset="0"/>
                        </a:rPr>
                        <a:t>      </a:t>
                      </a:r>
                    </a:p>
                    <a:p>
                      <a:r>
                        <a:rPr lang="fr-FR" sz="1500" b="0" i="0" kern="1200" dirty="0">
                          <a:solidFill>
                            <a:schemeClr val="dk1"/>
                          </a:solidFill>
                          <a:effectLst/>
                          <a:latin typeface="Courier New" panose="02070309020205020404" pitchFamily="49" charset="0"/>
                          <a:ea typeface="+mn-ea"/>
                          <a:cs typeface="Courier New" panose="02070309020205020404" pitchFamily="49" charset="0"/>
                        </a:rPr>
                        <a:t>                     </a:t>
                      </a:r>
                      <a:r>
                        <a:rPr lang="fr-FR" sz="1400" b="0" i="0" kern="1200" dirty="0">
                          <a:solidFill>
                            <a:schemeClr val="dk1"/>
                          </a:solidFill>
                          <a:effectLst/>
                          <a:latin typeface="+mn-lt"/>
                          <a:ea typeface="+mn-ea"/>
                          <a:cs typeface="+mn-cs"/>
                        </a:rPr>
                        <a:t>corrections de </a:t>
                      </a:r>
                      <a:r>
                        <a:rPr lang="fr-FR" sz="1400" b="1" i="0" kern="1200" dirty="0">
                          <a:solidFill>
                            <a:schemeClr val="dk1"/>
                          </a:solidFill>
                          <a:effectLst/>
                          <a:latin typeface="+mn-lt"/>
                          <a:ea typeface="+mn-ea"/>
                          <a:cs typeface="+mn-cs"/>
                        </a:rPr>
                        <a:t>surface négatives</a:t>
                      </a:r>
                    </a:p>
                    <a:p>
                      <a:r>
                        <a:rPr lang="fr-FR" sz="1400" b="0" i="0" kern="1200" dirty="0">
                          <a:solidFill>
                            <a:schemeClr val="dk1"/>
                          </a:solidFill>
                          <a:effectLst/>
                          <a:latin typeface="+mn-lt"/>
                          <a:ea typeface="+mn-ea"/>
                          <a:cs typeface="+mn-cs"/>
                        </a:rPr>
                        <a:t>'</a:t>
                      </a:r>
                      <a:r>
                        <a:rPr lang="fr-FR" sz="1400" b="0" i="0" kern="1200" dirty="0" err="1">
                          <a:solidFill>
                            <a:schemeClr val="dk1"/>
                          </a:solidFill>
                          <a:effectLst/>
                          <a:latin typeface="+mn-lt"/>
                          <a:ea typeface="+mn-ea"/>
                          <a:cs typeface="+mn-cs"/>
                        </a:rPr>
                        <a:t>PropertyGFABuilding</a:t>
                      </a:r>
                      <a:r>
                        <a:rPr lang="fr-FR" sz="1400" b="0" i="0" kern="1200" dirty="0">
                          <a:solidFill>
                            <a:schemeClr val="dk1"/>
                          </a:solidFill>
                          <a:effectLst/>
                          <a:latin typeface="+mn-lt"/>
                          <a:ea typeface="+mn-ea"/>
                          <a:cs typeface="+mn-cs"/>
                        </a:rPr>
                        <a:t>(s)’</a:t>
                      </a:r>
                    </a:p>
                    <a:p>
                      <a:endParaRPr lang="fr-FR" sz="1400" b="0" i="0" kern="1200" dirty="0">
                        <a:solidFill>
                          <a:schemeClr val="dk1"/>
                        </a:solidFill>
                        <a:effectLst/>
                        <a:latin typeface="+mn-lt"/>
                        <a:ea typeface="+mn-ea"/>
                        <a:cs typeface="+mn-cs"/>
                      </a:endParaRPr>
                    </a:p>
                    <a:p>
                      <a:r>
                        <a:rPr lang="fr-FR" sz="1400" b="0" i="0" kern="1200" dirty="0">
                          <a:solidFill>
                            <a:schemeClr val="dk1"/>
                          </a:solidFill>
                          <a:effectLst/>
                          <a:latin typeface="+mn-lt"/>
                          <a:ea typeface="+mn-ea"/>
                          <a:cs typeface="+mn-cs"/>
                        </a:rPr>
                        <a:t>'</a:t>
                      </a:r>
                      <a:r>
                        <a:rPr lang="fr-FR" sz="1400" b="0" i="0" kern="1200" dirty="0" err="1">
                          <a:solidFill>
                            <a:schemeClr val="dk1"/>
                          </a:solidFill>
                          <a:effectLst/>
                          <a:latin typeface="+mn-lt"/>
                          <a:ea typeface="+mn-ea"/>
                          <a:cs typeface="+mn-cs"/>
                        </a:rPr>
                        <a:t>NumberofFloors</a:t>
                      </a:r>
                      <a:r>
                        <a:rPr lang="fr-FR" sz="1400" b="0" i="0" kern="1200" dirty="0">
                          <a:solidFill>
                            <a:schemeClr val="dk1"/>
                          </a:solidFill>
                          <a:effectLst/>
                          <a:latin typeface="+mn-lt"/>
                          <a:ea typeface="+mn-ea"/>
                          <a:cs typeface="+mn-cs"/>
                        </a:rPr>
                        <a:t>’</a:t>
                      </a:r>
                      <a:r>
                        <a:rPr lang="fr-FR" sz="1500" b="0" i="0" kern="1200" dirty="0">
                          <a:solidFill>
                            <a:schemeClr val="dk1"/>
                          </a:solidFill>
                          <a:effectLst/>
                          <a:latin typeface="Courier New" panose="02070309020205020404" pitchFamily="49" charset="0"/>
                          <a:ea typeface="+mn-ea"/>
                          <a:cs typeface="Courier New" panose="02070309020205020404" pitchFamily="49" charset="0"/>
                        </a:rPr>
                        <a:t>         </a:t>
                      </a:r>
                      <a:r>
                        <a:rPr lang="fr-FR" sz="1400" b="0" i="0" kern="1200" dirty="0">
                          <a:solidFill>
                            <a:schemeClr val="dk1"/>
                          </a:solidFill>
                          <a:effectLst/>
                          <a:latin typeface="+mn-lt"/>
                          <a:ea typeface="+mn-ea"/>
                          <a:cs typeface="+mn-cs"/>
                        </a:rPr>
                        <a:t>bâtiments à </a:t>
                      </a:r>
                      <a:r>
                        <a:rPr lang="fr-FR" sz="1400" b="1" i="0" kern="1200" dirty="0">
                          <a:solidFill>
                            <a:schemeClr val="dk1"/>
                          </a:solidFill>
                          <a:effectLst/>
                          <a:latin typeface="+mn-lt"/>
                          <a:ea typeface="+mn-ea"/>
                          <a:cs typeface="+mn-cs"/>
                        </a:rPr>
                        <a:t>99 étages : erreur</a:t>
                      </a:r>
                    </a:p>
                  </a:txBody>
                  <a:tcPr>
                    <a:solidFill>
                      <a:schemeClr val="accent1">
                        <a:lumMod val="20000"/>
                        <a:lumOff val="80000"/>
                      </a:schemeClr>
                    </a:solidFill>
                  </a:tcPr>
                </a:tc>
                <a:extLst>
                  <a:ext uri="{0D108BD9-81ED-4DB2-BD59-A6C34878D82A}">
                    <a16:rowId xmlns:a16="http://schemas.microsoft.com/office/drawing/2014/main" val="1446041637"/>
                  </a:ext>
                </a:extLst>
              </a:tr>
            </a:tbl>
          </a:graphicData>
        </a:graphic>
      </p:graphicFrame>
      <p:sp>
        <p:nvSpPr>
          <p:cNvPr id="31" name="Accolade fermante 30">
            <a:extLst>
              <a:ext uri="{FF2B5EF4-FFF2-40B4-BE49-F238E27FC236}">
                <a16:creationId xmlns:a16="http://schemas.microsoft.com/office/drawing/2014/main" id="{E6C740D8-5075-4F04-B91A-02A0B6FE4A7E}"/>
              </a:ext>
            </a:extLst>
          </p:cNvPr>
          <p:cNvSpPr/>
          <p:nvPr/>
        </p:nvSpPr>
        <p:spPr>
          <a:xfrm>
            <a:off x="6325298" y="4912000"/>
            <a:ext cx="45719" cy="64990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177868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DEEC2D-3CCE-4A55-ACE0-3BF53FACE67E}"/>
              </a:ext>
            </a:extLst>
          </p:cNvPr>
          <p:cNvSpPr/>
          <p:nvPr/>
        </p:nvSpPr>
        <p:spPr>
          <a:xfrm>
            <a:off x="4336254" y="210479"/>
            <a:ext cx="2903446"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3" name="ZoneTexte 2">
            <a:extLst>
              <a:ext uri="{FF2B5EF4-FFF2-40B4-BE49-F238E27FC236}">
                <a16:creationId xmlns:a16="http://schemas.microsoft.com/office/drawing/2014/main" id="{0A53C52D-61F8-40DC-A5F0-43467B9E1CED}"/>
              </a:ext>
            </a:extLst>
          </p:cNvPr>
          <p:cNvSpPr txBox="1"/>
          <p:nvPr/>
        </p:nvSpPr>
        <p:spPr>
          <a:xfrm>
            <a:off x="4505398" y="218856"/>
            <a:ext cx="2540362" cy="615553"/>
          </a:xfrm>
          <a:prstGeom prst="rect">
            <a:avLst/>
          </a:prstGeom>
          <a:noFill/>
        </p:spPr>
        <p:txBody>
          <a:bodyPr wrap="square" rtlCol="0">
            <a:spAutoFit/>
          </a:bodyPr>
          <a:lstStyle/>
          <a:p>
            <a:pPr algn="ctr"/>
            <a:r>
              <a:rPr lang="fr-FR" sz="2000" dirty="0">
                <a:solidFill>
                  <a:schemeClr val="accent3">
                    <a:lumMod val="50000"/>
                  </a:schemeClr>
                </a:solidFill>
                <a:latin typeface="Arial" panose="020B0604020202020204" pitchFamily="34" charset="0"/>
                <a:cs typeface="Arial" panose="020B0604020202020204" pitchFamily="34" charset="0"/>
              </a:rPr>
              <a:t>Analyse univariée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34C01725-757C-45D0-8501-818934D2761C}"/>
              </a:ext>
            </a:extLst>
          </p:cNvPr>
          <p:cNvSpPr/>
          <p:nvPr/>
        </p:nvSpPr>
        <p:spPr>
          <a:xfrm>
            <a:off x="0" y="6702843"/>
            <a:ext cx="12192000" cy="155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B95F304C-0DB6-4392-B0B3-EE734F7E9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8" name="Groupe 7">
            <a:extLst>
              <a:ext uri="{FF2B5EF4-FFF2-40B4-BE49-F238E27FC236}">
                <a16:creationId xmlns:a16="http://schemas.microsoft.com/office/drawing/2014/main" id="{A5E89D0F-01E7-488A-9ECD-800FEA139BDA}"/>
              </a:ext>
            </a:extLst>
          </p:cNvPr>
          <p:cNvGrpSpPr/>
          <p:nvPr/>
        </p:nvGrpSpPr>
        <p:grpSpPr>
          <a:xfrm>
            <a:off x="11314375" y="6231082"/>
            <a:ext cx="613550" cy="481858"/>
            <a:chOff x="11314375" y="6231082"/>
            <a:chExt cx="613550" cy="481858"/>
          </a:xfrm>
        </p:grpSpPr>
        <p:sp>
          <p:nvSpPr>
            <p:cNvPr id="9" name="Ellipse 8">
              <a:extLst>
                <a:ext uri="{FF2B5EF4-FFF2-40B4-BE49-F238E27FC236}">
                  <a16:creationId xmlns:a16="http://schemas.microsoft.com/office/drawing/2014/main" id="{31BBE56E-32DE-405F-A63E-38D67D9EEF97}"/>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74DE5148-9BB4-43AB-BF31-971115BD6352}"/>
                </a:ext>
              </a:extLst>
            </p:cNvPr>
            <p:cNvSpPr txBox="1"/>
            <p:nvPr/>
          </p:nvSpPr>
          <p:spPr>
            <a:xfrm>
              <a:off x="11314375" y="6241178"/>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17</a:t>
              </a:r>
            </a:p>
          </p:txBody>
        </p:sp>
      </p:grpSp>
      <p:pic>
        <p:nvPicPr>
          <p:cNvPr id="2050" name="Picture 2">
            <a:extLst>
              <a:ext uri="{FF2B5EF4-FFF2-40B4-BE49-F238E27FC236}">
                <a16:creationId xmlns:a16="http://schemas.microsoft.com/office/drawing/2014/main" id="{6458E873-13A4-48C4-AD77-9C54C09EF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09" y="239717"/>
            <a:ext cx="3707104" cy="37469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BA15215-AF7F-49B9-A8B3-FA41A5F4E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146" y="220659"/>
            <a:ext cx="3787104" cy="38667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1553983-E09D-41F0-A2F4-E762C3346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924" y="4119613"/>
            <a:ext cx="4958911" cy="25510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2578C9E-181F-490E-98A4-FC1327F823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113" y="4112210"/>
            <a:ext cx="5679959" cy="25832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D2641D15-F542-4ABD-90BB-32B92C0A9BF6}"/>
              </a:ext>
            </a:extLst>
          </p:cNvPr>
          <p:cNvSpPr txBox="1"/>
          <p:nvPr/>
        </p:nvSpPr>
        <p:spPr>
          <a:xfrm>
            <a:off x="1996580" y="1333795"/>
            <a:ext cx="2339674"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Consommation</a:t>
            </a:r>
            <a:endParaRPr lang="fr-FR" dirty="0"/>
          </a:p>
        </p:txBody>
      </p:sp>
      <p:sp>
        <p:nvSpPr>
          <p:cNvPr id="17" name="ZoneTexte 16">
            <a:extLst>
              <a:ext uri="{FF2B5EF4-FFF2-40B4-BE49-F238E27FC236}">
                <a16:creationId xmlns:a16="http://schemas.microsoft.com/office/drawing/2014/main" id="{6FC1383D-176B-4D41-8F92-A3255981F0F5}"/>
              </a:ext>
            </a:extLst>
          </p:cNvPr>
          <p:cNvSpPr txBox="1"/>
          <p:nvPr/>
        </p:nvSpPr>
        <p:spPr>
          <a:xfrm>
            <a:off x="9812481" y="4574463"/>
            <a:ext cx="1626066"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Emission</a:t>
            </a:r>
            <a:endParaRPr lang="fr-FR" dirty="0"/>
          </a:p>
        </p:txBody>
      </p:sp>
      <p:sp>
        <p:nvSpPr>
          <p:cNvPr id="18" name="ZoneTexte 17">
            <a:extLst>
              <a:ext uri="{FF2B5EF4-FFF2-40B4-BE49-F238E27FC236}">
                <a16:creationId xmlns:a16="http://schemas.microsoft.com/office/drawing/2014/main" id="{D38503DF-FC54-4617-9310-67DCD3EBDBE0}"/>
              </a:ext>
            </a:extLst>
          </p:cNvPr>
          <p:cNvSpPr txBox="1"/>
          <p:nvPr/>
        </p:nvSpPr>
        <p:spPr>
          <a:xfrm>
            <a:off x="3756326" y="4574463"/>
            <a:ext cx="2339674"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Consommation</a:t>
            </a:r>
            <a:endParaRPr lang="fr-FR" dirty="0"/>
          </a:p>
        </p:txBody>
      </p:sp>
      <p:sp>
        <p:nvSpPr>
          <p:cNvPr id="19" name="ZoneTexte 18">
            <a:extLst>
              <a:ext uri="{FF2B5EF4-FFF2-40B4-BE49-F238E27FC236}">
                <a16:creationId xmlns:a16="http://schemas.microsoft.com/office/drawing/2014/main" id="{BB290D20-2A11-4158-8F10-E5D0CF033EF8}"/>
              </a:ext>
            </a:extLst>
          </p:cNvPr>
          <p:cNvSpPr txBox="1"/>
          <p:nvPr/>
        </p:nvSpPr>
        <p:spPr>
          <a:xfrm>
            <a:off x="9812481" y="1333795"/>
            <a:ext cx="1626066" cy="369332"/>
          </a:xfrm>
          <a:prstGeom prst="rect">
            <a:avLst/>
          </a:prstGeom>
          <a:noFill/>
        </p:spPr>
        <p:txBody>
          <a:bodyPr wrap="square">
            <a:spAutoFit/>
          </a:bodyPr>
          <a:lstStyle/>
          <a:p>
            <a:r>
              <a:rPr lang="fr-FR" b="1" dirty="0">
                <a:effectLst>
                  <a:outerShdw blurRad="38100" dist="38100" dir="2700000" algn="tl">
                    <a:srgbClr val="000000">
                      <a:alpha val="43137"/>
                    </a:srgbClr>
                  </a:outerShdw>
                </a:effectLst>
              </a:rPr>
              <a:t>Emission</a:t>
            </a:r>
            <a:endParaRPr lang="fr-FR" dirty="0"/>
          </a:p>
        </p:txBody>
      </p:sp>
      <p:sp>
        <p:nvSpPr>
          <p:cNvPr id="21" name="ZoneTexte 20">
            <a:extLst>
              <a:ext uri="{FF2B5EF4-FFF2-40B4-BE49-F238E27FC236}">
                <a16:creationId xmlns:a16="http://schemas.microsoft.com/office/drawing/2014/main" id="{96BD4770-FFE1-4F05-80E5-12EC83E9D54B}"/>
              </a:ext>
            </a:extLst>
          </p:cNvPr>
          <p:cNvSpPr txBox="1"/>
          <p:nvPr/>
        </p:nvSpPr>
        <p:spPr>
          <a:xfrm>
            <a:off x="4251821" y="1974004"/>
            <a:ext cx="2987879" cy="923330"/>
          </a:xfrm>
          <a:prstGeom prst="rect">
            <a:avLst/>
          </a:prstGeom>
          <a:noFill/>
        </p:spPr>
        <p:txBody>
          <a:bodyPr wrap="square">
            <a:spAutoFit/>
          </a:bodyPr>
          <a:lstStyle/>
          <a:p>
            <a:pPr algn="ctr"/>
            <a:r>
              <a:rPr lang="fr-FR" b="1" dirty="0">
                <a:solidFill>
                  <a:schemeClr val="accent3">
                    <a:lumMod val="75000"/>
                  </a:schemeClr>
                </a:solidFill>
              </a:rPr>
              <a:t>Courbes asymétriques</a:t>
            </a:r>
          </a:p>
          <a:p>
            <a:pPr algn="ctr"/>
            <a:endParaRPr lang="fr-FR" b="1" dirty="0">
              <a:solidFill>
                <a:schemeClr val="accent3">
                  <a:lumMod val="75000"/>
                </a:schemeClr>
              </a:solidFill>
            </a:endParaRPr>
          </a:p>
          <a:p>
            <a:pPr algn="ctr"/>
            <a:r>
              <a:rPr lang="fr-FR" b="1" dirty="0" err="1">
                <a:solidFill>
                  <a:schemeClr val="accent3">
                    <a:lumMod val="75000"/>
                  </a:schemeClr>
                </a:solidFill>
              </a:rPr>
              <a:t>Outliers</a:t>
            </a:r>
            <a:endParaRPr lang="fr-FR" dirty="0">
              <a:solidFill>
                <a:schemeClr val="accent3">
                  <a:lumMod val="75000"/>
                </a:schemeClr>
              </a:solidFill>
            </a:endParaRPr>
          </a:p>
        </p:txBody>
      </p:sp>
      <p:sp>
        <p:nvSpPr>
          <p:cNvPr id="13" name="Rectangle 12">
            <a:extLst>
              <a:ext uri="{FF2B5EF4-FFF2-40B4-BE49-F238E27FC236}">
                <a16:creationId xmlns:a16="http://schemas.microsoft.com/office/drawing/2014/main" id="{516B8D13-9BB8-441F-A601-85D7A6CD16AA}"/>
              </a:ext>
            </a:extLst>
          </p:cNvPr>
          <p:cNvSpPr/>
          <p:nvPr/>
        </p:nvSpPr>
        <p:spPr>
          <a:xfrm>
            <a:off x="3045204" y="5083728"/>
            <a:ext cx="2726422" cy="662003"/>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23" name="Rectangle 22">
            <a:extLst>
              <a:ext uri="{FF2B5EF4-FFF2-40B4-BE49-F238E27FC236}">
                <a16:creationId xmlns:a16="http://schemas.microsoft.com/office/drawing/2014/main" id="{1ED6AA81-E82D-4F87-8CB9-D23E8BE5D8C8}"/>
              </a:ext>
            </a:extLst>
          </p:cNvPr>
          <p:cNvSpPr/>
          <p:nvPr/>
        </p:nvSpPr>
        <p:spPr>
          <a:xfrm>
            <a:off x="9146796" y="5133954"/>
            <a:ext cx="1997454" cy="611777"/>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14" name="ZoneTexte 13">
            <a:extLst>
              <a:ext uri="{FF2B5EF4-FFF2-40B4-BE49-F238E27FC236}">
                <a16:creationId xmlns:a16="http://schemas.microsoft.com/office/drawing/2014/main" id="{A0EF121D-F7BD-4F36-A119-01C1BBD772BA}"/>
              </a:ext>
            </a:extLst>
          </p:cNvPr>
          <p:cNvSpPr txBox="1"/>
          <p:nvPr/>
        </p:nvSpPr>
        <p:spPr>
          <a:xfrm>
            <a:off x="5079896" y="5896043"/>
            <a:ext cx="969602" cy="307777"/>
          </a:xfrm>
          <a:prstGeom prst="rect">
            <a:avLst/>
          </a:prstGeom>
          <a:noFill/>
        </p:spPr>
        <p:txBody>
          <a:bodyPr wrap="square" rtlCol="0">
            <a:spAutoFit/>
          </a:bodyPr>
          <a:lstStyle/>
          <a:p>
            <a:r>
              <a:rPr lang="fr-FR" sz="1400" dirty="0">
                <a:solidFill>
                  <a:schemeClr val="accent4">
                    <a:lumMod val="75000"/>
                  </a:schemeClr>
                </a:solidFill>
              </a:rPr>
              <a:t>Boeing</a:t>
            </a:r>
          </a:p>
        </p:txBody>
      </p:sp>
      <p:sp>
        <p:nvSpPr>
          <p:cNvPr id="25" name="ZoneTexte 24">
            <a:extLst>
              <a:ext uri="{FF2B5EF4-FFF2-40B4-BE49-F238E27FC236}">
                <a16:creationId xmlns:a16="http://schemas.microsoft.com/office/drawing/2014/main" id="{6DB91680-32FD-499A-8041-985AF8873513}"/>
              </a:ext>
            </a:extLst>
          </p:cNvPr>
          <p:cNvSpPr txBox="1"/>
          <p:nvPr/>
        </p:nvSpPr>
        <p:spPr>
          <a:xfrm>
            <a:off x="2563617" y="5896043"/>
            <a:ext cx="969602" cy="307777"/>
          </a:xfrm>
          <a:prstGeom prst="rect">
            <a:avLst/>
          </a:prstGeom>
          <a:noFill/>
        </p:spPr>
        <p:txBody>
          <a:bodyPr wrap="square" rtlCol="0">
            <a:spAutoFit/>
          </a:bodyPr>
          <a:lstStyle/>
          <a:p>
            <a:r>
              <a:rPr lang="fr-FR" sz="1400" dirty="0">
                <a:solidFill>
                  <a:schemeClr val="accent4">
                    <a:lumMod val="75000"/>
                  </a:schemeClr>
                </a:solidFill>
              </a:rPr>
              <a:t>Campus</a:t>
            </a:r>
          </a:p>
        </p:txBody>
      </p:sp>
      <p:sp>
        <p:nvSpPr>
          <p:cNvPr id="26" name="ZoneTexte 25">
            <a:extLst>
              <a:ext uri="{FF2B5EF4-FFF2-40B4-BE49-F238E27FC236}">
                <a16:creationId xmlns:a16="http://schemas.microsoft.com/office/drawing/2014/main" id="{E1C4B372-1FBB-4499-AA86-57CF00F89D67}"/>
              </a:ext>
            </a:extLst>
          </p:cNvPr>
          <p:cNvSpPr txBox="1"/>
          <p:nvPr/>
        </p:nvSpPr>
        <p:spPr>
          <a:xfrm>
            <a:off x="3435270" y="5903447"/>
            <a:ext cx="969602" cy="307777"/>
          </a:xfrm>
          <a:prstGeom prst="rect">
            <a:avLst/>
          </a:prstGeom>
          <a:noFill/>
        </p:spPr>
        <p:txBody>
          <a:bodyPr wrap="square" rtlCol="0">
            <a:spAutoFit/>
          </a:bodyPr>
          <a:lstStyle/>
          <a:p>
            <a:r>
              <a:rPr lang="fr-FR" sz="1400" dirty="0">
                <a:solidFill>
                  <a:schemeClr val="accent4">
                    <a:lumMod val="75000"/>
                  </a:schemeClr>
                </a:solidFill>
              </a:rPr>
              <a:t>Hôpitaux</a:t>
            </a:r>
          </a:p>
        </p:txBody>
      </p:sp>
      <p:sp>
        <p:nvSpPr>
          <p:cNvPr id="15" name="Ellipse 14">
            <a:extLst>
              <a:ext uri="{FF2B5EF4-FFF2-40B4-BE49-F238E27FC236}">
                <a16:creationId xmlns:a16="http://schemas.microsoft.com/office/drawing/2014/main" id="{923B37FE-7F14-4A3E-8672-8C1788A881E5}"/>
              </a:ext>
            </a:extLst>
          </p:cNvPr>
          <p:cNvSpPr/>
          <p:nvPr/>
        </p:nvSpPr>
        <p:spPr>
          <a:xfrm>
            <a:off x="3198558" y="5308864"/>
            <a:ext cx="157038" cy="16316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7714DE0B-ADB3-4197-8477-DD9EF53C2495}"/>
              </a:ext>
            </a:extLst>
          </p:cNvPr>
          <p:cNvSpPr/>
          <p:nvPr/>
        </p:nvSpPr>
        <p:spPr>
          <a:xfrm>
            <a:off x="3435270" y="5305423"/>
            <a:ext cx="307178" cy="16316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4A42571C-771D-4E95-BFB9-C55DEAD9C6DE}"/>
              </a:ext>
            </a:extLst>
          </p:cNvPr>
          <p:cNvSpPr/>
          <p:nvPr/>
        </p:nvSpPr>
        <p:spPr>
          <a:xfrm>
            <a:off x="5486178" y="5305462"/>
            <a:ext cx="157038" cy="16316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CAF6773D-BC7A-477D-9A83-1982F9E8EE9B}"/>
              </a:ext>
            </a:extLst>
          </p:cNvPr>
          <p:cNvSpPr txBox="1"/>
          <p:nvPr/>
        </p:nvSpPr>
        <p:spPr>
          <a:xfrm>
            <a:off x="10446593" y="6005704"/>
            <a:ext cx="969602" cy="307777"/>
          </a:xfrm>
          <a:prstGeom prst="rect">
            <a:avLst/>
          </a:prstGeom>
          <a:noFill/>
        </p:spPr>
        <p:txBody>
          <a:bodyPr wrap="square" rtlCol="0">
            <a:spAutoFit/>
          </a:bodyPr>
          <a:lstStyle/>
          <a:p>
            <a:r>
              <a:rPr lang="fr-FR" sz="1400" dirty="0">
                <a:solidFill>
                  <a:schemeClr val="accent4">
                    <a:lumMod val="75000"/>
                  </a:schemeClr>
                </a:solidFill>
              </a:rPr>
              <a:t>Boeing</a:t>
            </a:r>
          </a:p>
        </p:txBody>
      </p:sp>
      <p:sp>
        <p:nvSpPr>
          <p:cNvPr id="32" name="ZoneTexte 31">
            <a:extLst>
              <a:ext uri="{FF2B5EF4-FFF2-40B4-BE49-F238E27FC236}">
                <a16:creationId xmlns:a16="http://schemas.microsoft.com/office/drawing/2014/main" id="{89BB0E29-B3A2-4149-BB64-63F92F91A70C}"/>
              </a:ext>
            </a:extLst>
          </p:cNvPr>
          <p:cNvSpPr txBox="1"/>
          <p:nvPr/>
        </p:nvSpPr>
        <p:spPr>
          <a:xfrm>
            <a:off x="8457028" y="5991666"/>
            <a:ext cx="969602" cy="307777"/>
          </a:xfrm>
          <a:prstGeom prst="rect">
            <a:avLst/>
          </a:prstGeom>
          <a:noFill/>
        </p:spPr>
        <p:txBody>
          <a:bodyPr wrap="square" rtlCol="0">
            <a:spAutoFit/>
          </a:bodyPr>
          <a:lstStyle/>
          <a:p>
            <a:r>
              <a:rPr lang="fr-FR" sz="1400" dirty="0">
                <a:solidFill>
                  <a:schemeClr val="accent4">
                    <a:lumMod val="75000"/>
                  </a:schemeClr>
                </a:solidFill>
              </a:rPr>
              <a:t>Campus</a:t>
            </a:r>
          </a:p>
        </p:txBody>
      </p:sp>
      <p:sp>
        <p:nvSpPr>
          <p:cNvPr id="33" name="ZoneTexte 32">
            <a:extLst>
              <a:ext uri="{FF2B5EF4-FFF2-40B4-BE49-F238E27FC236}">
                <a16:creationId xmlns:a16="http://schemas.microsoft.com/office/drawing/2014/main" id="{AEB37685-0E20-48AB-AE3E-B4961344E991}"/>
              </a:ext>
            </a:extLst>
          </p:cNvPr>
          <p:cNvSpPr txBox="1"/>
          <p:nvPr/>
        </p:nvSpPr>
        <p:spPr>
          <a:xfrm>
            <a:off x="9480180" y="5994719"/>
            <a:ext cx="969602" cy="307777"/>
          </a:xfrm>
          <a:prstGeom prst="rect">
            <a:avLst/>
          </a:prstGeom>
          <a:noFill/>
        </p:spPr>
        <p:txBody>
          <a:bodyPr wrap="square" rtlCol="0">
            <a:spAutoFit/>
          </a:bodyPr>
          <a:lstStyle/>
          <a:p>
            <a:r>
              <a:rPr lang="fr-FR" sz="1400" dirty="0">
                <a:solidFill>
                  <a:srgbClr val="92D050"/>
                </a:solidFill>
                <a:effectLst>
                  <a:outerShdw blurRad="50800" dist="38100" dir="2700000" algn="tl" rotWithShape="0">
                    <a:prstClr val="black">
                      <a:alpha val="40000"/>
                    </a:prstClr>
                  </a:outerShdw>
                </a:effectLst>
              </a:rPr>
              <a:t>Hôpitaux</a:t>
            </a:r>
          </a:p>
        </p:txBody>
      </p:sp>
      <p:sp>
        <p:nvSpPr>
          <p:cNvPr id="34" name="Ellipse 33">
            <a:extLst>
              <a:ext uri="{FF2B5EF4-FFF2-40B4-BE49-F238E27FC236}">
                <a16:creationId xmlns:a16="http://schemas.microsoft.com/office/drawing/2014/main" id="{0C72BDAA-FF89-4039-9205-AAA168DD1A04}"/>
              </a:ext>
            </a:extLst>
          </p:cNvPr>
          <p:cNvSpPr/>
          <p:nvPr/>
        </p:nvSpPr>
        <p:spPr>
          <a:xfrm>
            <a:off x="9381054" y="5322240"/>
            <a:ext cx="157038" cy="16316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ECA69026-A43A-4BAD-AA30-AB5398B2DAC5}"/>
              </a:ext>
            </a:extLst>
          </p:cNvPr>
          <p:cNvSpPr/>
          <p:nvPr/>
        </p:nvSpPr>
        <p:spPr>
          <a:xfrm>
            <a:off x="9679799" y="5340208"/>
            <a:ext cx="140416" cy="134375"/>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7B428825-8D75-4A15-845D-49A089C56FA2}"/>
              </a:ext>
            </a:extLst>
          </p:cNvPr>
          <p:cNvSpPr/>
          <p:nvPr/>
        </p:nvSpPr>
        <p:spPr>
          <a:xfrm>
            <a:off x="10868329" y="5333157"/>
            <a:ext cx="157038" cy="16316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6BFE0FFE-10E8-4DF1-AFB4-4F2F2898FCB3}"/>
              </a:ext>
            </a:extLst>
          </p:cNvPr>
          <p:cNvCxnSpPr>
            <a:endCxn id="25" idx="0"/>
          </p:cNvCxnSpPr>
          <p:nvPr/>
        </p:nvCxnSpPr>
        <p:spPr>
          <a:xfrm flipH="1">
            <a:off x="3048418" y="5467139"/>
            <a:ext cx="199595" cy="428904"/>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Connecteur droit 38">
            <a:extLst>
              <a:ext uri="{FF2B5EF4-FFF2-40B4-BE49-F238E27FC236}">
                <a16:creationId xmlns:a16="http://schemas.microsoft.com/office/drawing/2014/main" id="{77B14F49-B9B2-417B-91E8-BEF9A05A255F}"/>
              </a:ext>
            </a:extLst>
          </p:cNvPr>
          <p:cNvCxnSpPr>
            <a:cxnSpLocks/>
          </p:cNvCxnSpPr>
          <p:nvPr/>
        </p:nvCxnSpPr>
        <p:spPr>
          <a:xfrm>
            <a:off x="3612818" y="5456615"/>
            <a:ext cx="140416" cy="458698"/>
          </a:xfrm>
          <a:prstGeom prst="line">
            <a:avLst/>
          </a:prstGeom>
        </p:spPr>
        <p:style>
          <a:lnRef idx="1">
            <a:schemeClr val="accent4"/>
          </a:lnRef>
          <a:fillRef idx="0">
            <a:schemeClr val="accent4"/>
          </a:fillRef>
          <a:effectRef idx="0">
            <a:schemeClr val="accent4"/>
          </a:effectRef>
          <a:fontRef idx="minor">
            <a:schemeClr val="tx1"/>
          </a:fontRef>
        </p:style>
      </p:cxnSp>
      <p:cxnSp>
        <p:nvCxnSpPr>
          <p:cNvPr id="42" name="Connecteur droit 41">
            <a:extLst>
              <a:ext uri="{FF2B5EF4-FFF2-40B4-BE49-F238E27FC236}">
                <a16:creationId xmlns:a16="http://schemas.microsoft.com/office/drawing/2014/main" id="{E375F186-77FA-4856-A596-9A8EB7CB7341}"/>
              </a:ext>
            </a:extLst>
          </p:cNvPr>
          <p:cNvCxnSpPr>
            <a:cxnSpLocks/>
          </p:cNvCxnSpPr>
          <p:nvPr/>
        </p:nvCxnSpPr>
        <p:spPr>
          <a:xfrm flipH="1">
            <a:off x="5530673" y="5461751"/>
            <a:ext cx="18743" cy="423913"/>
          </a:xfrm>
          <a:prstGeom prst="line">
            <a:avLst/>
          </a:prstGeom>
        </p:spPr>
        <p:style>
          <a:lnRef idx="1">
            <a:schemeClr val="accent4"/>
          </a:lnRef>
          <a:fillRef idx="0">
            <a:schemeClr val="accent4"/>
          </a:fillRef>
          <a:effectRef idx="0">
            <a:schemeClr val="accent4"/>
          </a:effectRef>
          <a:fontRef idx="minor">
            <a:schemeClr val="tx1"/>
          </a:fontRef>
        </p:style>
      </p:cxnSp>
      <p:cxnSp>
        <p:nvCxnSpPr>
          <p:cNvPr id="44" name="Connecteur droit 43">
            <a:extLst>
              <a:ext uri="{FF2B5EF4-FFF2-40B4-BE49-F238E27FC236}">
                <a16:creationId xmlns:a16="http://schemas.microsoft.com/office/drawing/2014/main" id="{370A138D-CBA3-42BC-ADE3-6DDACB3E8A7D}"/>
              </a:ext>
            </a:extLst>
          </p:cNvPr>
          <p:cNvCxnSpPr>
            <a:cxnSpLocks/>
          </p:cNvCxnSpPr>
          <p:nvPr/>
        </p:nvCxnSpPr>
        <p:spPr>
          <a:xfrm flipH="1">
            <a:off x="10932081" y="5496324"/>
            <a:ext cx="18743" cy="423913"/>
          </a:xfrm>
          <a:prstGeom prst="line">
            <a:avLst/>
          </a:prstGeom>
        </p:spPr>
        <p:style>
          <a:lnRef idx="1">
            <a:schemeClr val="accent4"/>
          </a:lnRef>
          <a:fillRef idx="0">
            <a:schemeClr val="accent4"/>
          </a:fillRef>
          <a:effectRef idx="0">
            <a:schemeClr val="accent4"/>
          </a:effectRef>
          <a:fontRef idx="minor">
            <a:schemeClr val="tx1"/>
          </a:fontRef>
        </p:style>
      </p:cxnSp>
      <p:cxnSp>
        <p:nvCxnSpPr>
          <p:cNvPr id="45" name="Connecteur droit 44">
            <a:extLst>
              <a:ext uri="{FF2B5EF4-FFF2-40B4-BE49-F238E27FC236}">
                <a16:creationId xmlns:a16="http://schemas.microsoft.com/office/drawing/2014/main" id="{188E30D7-1F4B-4B50-A310-F5EEE43E4753}"/>
              </a:ext>
            </a:extLst>
          </p:cNvPr>
          <p:cNvCxnSpPr>
            <a:cxnSpLocks/>
          </p:cNvCxnSpPr>
          <p:nvPr/>
        </p:nvCxnSpPr>
        <p:spPr>
          <a:xfrm>
            <a:off x="9762155" y="5473687"/>
            <a:ext cx="140416" cy="458698"/>
          </a:xfrm>
          <a:prstGeom prst="line">
            <a:avLst/>
          </a:prstGeom>
          <a:ln>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46" name="Connecteur droit 45">
            <a:extLst>
              <a:ext uri="{FF2B5EF4-FFF2-40B4-BE49-F238E27FC236}">
                <a16:creationId xmlns:a16="http://schemas.microsoft.com/office/drawing/2014/main" id="{7621A2E6-4FE4-47C2-A961-515166AE9088}"/>
              </a:ext>
            </a:extLst>
          </p:cNvPr>
          <p:cNvCxnSpPr/>
          <p:nvPr/>
        </p:nvCxnSpPr>
        <p:spPr>
          <a:xfrm flipH="1">
            <a:off x="9227181" y="5472447"/>
            <a:ext cx="199595" cy="428904"/>
          </a:xfrm>
          <a:prstGeom prst="line">
            <a:avLst/>
          </a:prstGeom>
        </p:spPr>
        <p:style>
          <a:lnRef idx="1">
            <a:schemeClr val="accent4"/>
          </a:lnRef>
          <a:fillRef idx="0">
            <a:schemeClr val="accent4"/>
          </a:fillRef>
          <a:effectRef idx="0">
            <a:schemeClr val="accent4"/>
          </a:effectRef>
          <a:fontRef idx="minor">
            <a:schemeClr val="tx1"/>
          </a:fontRef>
        </p:style>
      </p:cxnSp>
      <p:sp>
        <p:nvSpPr>
          <p:cNvPr id="47" name="Ellipse 46">
            <a:extLst>
              <a:ext uri="{FF2B5EF4-FFF2-40B4-BE49-F238E27FC236}">
                <a16:creationId xmlns:a16="http://schemas.microsoft.com/office/drawing/2014/main" id="{A9601C1F-4E7F-4594-9739-9A2705B430A8}"/>
              </a:ext>
            </a:extLst>
          </p:cNvPr>
          <p:cNvSpPr/>
          <p:nvPr/>
        </p:nvSpPr>
        <p:spPr>
          <a:xfrm>
            <a:off x="9227181" y="5332764"/>
            <a:ext cx="140416" cy="134375"/>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48" name="Connecteur droit 47">
            <a:extLst>
              <a:ext uri="{FF2B5EF4-FFF2-40B4-BE49-F238E27FC236}">
                <a16:creationId xmlns:a16="http://schemas.microsoft.com/office/drawing/2014/main" id="{967900F9-A75B-4928-B18A-928C3A8E33D5}"/>
              </a:ext>
            </a:extLst>
          </p:cNvPr>
          <p:cNvCxnSpPr>
            <a:cxnSpLocks/>
          </p:cNvCxnSpPr>
          <p:nvPr/>
        </p:nvCxnSpPr>
        <p:spPr>
          <a:xfrm>
            <a:off x="9328183" y="5441664"/>
            <a:ext cx="570026" cy="473649"/>
          </a:xfrm>
          <a:prstGeom prst="line">
            <a:avLst/>
          </a:prstGeom>
          <a:ln>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3797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109310A9-9F2B-4C0C-83A5-A8CF9ED18733}"/>
              </a:ext>
            </a:extLst>
          </p:cNvPr>
          <p:cNvPicPr>
            <a:picLocks noChangeAspect="1"/>
          </p:cNvPicPr>
          <p:nvPr/>
        </p:nvPicPr>
        <p:blipFill>
          <a:blip r:embed="rId2"/>
          <a:stretch>
            <a:fillRect/>
          </a:stretch>
        </p:blipFill>
        <p:spPr>
          <a:xfrm>
            <a:off x="2819446" y="1213843"/>
            <a:ext cx="5995410" cy="3582623"/>
          </a:xfrm>
          <a:prstGeom prst="rect">
            <a:avLst/>
          </a:prstGeom>
          <a:effectLst>
            <a:outerShdw blurRad="50800" dist="38100" dir="2700000" algn="tl" rotWithShape="0">
              <a:prstClr val="black">
                <a:alpha val="40000"/>
              </a:prstClr>
            </a:outerShdw>
          </a:effectLst>
        </p:spPr>
      </p:pic>
      <p:sp>
        <p:nvSpPr>
          <p:cNvPr id="9" name="ZoneTexte 8">
            <a:extLst>
              <a:ext uri="{FF2B5EF4-FFF2-40B4-BE49-F238E27FC236}">
                <a16:creationId xmlns:a16="http://schemas.microsoft.com/office/drawing/2014/main" id="{1F55253C-6024-47C8-85FE-204B2BD5A3E2}"/>
              </a:ext>
            </a:extLst>
          </p:cNvPr>
          <p:cNvSpPr txBox="1"/>
          <p:nvPr/>
        </p:nvSpPr>
        <p:spPr>
          <a:xfrm>
            <a:off x="2319808" y="4896256"/>
            <a:ext cx="8403671" cy="923330"/>
          </a:xfrm>
          <a:prstGeom prst="rect">
            <a:avLst/>
          </a:prstGeom>
          <a:noFill/>
        </p:spPr>
        <p:txBody>
          <a:bodyPr wrap="square">
            <a:spAutoFit/>
          </a:bodyPr>
          <a:lstStyle/>
          <a:p>
            <a:pPr algn="l"/>
            <a:r>
              <a:rPr lang="fr-FR" b="1" i="0" dirty="0">
                <a:solidFill>
                  <a:srgbClr val="FF0000"/>
                </a:solidFill>
                <a:effectLst>
                  <a:outerShdw blurRad="38100" dist="38100" dir="2700000" algn="tl">
                    <a:srgbClr val="000000">
                      <a:alpha val="43137"/>
                    </a:srgbClr>
                  </a:outerShdw>
                </a:effectLst>
                <a:latin typeface="Helvetica Neue"/>
              </a:rPr>
              <a:t>Rouge</a:t>
            </a:r>
            <a:r>
              <a:rPr lang="fr-FR" b="0" i="0" dirty="0">
                <a:solidFill>
                  <a:srgbClr val="000000"/>
                </a:solidFill>
                <a:effectLst/>
                <a:latin typeface="Helvetica Neue"/>
              </a:rPr>
              <a:t> : bâtiments </a:t>
            </a:r>
            <a:r>
              <a:rPr lang="fr-FR" b="0" i="0" dirty="0" err="1">
                <a:solidFill>
                  <a:srgbClr val="000000"/>
                </a:solidFill>
                <a:effectLst/>
                <a:latin typeface="Helvetica Neue"/>
              </a:rPr>
              <a:t>outliers</a:t>
            </a:r>
            <a:r>
              <a:rPr lang="fr-FR" b="0" i="0" dirty="0">
                <a:solidFill>
                  <a:srgbClr val="000000"/>
                </a:solidFill>
                <a:effectLst/>
                <a:latin typeface="Helvetica Neue"/>
              </a:rPr>
              <a:t> </a:t>
            </a:r>
            <a:r>
              <a:rPr lang="fr-FR" b="0" i="0" dirty="0">
                <a:solidFill>
                  <a:srgbClr val="000000"/>
                </a:solidFill>
                <a:effectLst>
                  <a:outerShdw blurRad="38100" dist="38100" dir="2700000" algn="tl">
                    <a:srgbClr val="000000">
                      <a:alpha val="43137"/>
                    </a:srgbClr>
                  </a:outerShdw>
                </a:effectLst>
                <a:latin typeface="Helvetica Neue"/>
              </a:rPr>
              <a:t>consommation d'énergie</a:t>
            </a:r>
          </a:p>
          <a:p>
            <a:pPr algn="l"/>
            <a:r>
              <a:rPr lang="fr-FR" b="1" i="0" dirty="0">
                <a:solidFill>
                  <a:srgbClr val="0070C0"/>
                </a:solidFill>
                <a:effectLst>
                  <a:outerShdw blurRad="38100" dist="38100" dir="2700000" algn="tl">
                    <a:srgbClr val="000000">
                      <a:alpha val="43137"/>
                    </a:srgbClr>
                  </a:outerShdw>
                </a:effectLst>
                <a:latin typeface="Helvetica Neue"/>
              </a:rPr>
              <a:t>Bleu</a:t>
            </a:r>
            <a:r>
              <a:rPr lang="fr-FR" b="0" i="0" dirty="0">
                <a:solidFill>
                  <a:srgbClr val="000000"/>
                </a:solidFill>
                <a:effectLst/>
                <a:latin typeface="Helvetica Neue"/>
              </a:rPr>
              <a:t> : bâtiments </a:t>
            </a:r>
            <a:r>
              <a:rPr lang="fr-FR" b="0" i="0" dirty="0" err="1">
                <a:solidFill>
                  <a:srgbClr val="000000"/>
                </a:solidFill>
                <a:effectLst/>
                <a:latin typeface="Helvetica Neue"/>
              </a:rPr>
              <a:t>outliers</a:t>
            </a:r>
            <a:r>
              <a:rPr lang="fr-FR" b="0" i="0" dirty="0">
                <a:solidFill>
                  <a:srgbClr val="000000"/>
                </a:solidFill>
                <a:effectLst/>
                <a:latin typeface="Helvetica Neue"/>
              </a:rPr>
              <a:t> </a:t>
            </a:r>
            <a:r>
              <a:rPr lang="fr-FR" b="0" i="0" dirty="0">
                <a:solidFill>
                  <a:srgbClr val="000000"/>
                </a:solidFill>
                <a:effectLst>
                  <a:outerShdw blurRad="38100" dist="38100" dir="2700000" algn="tl">
                    <a:srgbClr val="000000">
                      <a:alpha val="43137"/>
                    </a:srgbClr>
                  </a:outerShdw>
                </a:effectLst>
                <a:latin typeface="Helvetica Neue"/>
              </a:rPr>
              <a:t>émission de GES</a:t>
            </a:r>
          </a:p>
          <a:p>
            <a:pPr algn="l"/>
            <a:r>
              <a:rPr lang="fr-FR" b="1" i="0" dirty="0">
                <a:solidFill>
                  <a:srgbClr val="CC9900"/>
                </a:solidFill>
                <a:effectLst>
                  <a:outerShdw blurRad="38100" dist="38100" dir="2700000" algn="tl">
                    <a:srgbClr val="000000">
                      <a:alpha val="43137"/>
                    </a:srgbClr>
                  </a:outerShdw>
                </a:effectLst>
                <a:latin typeface="Helvetica Neue"/>
              </a:rPr>
              <a:t>Marron</a:t>
            </a:r>
            <a:r>
              <a:rPr lang="fr-FR" b="0" i="0" dirty="0">
                <a:solidFill>
                  <a:srgbClr val="000000"/>
                </a:solidFill>
                <a:effectLst/>
                <a:latin typeface="Helvetica Neue"/>
              </a:rPr>
              <a:t> : bâtiments </a:t>
            </a:r>
            <a:r>
              <a:rPr lang="fr-FR" b="0" i="0" dirty="0" err="1">
                <a:solidFill>
                  <a:srgbClr val="000000"/>
                </a:solidFill>
                <a:effectLst/>
                <a:latin typeface="Helvetica Neue"/>
              </a:rPr>
              <a:t>outliers</a:t>
            </a:r>
            <a:r>
              <a:rPr lang="fr-FR" b="0" i="0" dirty="0">
                <a:solidFill>
                  <a:srgbClr val="000000"/>
                </a:solidFill>
                <a:effectLst/>
                <a:latin typeface="Helvetica Neue"/>
              </a:rPr>
              <a:t> </a:t>
            </a:r>
            <a:r>
              <a:rPr lang="fr-FR" b="0" i="0" dirty="0">
                <a:solidFill>
                  <a:srgbClr val="000000"/>
                </a:solidFill>
                <a:effectLst>
                  <a:outerShdw blurRad="38100" dist="38100" dir="2700000" algn="tl">
                    <a:srgbClr val="000000">
                      <a:alpha val="43137"/>
                    </a:srgbClr>
                  </a:outerShdw>
                </a:effectLst>
                <a:latin typeface="Helvetica Neue"/>
              </a:rPr>
              <a:t>consommation d'énergie + émission de GES</a:t>
            </a:r>
          </a:p>
        </p:txBody>
      </p:sp>
      <p:sp>
        <p:nvSpPr>
          <p:cNvPr id="11" name="ZoneTexte 10">
            <a:extLst>
              <a:ext uri="{FF2B5EF4-FFF2-40B4-BE49-F238E27FC236}">
                <a16:creationId xmlns:a16="http://schemas.microsoft.com/office/drawing/2014/main" id="{9C089713-53CF-4BBF-B5B8-4FCC0847A8F7}"/>
              </a:ext>
            </a:extLst>
          </p:cNvPr>
          <p:cNvSpPr txBox="1"/>
          <p:nvPr/>
        </p:nvSpPr>
        <p:spPr>
          <a:xfrm>
            <a:off x="1407940" y="5919376"/>
            <a:ext cx="9315539" cy="646331"/>
          </a:xfrm>
          <a:prstGeom prst="rect">
            <a:avLst/>
          </a:prstGeom>
          <a:noFill/>
        </p:spPr>
        <p:txBody>
          <a:bodyPr wrap="square">
            <a:spAutoFit/>
          </a:bodyPr>
          <a:lstStyle/>
          <a:p>
            <a:pPr algn="l"/>
            <a:r>
              <a:rPr lang="fr-FR" b="0" i="0" dirty="0">
                <a:solidFill>
                  <a:srgbClr val="000000"/>
                </a:solidFill>
                <a:effectLst/>
                <a:latin typeface="Helvetica Neue"/>
              </a:rPr>
              <a:t>Les bâtiments identifiés comme </a:t>
            </a:r>
            <a:r>
              <a:rPr lang="fr-FR" b="1" i="0" dirty="0">
                <a:solidFill>
                  <a:srgbClr val="000000"/>
                </a:solidFill>
                <a:effectLst/>
                <a:latin typeface="Helvetica Neue"/>
              </a:rPr>
              <a:t>gros consommateurs d'énergie et émetteurs de GES </a:t>
            </a:r>
          </a:p>
          <a:p>
            <a:pPr algn="l"/>
            <a:r>
              <a:rPr lang="fr-FR" b="0" i="0" dirty="0">
                <a:solidFill>
                  <a:srgbClr val="000000"/>
                </a:solidFill>
                <a:effectLst/>
                <a:latin typeface="Helvetica Neue"/>
              </a:rPr>
              <a:t>sont principalement des hôpitaux, des universités. </a:t>
            </a:r>
          </a:p>
        </p:txBody>
      </p:sp>
      <p:sp>
        <p:nvSpPr>
          <p:cNvPr id="13" name="ZoneTexte 12">
            <a:extLst>
              <a:ext uri="{FF2B5EF4-FFF2-40B4-BE49-F238E27FC236}">
                <a16:creationId xmlns:a16="http://schemas.microsoft.com/office/drawing/2014/main" id="{1B50A6A8-26FF-4F69-A527-7FE6EB84BF38}"/>
              </a:ext>
            </a:extLst>
          </p:cNvPr>
          <p:cNvSpPr txBox="1"/>
          <p:nvPr/>
        </p:nvSpPr>
        <p:spPr>
          <a:xfrm>
            <a:off x="243281" y="801334"/>
            <a:ext cx="1893815" cy="400110"/>
          </a:xfrm>
          <a:prstGeom prst="rect">
            <a:avLst/>
          </a:prstGeom>
          <a:noFill/>
        </p:spPr>
        <p:txBody>
          <a:bodyPr wrap="square">
            <a:spAutoFit/>
          </a:bodyPr>
          <a:lstStyle/>
          <a:p>
            <a:pPr algn="l"/>
            <a:r>
              <a:rPr lang="fr-FR" sz="2000" b="1" dirty="0" err="1">
                <a:solidFill>
                  <a:schemeClr val="accent6">
                    <a:lumMod val="50000"/>
                  </a:schemeClr>
                </a:solidFill>
                <a:effectLst>
                  <a:outerShdw blurRad="38100" dist="38100" dir="2700000" algn="tl">
                    <a:srgbClr val="000000">
                      <a:alpha val="43137"/>
                    </a:srgbClr>
                  </a:outerShdw>
                </a:effectLst>
                <a:latin typeface="Karla"/>
              </a:rPr>
              <a:t>Outliers</a:t>
            </a:r>
            <a:r>
              <a:rPr lang="fr-FR" sz="2000" b="1" dirty="0">
                <a:solidFill>
                  <a:schemeClr val="accent6">
                    <a:lumMod val="50000"/>
                  </a:schemeClr>
                </a:solidFill>
                <a:effectLst>
                  <a:outerShdw blurRad="38100" dist="38100" dir="2700000" algn="tl">
                    <a:srgbClr val="000000">
                      <a:alpha val="43137"/>
                    </a:srgbClr>
                  </a:outerShdw>
                </a:effectLst>
                <a:latin typeface="Karla"/>
              </a:rPr>
              <a:t>?</a:t>
            </a:r>
          </a:p>
        </p:txBody>
      </p:sp>
      <p:sp>
        <p:nvSpPr>
          <p:cNvPr id="14" name="Rectangle 13">
            <a:extLst>
              <a:ext uri="{FF2B5EF4-FFF2-40B4-BE49-F238E27FC236}">
                <a16:creationId xmlns:a16="http://schemas.microsoft.com/office/drawing/2014/main" id="{3728BBE2-7A21-4316-A046-91CC7201EDF9}"/>
              </a:ext>
            </a:extLst>
          </p:cNvPr>
          <p:cNvSpPr/>
          <p:nvPr/>
        </p:nvSpPr>
        <p:spPr>
          <a:xfrm>
            <a:off x="0" y="6702843"/>
            <a:ext cx="12192000" cy="155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F578C09-3CC4-48A0-8F82-AA3447E5A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16" name="Groupe 15">
            <a:extLst>
              <a:ext uri="{FF2B5EF4-FFF2-40B4-BE49-F238E27FC236}">
                <a16:creationId xmlns:a16="http://schemas.microsoft.com/office/drawing/2014/main" id="{31C69F80-8E19-4B95-876E-0DBAD7E34487}"/>
              </a:ext>
            </a:extLst>
          </p:cNvPr>
          <p:cNvGrpSpPr/>
          <p:nvPr/>
        </p:nvGrpSpPr>
        <p:grpSpPr>
          <a:xfrm>
            <a:off x="11314375" y="6231082"/>
            <a:ext cx="613550" cy="481858"/>
            <a:chOff x="11314375" y="6231082"/>
            <a:chExt cx="613550" cy="481858"/>
          </a:xfrm>
        </p:grpSpPr>
        <p:sp>
          <p:nvSpPr>
            <p:cNvPr id="17" name="Ellipse 16">
              <a:extLst>
                <a:ext uri="{FF2B5EF4-FFF2-40B4-BE49-F238E27FC236}">
                  <a16:creationId xmlns:a16="http://schemas.microsoft.com/office/drawing/2014/main" id="{D594E8E1-305D-4583-B3B4-0F00D9EB7F0F}"/>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2BCB348F-8A8E-4552-B9A9-01848FFDF5E8}"/>
                </a:ext>
              </a:extLst>
            </p:cNvPr>
            <p:cNvSpPr txBox="1"/>
            <p:nvPr/>
          </p:nvSpPr>
          <p:spPr>
            <a:xfrm>
              <a:off x="11314375" y="6241178"/>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18</a:t>
              </a:r>
            </a:p>
          </p:txBody>
        </p:sp>
      </p:grpSp>
      <p:grpSp>
        <p:nvGrpSpPr>
          <p:cNvPr id="12" name="Groupe 11">
            <a:extLst>
              <a:ext uri="{FF2B5EF4-FFF2-40B4-BE49-F238E27FC236}">
                <a16:creationId xmlns:a16="http://schemas.microsoft.com/office/drawing/2014/main" id="{F556BA8B-C251-45A5-AC7F-85D90DA83E95}"/>
              </a:ext>
            </a:extLst>
          </p:cNvPr>
          <p:cNvGrpSpPr/>
          <p:nvPr/>
        </p:nvGrpSpPr>
        <p:grpSpPr>
          <a:xfrm>
            <a:off x="243281" y="141619"/>
            <a:ext cx="1115736" cy="476794"/>
            <a:chOff x="6023295" y="1276746"/>
            <a:chExt cx="1115736" cy="476794"/>
          </a:xfrm>
        </p:grpSpPr>
        <p:sp>
          <p:nvSpPr>
            <p:cNvPr id="19" name="Rectangle 18">
              <a:extLst>
                <a:ext uri="{FF2B5EF4-FFF2-40B4-BE49-F238E27FC236}">
                  <a16:creationId xmlns:a16="http://schemas.microsoft.com/office/drawing/2014/main" id="{9D330F04-7E12-4376-BB3C-4BD19AB1BFA5}"/>
                </a:ext>
              </a:extLst>
            </p:cNvPr>
            <p:cNvSpPr/>
            <p:nvPr/>
          </p:nvSpPr>
          <p:spPr>
            <a:xfrm>
              <a:off x="6023295" y="1276746"/>
              <a:ext cx="1115736" cy="47679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92D6F88A-87D9-41AC-B266-812E9766AD82}"/>
                </a:ext>
              </a:extLst>
            </p:cNvPr>
            <p:cNvSpPr/>
            <p:nvPr/>
          </p:nvSpPr>
          <p:spPr>
            <a:xfrm rot="19993520">
              <a:off x="6454227" y="1371141"/>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2E772BFF-B264-4CE7-8296-DA2C04E4D7EB}"/>
                </a:ext>
              </a:extLst>
            </p:cNvPr>
            <p:cNvSpPr txBox="1"/>
            <p:nvPr/>
          </p:nvSpPr>
          <p:spPr>
            <a:xfrm>
              <a:off x="6392604" y="1285105"/>
              <a:ext cx="613550" cy="461665"/>
            </a:xfrm>
            <a:prstGeom prst="rect">
              <a:avLst/>
            </a:prstGeom>
            <a:noFill/>
          </p:spPr>
          <p:txBody>
            <a:bodyPr wrap="square" rtlCol="0">
              <a:spAutoFit/>
            </a:bodyPr>
            <a:lstStyle/>
            <a:p>
              <a:r>
                <a:rPr lang="fr-FR" sz="2400" b="1" dirty="0">
                  <a:solidFill>
                    <a:schemeClr val="accent5">
                      <a:lumMod val="75000"/>
                    </a:schemeClr>
                  </a:solidFill>
                </a:rPr>
                <a:t>4</a:t>
              </a:r>
            </a:p>
          </p:txBody>
        </p:sp>
      </p:grpSp>
      <p:sp>
        <p:nvSpPr>
          <p:cNvPr id="22" name="ZoneTexte 21">
            <a:extLst>
              <a:ext uri="{FF2B5EF4-FFF2-40B4-BE49-F238E27FC236}">
                <a16:creationId xmlns:a16="http://schemas.microsoft.com/office/drawing/2014/main" id="{309E822A-E2B5-46CE-BD9C-47B908FC2C39}"/>
              </a:ext>
            </a:extLst>
          </p:cNvPr>
          <p:cNvSpPr txBox="1"/>
          <p:nvPr/>
        </p:nvSpPr>
        <p:spPr>
          <a:xfrm>
            <a:off x="1463878" y="186583"/>
            <a:ext cx="101155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4_Détection</a:t>
            </a:r>
            <a:r>
              <a:rPr lang="fr-FR" dirty="0"/>
              <a:t> valeurs aberrantes</a:t>
            </a:r>
          </a:p>
        </p:txBody>
      </p:sp>
      <p:sp>
        <p:nvSpPr>
          <p:cNvPr id="23" name="ZoneTexte 22">
            <a:extLst>
              <a:ext uri="{FF2B5EF4-FFF2-40B4-BE49-F238E27FC236}">
                <a16:creationId xmlns:a16="http://schemas.microsoft.com/office/drawing/2014/main" id="{1C199FB9-6A04-42D4-ADE3-4B0FE2570CE4}"/>
              </a:ext>
            </a:extLst>
          </p:cNvPr>
          <p:cNvSpPr txBox="1"/>
          <p:nvPr/>
        </p:nvSpPr>
        <p:spPr>
          <a:xfrm>
            <a:off x="5358802" y="194700"/>
            <a:ext cx="6233020" cy="307777"/>
          </a:xfrm>
          <a:prstGeom prst="rect">
            <a:avLst/>
          </a:prstGeom>
          <a:noFill/>
        </p:spPr>
        <p:txBody>
          <a:bodyPr wrap="square">
            <a:spAutoFit/>
          </a:bodyPr>
          <a:lstStyle/>
          <a:p>
            <a:r>
              <a:rPr lang="fr-FR" sz="1400" dirty="0"/>
              <a:t>q = </a:t>
            </a:r>
            <a:r>
              <a:rPr lang="fr-FR" sz="1400" dirty="0" err="1"/>
              <a:t>data_etude</a:t>
            </a:r>
            <a:r>
              <a:rPr lang="fr-FR" sz="1400" dirty="0"/>
              <a:t>['</a:t>
            </a:r>
            <a:r>
              <a:rPr lang="fr-FR" sz="1400" dirty="0" err="1"/>
              <a:t>SiteEnergyUse</a:t>
            </a:r>
            <a:r>
              <a:rPr lang="fr-FR" sz="1400" dirty="0"/>
              <a:t>(</a:t>
            </a:r>
            <a:r>
              <a:rPr lang="fr-FR" sz="1400" dirty="0" err="1"/>
              <a:t>kBtu</a:t>
            </a:r>
            <a:r>
              <a:rPr lang="fr-FR" sz="1400" dirty="0"/>
              <a:t>)'].quantile(0.99)</a:t>
            </a:r>
          </a:p>
        </p:txBody>
      </p:sp>
      <p:sp>
        <p:nvSpPr>
          <p:cNvPr id="24" name="ZoneTexte 23">
            <a:extLst>
              <a:ext uri="{FF2B5EF4-FFF2-40B4-BE49-F238E27FC236}">
                <a16:creationId xmlns:a16="http://schemas.microsoft.com/office/drawing/2014/main" id="{A61F61A1-16BD-4942-86C4-41530A6E0D8D}"/>
              </a:ext>
            </a:extLst>
          </p:cNvPr>
          <p:cNvSpPr txBox="1"/>
          <p:nvPr/>
        </p:nvSpPr>
        <p:spPr>
          <a:xfrm>
            <a:off x="5358802" y="502502"/>
            <a:ext cx="6233020" cy="307777"/>
          </a:xfrm>
          <a:prstGeom prst="rect">
            <a:avLst/>
          </a:prstGeom>
          <a:noFill/>
        </p:spPr>
        <p:txBody>
          <a:bodyPr wrap="square">
            <a:spAutoFit/>
          </a:bodyPr>
          <a:lstStyle/>
          <a:p>
            <a:r>
              <a:rPr lang="fr-FR" sz="1400" dirty="0"/>
              <a:t>q = </a:t>
            </a:r>
            <a:r>
              <a:rPr lang="fr-FR" sz="1400" dirty="0" err="1"/>
              <a:t>data_etude</a:t>
            </a:r>
            <a:r>
              <a:rPr lang="fr-FR" sz="1400" dirty="0"/>
              <a:t>['</a:t>
            </a:r>
            <a:r>
              <a:rPr lang="fr-FR" sz="1400" dirty="0" err="1"/>
              <a:t>TotalGHGEmissions</a:t>
            </a:r>
            <a:r>
              <a:rPr lang="fr-FR" sz="1400" dirty="0"/>
              <a:t>'].quantile(0.99)</a:t>
            </a:r>
          </a:p>
        </p:txBody>
      </p:sp>
      <p:sp>
        <p:nvSpPr>
          <p:cNvPr id="4" name="Rectangle 3">
            <a:extLst>
              <a:ext uri="{FF2B5EF4-FFF2-40B4-BE49-F238E27FC236}">
                <a16:creationId xmlns:a16="http://schemas.microsoft.com/office/drawing/2014/main" id="{A04BA85E-1C7D-4465-AD99-3890CBE47296}"/>
              </a:ext>
            </a:extLst>
          </p:cNvPr>
          <p:cNvSpPr/>
          <p:nvPr/>
        </p:nvSpPr>
        <p:spPr>
          <a:xfrm>
            <a:off x="5225925" y="134224"/>
            <a:ext cx="4664695" cy="76380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pic>
        <p:nvPicPr>
          <p:cNvPr id="6146" name="Picture 2" descr="King County District Court - King County">
            <a:extLst>
              <a:ext uri="{FF2B5EF4-FFF2-40B4-BE49-F238E27FC236}">
                <a16:creationId xmlns:a16="http://schemas.microsoft.com/office/drawing/2014/main" id="{CC98878F-A3F0-4499-BF89-1A588DAFA6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55" y="3555652"/>
            <a:ext cx="1646723" cy="10918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One of my favourite pieces of Seattle architecture, the King County Jail :  Seattle">
            <a:extLst>
              <a:ext uri="{FF2B5EF4-FFF2-40B4-BE49-F238E27FC236}">
                <a16:creationId xmlns:a16="http://schemas.microsoft.com/office/drawing/2014/main" id="{A30F02D0-266C-47BD-A188-AF28A7CED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55" y="1748409"/>
            <a:ext cx="1652764" cy="113810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50" name="Picture 6" descr="A Seattle Hospital for Everyone | Harborview Medical Center">
            <a:extLst>
              <a:ext uri="{FF2B5EF4-FFF2-40B4-BE49-F238E27FC236}">
                <a16:creationId xmlns:a16="http://schemas.microsoft.com/office/drawing/2014/main" id="{B86D12DB-2833-41A9-A87A-E820A86C7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7927" y="2362709"/>
            <a:ext cx="2313223" cy="115661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6" name="Connecteur droit avec flèche 5">
            <a:extLst>
              <a:ext uri="{FF2B5EF4-FFF2-40B4-BE49-F238E27FC236}">
                <a16:creationId xmlns:a16="http://schemas.microsoft.com/office/drawing/2014/main" id="{F5A49C9A-7832-4B21-B11D-2C947E08733E}"/>
              </a:ext>
            </a:extLst>
          </p:cNvPr>
          <p:cNvCxnSpPr/>
          <p:nvPr/>
        </p:nvCxnSpPr>
        <p:spPr>
          <a:xfrm flipH="1" flipV="1">
            <a:off x="2319808" y="2450353"/>
            <a:ext cx="2092801" cy="379533"/>
          </a:xfrm>
          <a:prstGeom prst="straightConnector1">
            <a:avLst/>
          </a:prstGeom>
          <a:ln w="28575">
            <a:solidFill>
              <a:srgbClr val="5F4BF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B84E3315-EB64-41D6-8D7F-1B75C19A6768}"/>
              </a:ext>
            </a:extLst>
          </p:cNvPr>
          <p:cNvCxnSpPr>
            <a:cxnSpLocks/>
          </p:cNvCxnSpPr>
          <p:nvPr/>
        </p:nvCxnSpPr>
        <p:spPr>
          <a:xfrm flipH="1">
            <a:off x="2319808" y="3923977"/>
            <a:ext cx="908971" cy="104138"/>
          </a:xfrm>
          <a:prstGeom prst="straightConnector1">
            <a:avLst/>
          </a:prstGeom>
          <a:ln w="28575">
            <a:solidFill>
              <a:srgbClr val="5F4BF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E903A81C-EB44-4F06-AEAC-099371563AEF}"/>
              </a:ext>
            </a:extLst>
          </p:cNvPr>
          <p:cNvCxnSpPr>
            <a:cxnSpLocks/>
          </p:cNvCxnSpPr>
          <p:nvPr/>
        </p:nvCxnSpPr>
        <p:spPr>
          <a:xfrm>
            <a:off x="8586692" y="2808881"/>
            <a:ext cx="696068" cy="125677"/>
          </a:xfrm>
          <a:prstGeom prst="straightConnector1">
            <a:avLst/>
          </a:prstGeom>
          <a:ln w="28575">
            <a:solidFill>
              <a:srgbClr val="E68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35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E1966F-76FE-4B15-90C0-B4A48370A813}"/>
              </a:ext>
            </a:extLst>
          </p:cNvPr>
          <p:cNvSpPr/>
          <p:nvPr/>
        </p:nvSpPr>
        <p:spPr>
          <a:xfrm>
            <a:off x="0" y="6712940"/>
            <a:ext cx="12192000" cy="145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F1D21D0-8676-4A44-8561-7A7E4434FD78}"/>
              </a:ext>
            </a:extLst>
          </p:cNvPr>
          <p:cNvSpPr txBox="1"/>
          <p:nvPr/>
        </p:nvSpPr>
        <p:spPr>
          <a:xfrm>
            <a:off x="3152311" y="181072"/>
            <a:ext cx="5197361" cy="923330"/>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5400" dirty="0">
                <a:solidFill>
                  <a:schemeClr val="accent1">
                    <a:lumMod val="50000"/>
                  </a:schemeClr>
                </a:solidFill>
                <a:effectLst>
                  <a:outerShdw blurRad="38100" dist="38100" dir="2700000" algn="tl">
                    <a:srgbClr val="000000">
                      <a:alpha val="43137"/>
                    </a:srgbClr>
                  </a:outerShdw>
                </a:effectLst>
              </a:rPr>
              <a:t>Problématique</a:t>
            </a:r>
          </a:p>
        </p:txBody>
      </p:sp>
      <p:sp>
        <p:nvSpPr>
          <p:cNvPr id="14" name="ZoneTexte 13">
            <a:extLst>
              <a:ext uri="{FF2B5EF4-FFF2-40B4-BE49-F238E27FC236}">
                <a16:creationId xmlns:a16="http://schemas.microsoft.com/office/drawing/2014/main" id="{D16AD1E7-F30C-4D19-97DE-D0BB15F1BC83}"/>
              </a:ext>
            </a:extLst>
          </p:cNvPr>
          <p:cNvSpPr txBox="1"/>
          <p:nvPr/>
        </p:nvSpPr>
        <p:spPr>
          <a:xfrm>
            <a:off x="522742" y="1597057"/>
            <a:ext cx="10967802" cy="4693593"/>
          </a:xfrm>
          <a:prstGeom prst="rect">
            <a:avLst/>
          </a:prstGeom>
          <a:solidFill>
            <a:schemeClr val="tx2">
              <a:lumMod val="10000"/>
              <a:lumOff val="90000"/>
            </a:schemeClr>
          </a:solidFill>
          <a:effectLst>
            <a:outerShdw blurRad="50800" dist="38100" dir="2700000" algn="tl" rotWithShape="0">
              <a:prstClr val="black">
                <a:alpha val="40000"/>
              </a:prstClr>
            </a:outerShdw>
          </a:effectLst>
        </p:spPr>
        <p:txBody>
          <a:bodyPr wrap="square">
            <a:spAutoFit/>
          </a:bodyPr>
          <a:lstStyle/>
          <a:p>
            <a:r>
              <a:rPr lang="fr-FR" b="1" dirty="0">
                <a:solidFill>
                  <a:schemeClr val="tx2">
                    <a:lumMod val="90000"/>
                    <a:lumOff val="10000"/>
                  </a:schemeClr>
                </a:solidFill>
                <a:effectLst>
                  <a:outerShdw blurRad="38100" dist="38100" dir="2700000" algn="tl">
                    <a:srgbClr val="000000">
                      <a:alpha val="43137"/>
                    </a:srgbClr>
                  </a:outerShdw>
                </a:effectLst>
                <a:latin typeface="Open Sans"/>
              </a:rPr>
              <a:t>Objectifs de la ville de Seattle :  </a:t>
            </a:r>
          </a:p>
          <a:p>
            <a:endParaRPr lang="fr-FR" b="1" dirty="0">
              <a:solidFill>
                <a:schemeClr val="tx2">
                  <a:lumMod val="90000"/>
                  <a:lumOff val="10000"/>
                </a:schemeClr>
              </a:solidFill>
              <a:effectLst>
                <a:outerShdw blurRad="38100" dist="38100" dir="2700000" algn="tl">
                  <a:srgbClr val="000000">
                    <a:alpha val="43137"/>
                  </a:srgbClr>
                </a:outerShdw>
              </a:effectLst>
              <a:latin typeface="Open Sans"/>
            </a:endParaRPr>
          </a:p>
          <a:p>
            <a:pPr marL="285750" indent="-285750">
              <a:buFontTx/>
              <a:buChar char="-"/>
            </a:pPr>
            <a:r>
              <a:rPr lang="fr-FR" sz="1800" dirty="0">
                <a:solidFill>
                  <a:srgbClr val="000000"/>
                </a:solidFill>
                <a:effectLst/>
                <a:latin typeface="Open Sans"/>
                <a:ea typeface="Calibri" panose="020F0502020204030204" pitchFamily="34" charset="0"/>
                <a:cs typeface="Times New Roman" panose="02020603050405020304" pitchFamily="18" charset="0"/>
              </a:rPr>
              <a:t>Ville </a:t>
            </a:r>
            <a:r>
              <a:rPr lang="fr-FR" sz="1800" b="1" dirty="0">
                <a:solidFill>
                  <a:srgbClr val="000000"/>
                </a:solidFill>
                <a:effectLst/>
                <a:latin typeface="Open Sans"/>
                <a:ea typeface="Calibri" panose="020F0502020204030204" pitchFamily="34" charset="0"/>
                <a:cs typeface="Times New Roman" panose="02020603050405020304" pitchFamily="18" charset="0"/>
              </a:rPr>
              <a:t>neutre en carbone </a:t>
            </a:r>
            <a:r>
              <a:rPr lang="fr-FR" sz="1800" dirty="0">
                <a:solidFill>
                  <a:srgbClr val="000000"/>
                </a:solidFill>
                <a:effectLst/>
                <a:latin typeface="Open Sans"/>
                <a:ea typeface="Calibri" panose="020F0502020204030204" pitchFamily="34" charset="0"/>
                <a:cs typeface="Times New Roman" panose="02020603050405020304" pitchFamily="18" charset="0"/>
              </a:rPr>
              <a:t>en 2050</a:t>
            </a:r>
          </a:p>
          <a:p>
            <a:pPr marL="285750" indent="-285750">
              <a:buFontTx/>
              <a:buChar char="-"/>
            </a:pPr>
            <a:r>
              <a:rPr lang="fr-FR" sz="1800" dirty="0">
                <a:solidFill>
                  <a:srgbClr val="000000"/>
                </a:solidFill>
                <a:effectLst/>
                <a:latin typeface="Open Sans"/>
                <a:ea typeface="Calibri" panose="020F0502020204030204" pitchFamily="34" charset="0"/>
                <a:cs typeface="Times New Roman" panose="02020603050405020304" pitchFamily="18" charset="0"/>
              </a:rPr>
              <a:t>Connaître la </a:t>
            </a:r>
            <a:r>
              <a:rPr lang="fr-FR" sz="1800" b="1" dirty="0">
                <a:solidFill>
                  <a:srgbClr val="000000"/>
                </a:solidFill>
                <a:effectLst/>
                <a:latin typeface="Open Sans"/>
                <a:ea typeface="Calibri" panose="020F0502020204030204" pitchFamily="34" charset="0"/>
                <a:cs typeface="Times New Roman" panose="02020603050405020304" pitchFamily="18" charset="0"/>
              </a:rPr>
              <a:t>consommation</a:t>
            </a:r>
            <a:r>
              <a:rPr lang="fr-FR" sz="1800" dirty="0">
                <a:solidFill>
                  <a:srgbClr val="000000"/>
                </a:solidFill>
                <a:effectLst/>
                <a:latin typeface="Open Sans"/>
                <a:ea typeface="Calibri" panose="020F0502020204030204" pitchFamily="34" charset="0"/>
                <a:cs typeface="Times New Roman" panose="02020603050405020304" pitchFamily="18" charset="0"/>
              </a:rPr>
              <a:t> en énergie et en </a:t>
            </a:r>
            <a:r>
              <a:rPr lang="fr-FR" sz="1800" b="1" dirty="0">
                <a:solidFill>
                  <a:srgbClr val="000000"/>
                </a:solidFill>
                <a:effectLst/>
                <a:latin typeface="Open Sans"/>
                <a:ea typeface="Calibri" panose="020F0502020204030204" pitchFamily="34" charset="0"/>
                <a:cs typeface="Times New Roman" panose="02020603050405020304" pitchFamily="18" charset="0"/>
              </a:rPr>
              <a:t>émission de CO2 </a:t>
            </a:r>
            <a:r>
              <a:rPr lang="fr-FR" sz="1800" dirty="0">
                <a:solidFill>
                  <a:srgbClr val="000000"/>
                </a:solidFill>
                <a:effectLst/>
                <a:latin typeface="Open Sans"/>
                <a:ea typeface="Calibri" panose="020F0502020204030204" pitchFamily="34" charset="0"/>
                <a:cs typeface="Times New Roman" panose="02020603050405020304" pitchFamily="18" charset="0"/>
              </a:rPr>
              <a:t>de bâtiments non résidentiels</a:t>
            </a:r>
          </a:p>
          <a:p>
            <a:endParaRPr lang="fr-FR" sz="1100" dirty="0">
              <a:solidFill>
                <a:srgbClr val="000000"/>
              </a:solidFill>
              <a:latin typeface="Open Sans"/>
              <a:ea typeface="Calibri" panose="020F0502020204030204" pitchFamily="34" charset="0"/>
              <a:cs typeface="Times New Roman" panose="02020603050405020304" pitchFamily="18" charset="0"/>
            </a:endParaRPr>
          </a:p>
          <a:p>
            <a:r>
              <a:rPr lang="fr-FR" b="1" dirty="0">
                <a:solidFill>
                  <a:schemeClr val="tx2">
                    <a:lumMod val="90000"/>
                    <a:lumOff val="10000"/>
                  </a:schemeClr>
                </a:solidFill>
                <a:effectLst>
                  <a:outerShdw blurRad="38100" dist="38100" dir="2700000" algn="tl">
                    <a:srgbClr val="000000">
                      <a:alpha val="43137"/>
                    </a:srgbClr>
                  </a:outerShdw>
                </a:effectLst>
                <a:latin typeface="Open Sans"/>
              </a:rPr>
              <a:t>Problème : </a:t>
            </a:r>
          </a:p>
          <a:p>
            <a:endParaRPr lang="fr-FR" b="1" dirty="0">
              <a:solidFill>
                <a:schemeClr val="tx2">
                  <a:lumMod val="90000"/>
                  <a:lumOff val="10000"/>
                </a:schemeClr>
              </a:solidFill>
              <a:effectLst>
                <a:outerShdw blurRad="38100" dist="38100" dir="2700000" algn="tl">
                  <a:srgbClr val="000000">
                    <a:alpha val="43137"/>
                  </a:srgbClr>
                </a:outerShdw>
              </a:effectLst>
              <a:latin typeface="Open Sans"/>
            </a:endParaRPr>
          </a:p>
          <a:p>
            <a:pPr marL="285750" indent="-285750">
              <a:buFontTx/>
              <a:buChar char="-"/>
            </a:pPr>
            <a:r>
              <a:rPr lang="fr-FR" dirty="0">
                <a:solidFill>
                  <a:srgbClr val="000000"/>
                </a:solidFill>
                <a:latin typeface="Open Sans"/>
                <a:ea typeface="Calibri" panose="020F0502020204030204" pitchFamily="34" charset="0"/>
                <a:cs typeface="Times New Roman" panose="02020603050405020304" pitchFamily="18" charset="0"/>
              </a:rPr>
              <a:t>Des bilans </a:t>
            </a:r>
            <a:r>
              <a:rPr lang="fr-FR" b="1" dirty="0">
                <a:solidFill>
                  <a:srgbClr val="000000"/>
                </a:solidFill>
                <a:latin typeface="Open Sans"/>
                <a:ea typeface="Calibri" panose="020F0502020204030204" pitchFamily="34" charset="0"/>
                <a:cs typeface="Times New Roman" panose="02020603050405020304" pitchFamily="18" charset="0"/>
              </a:rPr>
              <a:t>fastidieux</a:t>
            </a:r>
            <a:r>
              <a:rPr lang="fr-FR" dirty="0">
                <a:solidFill>
                  <a:srgbClr val="000000"/>
                </a:solidFill>
                <a:latin typeface="Open Sans"/>
                <a:ea typeface="Calibri" panose="020F0502020204030204" pitchFamily="34" charset="0"/>
                <a:cs typeface="Times New Roman" panose="02020603050405020304" pitchFamily="18" charset="0"/>
              </a:rPr>
              <a:t> et </a:t>
            </a:r>
            <a:r>
              <a:rPr lang="fr-FR" b="1" dirty="0">
                <a:solidFill>
                  <a:srgbClr val="000000"/>
                </a:solidFill>
                <a:latin typeface="Open Sans"/>
                <a:ea typeface="Calibri" panose="020F0502020204030204" pitchFamily="34" charset="0"/>
                <a:cs typeface="Times New Roman" panose="02020603050405020304" pitchFamily="18" charset="0"/>
              </a:rPr>
              <a:t>coûteux</a:t>
            </a:r>
            <a:r>
              <a:rPr lang="fr-FR" dirty="0">
                <a:solidFill>
                  <a:srgbClr val="000000"/>
                </a:solidFill>
                <a:latin typeface="Open Sans"/>
                <a:ea typeface="Calibri" panose="020F0502020204030204" pitchFamily="34" charset="0"/>
                <a:cs typeface="Times New Roman" panose="02020603050405020304" pitchFamily="18" charset="0"/>
              </a:rPr>
              <a:t> effectués en 2015 et 2016</a:t>
            </a:r>
            <a:endParaRPr lang="fr-FR" sz="1800" dirty="0">
              <a:solidFill>
                <a:srgbClr val="000000"/>
              </a:solidFill>
              <a:effectLst/>
              <a:latin typeface="Open Sans"/>
              <a:ea typeface="Calibri" panose="020F0502020204030204" pitchFamily="34" charset="0"/>
              <a:cs typeface="Times New Roman" panose="02020603050405020304" pitchFamily="18" charset="0"/>
            </a:endParaRPr>
          </a:p>
          <a:p>
            <a:endParaRPr lang="fr-FR"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fr-FR" b="1" dirty="0">
                <a:solidFill>
                  <a:schemeClr val="tx2">
                    <a:lumMod val="90000"/>
                    <a:lumOff val="10000"/>
                  </a:schemeClr>
                </a:solidFill>
                <a:effectLst>
                  <a:outerShdw blurRad="38100" dist="38100" dir="2700000" algn="tl">
                    <a:srgbClr val="000000">
                      <a:alpha val="43137"/>
                    </a:srgbClr>
                  </a:outerShdw>
                </a:effectLst>
                <a:latin typeface="Open Sans"/>
              </a:rPr>
              <a:t>Mission : </a:t>
            </a:r>
          </a:p>
          <a:p>
            <a:endParaRPr lang="fr-FR" b="1" dirty="0">
              <a:solidFill>
                <a:schemeClr val="tx2">
                  <a:lumMod val="90000"/>
                  <a:lumOff val="10000"/>
                </a:schemeClr>
              </a:solidFill>
              <a:effectLst>
                <a:outerShdw blurRad="38100" dist="38100" dir="2700000" algn="tl">
                  <a:srgbClr val="000000">
                    <a:alpha val="43137"/>
                  </a:srgbClr>
                </a:outerShdw>
              </a:effectLst>
              <a:latin typeface="Open Sans"/>
            </a:endParaRPr>
          </a:p>
          <a:p>
            <a:pPr marL="285750" indent="-285750">
              <a:buFontTx/>
              <a:buChar char="-"/>
            </a:pPr>
            <a:r>
              <a:rPr lang="fr-FR" sz="1800" b="1" dirty="0">
                <a:solidFill>
                  <a:srgbClr val="000000"/>
                </a:solidFill>
                <a:effectLst/>
                <a:latin typeface="Open Sans"/>
                <a:ea typeface="Calibri" panose="020F0502020204030204" pitchFamily="34" charset="0"/>
                <a:cs typeface="Times New Roman" panose="02020603050405020304" pitchFamily="18" charset="0"/>
              </a:rPr>
              <a:t>Prédire</a:t>
            </a:r>
            <a:r>
              <a:rPr lang="fr-FR" sz="1800" dirty="0">
                <a:solidFill>
                  <a:srgbClr val="000000"/>
                </a:solidFill>
                <a:effectLst/>
                <a:latin typeface="Open Sans"/>
                <a:ea typeface="Calibri" panose="020F0502020204030204" pitchFamily="34" charset="0"/>
                <a:cs typeface="Times New Roman" panose="02020603050405020304" pitchFamily="18" charset="0"/>
              </a:rPr>
              <a:t> </a:t>
            </a:r>
            <a:r>
              <a:rPr lang="fr-FR" sz="1800" b="1" dirty="0">
                <a:solidFill>
                  <a:srgbClr val="000000"/>
                </a:solidFill>
                <a:effectLst/>
                <a:latin typeface="Open Sans"/>
                <a:ea typeface="Calibri" panose="020F0502020204030204" pitchFamily="34" charset="0"/>
                <a:cs typeface="Times New Roman" panose="02020603050405020304" pitchFamily="18" charset="0"/>
              </a:rPr>
              <a:t>(1) </a:t>
            </a:r>
            <a:r>
              <a:rPr lang="fr-FR" sz="1800" dirty="0">
                <a:solidFill>
                  <a:srgbClr val="000000"/>
                </a:solidFill>
                <a:effectLst/>
                <a:latin typeface="Open Sans"/>
                <a:ea typeface="Calibri" panose="020F0502020204030204" pitchFamily="34" charset="0"/>
                <a:cs typeface="Times New Roman" panose="02020603050405020304" pitchFamily="18" charset="0"/>
              </a:rPr>
              <a:t>la consommation d’énergie et </a:t>
            </a:r>
            <a:r>
              <a:rPr lang="fr-FR" sz="1800" b="1" dirty="0">
                <a:solidFill>
                  <a:srgbClr val="000000"/>
                </a:solidFill>
                <a:effectLst/>
                <a:latin typeface="Open Sans"/>
                <a:ea typeface="Calibri" panose="020F0502020204030204" pitchFamily="34" charset="0"/>
                <a:cs typeface="Times New Roman" panose="02020603050405020304" pitchFamily="18" charset="0"/>
              </a:rPr>
              <a:t>(2) </a:t>
            </a:r>
            <a:r>
              <a:rPr lang="fr-FR" sz="1800" dirty="0">
                <a:solidFill>
                  <a:srgbClr val="000000"/>
                </a:solidFill>
                <a:effectLst/>
                <a:latin typeface="Open Sans"/>
                <a:ea typeface="Calibri" panose="020F0502020204030204" pitchFamily="34" charset="0"/>
                <a:cs typeface="Times New Roman" panose="02020603050405020304" pitchFamily="18" charset="0"/>
              </a:rPr>
              <a:t>l’émission en CO2 à partir des données récoltées.</a:t>
            </a:r>
          </a:p>
          <a:p>
            <a:r>
              <a:rPr lang="fr-FR" sz="1000" dirty="0">
                <a:solidFill>
                  <a:srgbClr val="000000"/>
                </a:solidFill>
                <a:effectLst/>
                <a:latin typeface="Open Sans"/>
                <a:ea typeface="Calibri" panose="020F0502020204030204" pitchFamily="34" charset="0"/>
                <a:cs typeface="Times New Roman" panose="02020603050405020304" pitchFamily="18" charset="0"/>
              </a:rPr>
              <a:t> </a:t>
            </a:r>
          </a:p>
          <a:p>
            <a:pPr algn="ctr"/>
            <a:r>
              <a:rPr lang="fr-FR" sz="1800" dirty="0">
                <a:solidFill>
                  <a:srgbClr val="000000"/>
                </a:solidFill>
                <a:effectLst/>
                <a:latin typeface="Open Sans"/>
                <a:ea typeface="Calibri" panose="020F0502020204030204" pitchFamily="34" charset="0"/>
                <a:cs typeface="Times New Roman" panose="02020603050405020304" pitchFamily="18" charset="0"/>
              </a:rPr>
              <a:t> (</a:t>
            </a:r>
            <a:r>
              <a:rPr lang="fr-FR" sz="1800" b="1" u="sng" dirty="0">
                <a:solidFill>
                  <a:srgbClr val="000000"/>
                </a:solidFill>
                <a:effectLst>
                  <a:outerShdw blurRad="38100" dist="38100" dir="2700000" algn="tl">
                    <a:srgbClr val="000000">
                      <a:alpha val="43137"/>
                    </a:srgbClr>
                  </a:outerShdw>
                </a:effectLst>
                <a:latin typeface="Open Sans"/>
                <a:ea typeface="Calibri" panose="020F0502020204030204" pitchFamily="34" charset="0"/>
                <a:cs typeface="Times New Roman" panose="02020603050405020304" pitchFamily="18" charset="0"/>
              </a:rPr>
              <a:t>Sans nouveaux relevés</a:t>
            </a:r>
            <a:r>
              <a:rPr lang="fr-FR" sz="1800" dirty="0">
                <a:solidFill>
                  <a:srgbClr val="000000"/>
                </a:solidFill>
                <a:effectLst/>
                <a:latin typeface="Open Sans"/>
                <a:ea typeface="Calibri" panose="020F0502020204030204" pitchFamily="34" charset="0"/>
                <a:cs typeface="Times New Roman" panose="02020603050405020304" pitchFamily="18" charset="0"/>
              </a:rPr>
              <a:t>)</a:t>
            </a:r>
          </a:p>
          <a:p>
            <a:endParaRPr lang="fr-FR" sz="1800" dirty="0">
              <a:solidFill>
                <a:srgbClr val="000000"/>
              </a:solidFill>
              <a:effectLst/>
              <a:latin typeface="Open Sans"/>
              <a:ea typeface="Calibri" panose="020F0502020204030204" pitchFamily="34" charset="0"/>
              <a:cs typeface="Times New Roman" panose="02020603050405020304" pitchFamily="18" charset="0"/>
            </a:endParaRPr>
          </a:p>
          <a:p>
            <a:pPr marL="285750" indent="-285750">
              <a:buFontTx/>
              <a:buChar char="-"/>
            </a:pPr>
            <a:r>
              <a:rPr lang="fr-FR" sz="1800" b="1" dirty="0">
                <a:solidFill>
                  <a:srgbClr val="000000"/>
                </a:solidFill>
                <a:effectLst/>
                <a:latin typeface="Open Sans"/>
                <a:ea typeface="Calibri" panose="020F0502020204030204" pitchFamily="34" charset="0"/>
                <a:cs typeface="Times New Roman" panose="02020603050405020304" pitchFamily="18" charset="0"/>
              </a:rPr>
              <a:t>(3) </a:t>
            </a:r>
            <a:r>
              <a:rPr lang="fr-FR" dirty="0">
                <a:solidFill>
                  <a:srgbClr val="000000"/>
                </a:solidFill>
                <a:latin typeface="Open Sans"/>
                <a:ea typeface="Calibri" panose="020F0502020204030204" pitchFamily="34" charset="0"/>
                <a:cs typeface="Times New Roman" panose="02020603050405020304" pitchFamily="18" charset="0"/>
              </a:rPr>
              <a:t>Evaluer l’intérêt de </a:t>
            </a:r>
            <a:r>
              <a:rPr lang="fr-FR" b="1" dirty="0">
                <a:solidFill>
                  <a:srgbClr val="000000"/>
                </a:solidFill>
                <a:latin typeface="Open Sans"/>
                <a:ea typeface="Calibri" panose="020F0502020204030204" pitchFamily="34" charset="0"/>
                <a:cs typeface="Times New Roman" panose="02020603050405020304" pitchFamily="18" charset="0"/>
              </a:rPr>
              <a:t>l’ENERGY STAR Score pour la prédiction d’émission.</a:t>
            </a:r>
            <a:endParaRPr lang="fr-FR" sz="1800" b="1" dirty="0">
              <a:solidFill>
                <a:srgbClr val="000000"/>
              </a:solidFill>
              <a:effectLst/>
              <a:latin typeface="Open Sans"/>
              <a:ea typeface="Calibri" panose="020F0502020204030204" pitchFamily="34" charset="0"/>
              <a:cs typeface="Times New Roman" panose="02020603050405020304" pitchFamily="18" charset="0"/>
            </a:endParaRPr>
          </a:p>
          <a:p>
            <a:pPr marL="285750" indent="-285750">
              <a:buFontTx/>
              <a:buChar char="-"/>
            </a:pPr>
            <a:endParaRPr lang="fr-FR" dirty="0">
              <a:solidFill>
                <a:srgbClr val="000000"/>
              </a:solidFill>
              <a:latin typeface="Open Sans"/>
              <a:ea typeface="Calibri" panose="020F0502020204030204" pitchFamily="34" charset="0"/>
              <a:cs typeface="Times New Roman" panose="02020603050405020304" pitchFamily="18" charset="0"/>
            </a:endParaRPr>
          </a:p>
          <a:p>
            <a:endParaRPr lang="fr-FR" sz="800" dirty="0"/>
          </a:p>
        </p:txBody>
      </p:sp>
      <p:pic>
        <p:nvPicPr>
          <p:cNvPr id="9" name="Image 8">
            <a:extLst>
              <a:ext uri="{FF2B5EF4-FFF2-40B4-BE49-F238E27FC236}">
                <a16:creationId xmlns:a16="http://schemas.microsoft.com/office/drawing/2014/main" id="{DE2DC5FD-B103-4EE1-A776-534A9AF5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48" y="5306172"/>
            <a:ext cx="1541965" cy="1551828"/>
          </a:xfrm>
          <a:prstGeom prst="rect">
            <a:avLst/>
          </a:prstGeom>
          <a:effectLst>
            <a:outerShdw blurRad="50800" dist="38100" dir="2700000" algn="tl" rotWithShape="0">
              <a:prstClr val="black">
                <a:alpha val="40000"/>
              </a:prstClr>
            </a:outerShdw>
          </a:effectLst>
        </p:spPr>
      </p:pic>
      <p:grpSp>
        <p:nvGrpSpPr>
          <p:cNvPr id="10" name="Groupe 9">
            <a:extLst>
              <a:ext uri="{FF2B5EF4-FFF2-40B4-BE49-F238E27FC236}">
                <a16:creationId xmlns:a16="http://schemas.microsoft.com/office/drawing/2014/main" id="{3C3EC10A-ACA1-4705-9CE3-12983D9D4651}"/>
              </a:ext>
            </a:extLst>
          </p:cNvPr>
          <p:cNvGrpSpPr/>
          <p:nvPr/>
        </p:nvGrpSpPr>
        <p:grpSpPr>
          <a:xfrm>
            <a:off x="11333527" y="6231082"/>
            <a:ext cx="496103" cy="481858"/>
            <a:chOff x="11333527" y="6231082"/>
            <a:chExt cx="496103" cy="481858"/>
          </a:xfrm>
        </p:grpSpPr>
        <p:sp>
          <p:nvSpPr>
            <p:cNvPr id="11" name="Ellipse 10">
              <a:extLst>
                <a:ext uri="{FF2B5EF4-FFF2-40B4-BE49-F238E27FC236}">
                  <a16:creationId xmlns:a16="http://schemas.microsoft.com/office/drawing/2014/main" id="{6E0DB0F0-223B-4513-9877-225C625F5A8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04D19D0-0E3C-4416-B673-C82E74ADAFCE}"/>
                </a:ext>
              </a:extLst>
            </p:cNvPr>
            <p:cNvSpPr txBox="1"/>
            <p:nvPr/>
          </p:nvSpPr>
          <p:spPr>
            <a:xfrm>
              <a:off x="11385013" y="6231082"/>
              <a:ext cx="444617"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a:t>
              </a:r>
            </a:p>
          </p:txBody>
        </p:sp>
      </p:grpSp>
      <p:pic>
        <p:nvPicPr>
          <p:cNvPr id="19" name="Picture 2" descr="Download our Logo - Arts | seattle.gov">
            <a:extLst>
              <a:ext uri="{FF2B5EF4-FFF2-40B4-BE49-F238E27FC236}">
                <a16:creationId xmlns:a16="http://schemas.microsoft.com/office/drawing/2014/main" id="{1CFCE665-2DED-4D91-A7EC-739A24DCC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309" y="-119337"/>
            <a:ext cx="3750186" cy="171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347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3F3E2BF-2FB4-4962-A73A-90241DD0B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27" y="100656"/>
            <a:ext cx="6733083" cy="6505685"/>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210CD3E5-5DE7-4562-B7A0-CD8C1376ADB9}"/>
              </a:ext>
            </a:extLst>
          </p:cNvPr>
          <p:cNvSpPr/>
          <p:nvPr/>
        </p:nvSpPr>
        <p:spPr>
          <a:xfrm>
            <a:off x="6115574" y="3120705"/>
            <a:ext cx="1384183" cy="1283515"/>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F726EB47-C3A3-4E49-988E-32FEB5F464DA}"/>
              </a:ext>
            </a:extLst>
          </p:cNvPr>
          <p:cNvSpPr/>
          <p:nvPr/>
        </p:nvSpPr>
        <p:spPr>
          <a:xfrm>
            <a:off x="6353261" y="5041783"/>
            <a:ext cx="908807" cy="1342239"/>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773E4966-6840-4454-8E77-702F13898DDC}"/>
              </a:ext>
            </a:extLst>
          </p:cNvPr>
          <p:cNvSpPr/>
          <p:nvPr/>
        </p:nvSpPr>
        <p:spPr>
          <a:xfrm>
            <a:off x="3692555" y="555073"/>
            <a:ext cx="770390" cy="762000"/>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861B844-9324-4670-AF28-8A2152830A09}"/>
              </a:ext>
            </a:extLst>
          </p:cNvPr>
          <p:cNvSpPr/>
          <p:nvPr/>
        </p:nvSpPr>
        <p:spPr>
          <a:xfrm rot="5400000">
            <a:off x="3001860" y="362826"/>
            <a:ext cx="427838" cy="1146496"/>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8A4D7F1A-4403-418C-8BE0-9CEDB9EC7139}"/>
              </a:ext>
            </a:extLst>
          </p:cNvPr>
          <p:cNvCxnSpPr>
            <a:cxnSpLocks/>
          </p:cNvCxnSpPr>
          <p:nvPr/>
        </p:nvCxnSpPr>
        <p:spPr>
          <a:xfrm>
            <a:off x="7499757" y="3670184"/>
            <a:ext cx="1870746"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D2E906-EB8F-4241-956A-DB68895F224F}"/>
              </a:ext>
            </a:extLst>
          </p:cNvPr>
          <p:cNvSpPr/>
          <p:nvPr/>
        </p:nvSpPr>
        <p:spPr>
          <a:xfrm>
            <a:off x="0" y="6708988"/>
            <a:ext cx="12192000" cy="149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10BE4818-6A89-45E6-A85A-10697E581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9304" y="5733530"/>
            <a:ext cx="1107346" cy="1114429"/>
          </a:xfrm>
          <a:prstGeom prst="rect">
            <a:avLst/>
          </a:prstGeom>
          <a:effectLst>
            <a:outerShdw blurRad="50800" dist="38100" dir="2700000" algn="tl" rotWithShape="0">
              <a:prstClr val="black">
                <a:alpha val="40000"/>
              </a:prstClr>
            </a:outerShdw>
          </a:effectLst>
        </p:spPr>
      </p:pic>
      <p:grpSp>
        <p:nvGrpSpPr>
          <p:cNvPr id="12" name="Groupe 11">
            <a:extLst>
              <a:ext uri="{FF2B5EF4-FFF2-40B4-BE49-F238E27FC236}">
                <a16:creationId xmlns:a16="http://schemas.microsoft.com/office/drawing/2014/main" id="{8A875C28-5DA7-4555-AD10-6DCFF84F14FD}"/>
              </a:ext>
            </a:extLst>
          </p:cNvPr>
          <p:cNvGrpSpPr/>
          <p:nvPr/>
        </p:nvGrpSpPr>
        <p:grpSpPr>
          <a:xfrm>
            <a:off x="11350305" y="6231082"/>
            <a:ext cx="605160" cy="481858"/>
            <a:chOff x="11308360" y="6231082"/>
            <a:chExt cx="605160" cy="481858"/>
          </a:xfrm>
        </p:grpSpPr>
        <p:sp>
          <p:nvSpPr>
            <p:cNvPr id="13" name="Ellipse 12">
              <a:extLst>
                <a:ext uri="{FF2B5EF4-FFF2-40B4-BE49-F238E27FC236}">
                  <a16:creationId xmlns:a16="http://schemas.microsoft.com/office/drawing/2014/main" id="{8E7AFEDE-D4C4-42B6-86D5-ED5FCDDCF34F}"/>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E208317-54A8-49A5-9A53-D03465D339AA}"/>
                </a:ext>
              </a:extLst>
            </p:cNvPr>
            <p:cNvSpPr txBox="1"/>
            <p:nvPr/>
          </p:nvSpPr>
          <p:spPr>
            <a:xfrm>
              <a:off x="11308360"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19</a:t>
              </a:r>
            </a:p>
          </p:txBody>
        </p:sp>
      </p:grpSp>
      <p:sp>
        <p:nvSpPr>
          <p:cNvPr id="15" name="ZoneTexte 14">
            <a:extLst>
              <a:ext uri="{FF2B5EF4-FFF2-40B4-BE49-F238E27FC236}">
                <a16:creationId xmlns:a16="http://schemas.microsoft.com/office/drawing/2014/main" id="{34765651-B056-414F-A70B-4CE6AE0F8FC7}"/>
              </a:ext>
            </a:extLst>
          </p:cNvPr>
          <p:cNvSpPr txBox="1"/>
          <p:nvPr/>
        </p:nvSpPr>
        <p:spPr>
          <a:xfrm>
            <a:off x="9102056" y="3300797"/>
            <a:ext cx="2533475"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5_Création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de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nouvelles variables</a:t>
            </a:r>
          </a:p>
        </p:txBody>
      </p:sp>
      <p:sp>
        <p:nvSpPr>
          <p:cNvPr id="16" name="ZoneTexte 15">
            <a:extLst>
              <a:ext uri="{FF2B5EF4-FFF2-40B4-BE49-F238E27FC236}">
                <a16:creationId xmlns:a16="http://schemas.microsoft.com/office/drawing/2014/main" id="{8D40CC42-50A9-48B2-956B-D54D6D3611B3}"/>
              </a:ext>
            </a:extLst>
          </p:cNvPr>
          <p:cNvSpPr txBox="1"/>
          <p:nvPr/>
        </p:nvSpPr>
        <p:spPr>
          <a:xfrm>
            <a:off x="231615" y="681610"/>
            <a:ext cx="253347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Variables cibles </a:t>
            </a:r>
            <a:r>
              <a:rPr lang="fr-FR" dirty="0"/>
              <a:t>fortement corrélées</a:t>
            </a:r>
          </a:p>
        </p:txBody>
      </p:sp>
      <p:sp>
        <p:nvSpPr>
          <p:cNvPr id="17" name="Rectangle 16">
            <a:extLst>
              <a:ext uri="{FF2B5EF4-FFF2-40B4-BE49-F238E27FC236}">
                <a16:creationId xmlns:a16="http://schemas.microsoft.com/office/drawing/2014/main" id="{E33AB778-7052-4770-AF50-F6DD8011AFC1}"/>
              </a:ext>
            </a:extLst>
          </p:cNvPr>
          <p:cNvSpPr/>
          <p:nvPr/>
        </p:nvSpPr>
        <p:spPr>
          <a:xfrm>
            <a:off x="141758" y="100656"/>
            <a:ext cx="2903446"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49C6A0F3-B7A1-47A2-B5AB-1007CC3FF6CB}"/>
              </a:ext>
            </a:extLst>
          </p:cNvPr>
          <p:cNvSpPr txBox="1"/>
          <p:nvPr/>
        </p:nvSpPr>
        <p:spPr>
          <a:xfrm>
            <a:off x="352847" y="109033"/>
            <a:ext cx="2540362" cy="615553"/>
          </a:xfrm>
          <a:prstGeom prst="rect">
            <a:avLst/>
          </a:prstGeom>
          <a:noFill/>
        </p:spPr>
        <p:txBody>
          <a:bodyPr wrap="square" rtlCol="0">
            <a:spAutoFit/>
          </a:bodyPr>
          <a:lstStyle/>
          <a:p>
            <a:pPr algn="ctr"/>
            <a:r>
              <a:rPr lang="fr-FR" sz="2000" dirty="0">
                <a:solidFill>
                  <a:schemeClr val="accent3">
                    <a:lumMod val="50000"/>
                  </a:schemeClr>
                </a:solidFill>
                <a:latin typeface="Arial" panose="020B0604020202020204" pitchFamily="34" charset="0"/>
                <a:cs typeface="Arial" panose="020B0604020202020204" pitchFamily="34" charset="0"/>
              </a:rPr>
              <a:t>Analyse multivariée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19" name="ZoneTexte 18">
            <a:extLst>
              <a:ext uri="{FF2B5EF4-FFF2-40B4-BE49-F238E27FC236}">
                <a16:creationId xmlns:a16="http://schemas.microsoft.com/office/drawing/2014/main" id="{549717AC-A5F3-4BCA-84B1-89005D84370C}"/>
              </a:ext>
            </a:extLst>
          </p:cNvPr>
          <p:cNvSpPr txBox="1"/>
          <p:nvPr/>
        </p:nvSpPr>
        <p:spPr>
          <a:xfrm>
            <a:off x="4378267" y="47477"/>
            <a:ext cx="3263319" cy="369332"/>
          </a:xfrm>
          <a:prstGeom prst="rect">
            <a:avLst/>
          </a:prstGeom>
          <a:noFill/>
        </p:spPr>
        <p:txBody>
          <a:bodyPr wrap="square">
            <a:spAutoFit/>
          </a:bodyPr>
          <a:lstStyle/>
          <a:p>
            <a:r>
              <a:rPr lang="fr-FR" b="1" dirty="0">
                <a:ln>
                  <a:solidFill>
                    <a:schemeClr val="accent6">
                      <a:lumMod val="50000"/>
                    </a:schemeClr>
                  </a:solidFill>
                </a:ln>
                <a:solidFill>
                  <a:schemeClr val="accent6">
                    <a:lumMod val="75000"/>
                  </a:schemeClr>
                </a:solidFill>
                <a:effectLst>
                  <a:outerShdw blurRad="38100" dist="38100" dir="2700000" algn="tl">
                    <a:srgbClr val="000000">
                      <a:alpha val="43137"/>
                    </a:srgbClr>
                  </a:outerShdw>
                </a:effectLst>
              </a:rPr>
              <a:t>AVANT</a:t>
            </a:r>
            <a:r>
              <a:rPr lang="fr-FR" b="1" dirty="0">
                <a:effectLst>
                  <a:outerShdw blurRad="38100" dist="38100" dir="2700000" algn="tl">
                    <a:srgbClr val="000000">
                      <a:alpha val="43137"/>
                    </a:srgbClr>
                  </a:outerShdw>
                </a:effectLst>
              </a:rPr>
              <a:t> </a:t>
            </a:r>
            <a:r>
              <a:rPr lang="fr-FR" b="1" dirty="0" err="1">
                <a:effectLst>
                  <a:outerShdw blurRad="38100" dist="38100" dir="2700000" algn="tl">
                    <a:srgbClr val="000000">
                      <a:alpha val="43137"/>
                    </a:srgbClr>
                  </a:outerShdw>
                </a:effectLst>
              </a:rPr>
              <a:t>feature</a:t>
            </a:r>
            <a:r>
              <a:rPr lang="fr-FR" b="1" dirty="0">
                <a:effectLst>
                  <a:outerShdw blurRad="38100" dist="38100" dir="2700000" algn="tl">
                    <a:srgbClr val="000000">
                      <a:alpha val="43137"/>
                    </a:srgbClr>
                  </a:outerShdw>
                </a:effectLst>
              </a:rPr>
              <a:t> engineering</a:t>
            </a:r>
            <a:endParaRPr lang="fr-FR" dirty="0"/>
          </a:p>
        </p:txBody>
      </p:sp>
    </p:spTree>
    <p:extLst>
      <p:ext uri="{BB962C8B-B14F-4D97-AF65-F5344CB8AC3E}">
        <p14:creationId xmlns:p14="http://schemas.microsoft.com/office/powerpoint/2010/main" val="3937236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9B4519B0-DB50-4E87-855E-DBC36040D7FE}"/>
              </a:ext>
            </a:extLst>
          </p:cNvPr>
          <p:cNvGrpSpPr/>
          <p:nvPr/>
        </p:nvGrpSpPr>
        <p:grpSpPr>
          <a:xfrm>
            <a:off x="243281" y="141619"/>
            <a:ext cx="1115736" cy="476794"/>
            <a:chOff x="6023295" y="1276746"/>
            <a:chExt cx="1115736" cy="476794"/>
          </a:xfrm>
        </p:grpSpPr>
        <p:sp>
          <p:nvSpPr>
            <p:cNvPr id="3" name="Rectangle 2">
              <a:extLst>
                <a:ext uri="{FF2B5EF4-FFF2-40B4-BE49-F238E27FC236}">
                  <a16:creationId xmlns:a16="http://schemas.microsoft.com/office/drawing/2014/main" id="{62BC80B1-5CF7-4A55-8083-9944A4749CBE}"/>
                </a:ext>
              </a:extLst>
            </p:cNvPr>
            <p:cNvSpPr/>
            <p:nvPr/>
          </p:nvSpPr>
          <p:spPr>
            <a:xfrm>
              <a:off x="6023295" y="1276746"/>
              <a:ext cx="1115736" cy="47679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4" name="Ellipse 3">
              <a:extLst>
                <a:ext uri="{FF2B5EF4-FFF2-40B4-BE49-F238E27FC236}">
                  <a16:creationId xmlns:a16="http://schemas.microsoft.com/office/drawing/2014/main" id="{126CE7CA-10E7-40EC-9276-1C00628E1FB7}"/>
                </a:ext>
              </a:extLst>
            </p:cNvPr>
            <p:cNvSpPr/>
            <p:nvPr/>
          </p:nvSpPr>
          <p:spPr>
            <a:xfrm rot="19993520">
              <a:off x="6454227" y="1371141"/>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B2E5FCA5-9D4B-4424-B029-B4FE8C6369B5}"/>
                </a:ext>
              </a:extLst>
            </p:cNvPr>
            <p:cNvSpPr txBox="1"/>
            <p:nvPr/>
          </p:nvSpPr>
          <p:spPr>
            <a:xfrm>
              <a:off x="6409382" y="1285105"/>
              <a:ext cx="613550" cy="461665"/>
            </a:xfrm>
            <a:prstGeom prst="rect">
              <a:avLst/>
            </a:prstGeom>
            <a:noFill/>
          </p:spPr>
          <p:txBody>
            <a:bodyPr wrap="square" rtlCol="0">
              <a:spAutoFit/>
            </a:bodyPr>
            <a:lstStyle/>
            <a:p>
              <a:r>
                <a:rPr lang="fr-FR" sz="2400" b="1" dirty="0">
                  <a:solidFill>
                    <a:schemeClr val="accent2">
                      <a:lumMod val="75000"/>
                    </a:schemeClr>
                  </a:solidFill>
                </a:rPr>
                <a:t>5</a:t>
              </a:r>
            </a:p>
          </p:txBody>
        </p:sp>
      </p:grpSp>
      <p:sp>
        <p:nvSpPr>
          <p:cNvPr id="6" name="ZoneTexte 5">
            <a:extLst>
              <a:ext uri="{FF2B5EF4-FFF2-40B4-BE49-F238E27FC236}">
                <a16:creationId xmlns:a16="http://schemas.microsoft.com/office/drawing/2014/main" id="{3F189282-8B79-4ECB-A338-879CDABDB7F5}"/>
              </a:ext>
            </a:extLst>
          </p:cNvPr>
          <p:cNvSpPr txBox="1"/>
          <p:nvPr/>
        </p:nvSpPr>
        <p:spPr>
          <a:xfrm>
            <a:off x="1562096" y="195348"/>
            <a:ext cx="835369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5_Création </a:t>
            </a:r>
            <a:r>
              <a:rPr lang="fr-FR" dirty="0"/>
              <a:t>de nouvelles variables /  </a:t>
            </a:r>
            <a:r>
              <a:rPr lang="fr-FR" b="1" dirty="0">
                <a:effectLst>
                  <a:outerShdw blurRad="38100" dist="38100" dir="2700000" algn="tl">
                    <a:srgbClr val="000000">
                      <a:alpha val="43137"/>
                    </a:srgbClr>
                  </a:outerShdw>
                </a:effectLst>
              </a:rPr>
              <a:t>Transformation logarithmique</a:t>
            </a:r>
            <a:endParaRPr lang="fr-FR" dirty="0"/>
          </a:p>
        </p:txBody>
      </p:sp>
      <p:sp>
        <p:nvSpPr>
          <p:cNvPr id="8" name="ZoneTexte 7">
            <a:extLst>
              <a:ext uri="{FF2B5EF4-FFF2-40B4-BE49-F238E27FC236}">
                <a16:creationId xmlns:a16="http://schemas.microsoft.com/office/drawing/2014/main" id="{672C5BB3-8E0A-42FF-A144-78F82DCDDEDF}"/>
              </a:ext>
            </a:extLst>
          </p:cNvPr>
          <p:cNvSpPr txBox="1"/>
          <p:nvPr/>
        </p:nvSpPr>
        <p:spPr>
          <a:xfrm>
            <a:off x="419450" y="1012211"/>
            <a:ext cx="8464491" cy="738664"/>
          </a:xfrm>
          <a:prstGeom prst="rect">
            <a:avLst/>
          </a:prstGeom>
          <a:solidFill>
            <a:schemeClr val="tx2">
              <a:lumMod val="10000"/>
              <a:lumOff val="90000"/>
            </a:schemeClr>
          </a:solidFill>
        </p:spPr>
        <p:txBody>
          <a:bodyPr wrap="square">
            <a:spAutoFit/>
          </a:bodyPr>
          <a:lstStyle/>
          <a:p>
            <a:pPr algn="l"/>
            <a:r>
              <a:rPr lang="fr-FR" sz="1600" b="1" i="0" dirty="0">
                <a:solidFill>
                  <a:schemeClr val="accent4">
                    <a:lumMod val="75000"/>
                  </a:schemeClr>
                </a:solidFill>
                <a:effectLst>
                  <a:outerShdw blurRad="38100" dist="38100" dir="2700000" algn="tl">
                    <a:srgbClr val="000000">
                      <a:alpha val="43137"/>
                    </a:srgbClr>
                  </a:outerShdw>
                </a:effectLst>
                <a:latin typeface="Helvetica Neue"/>
              </a:rPr>
              <a:t>Variables 'énergie': </a:t>
            </a:r>
            <a:r>
              <a:rPr lang="fr-FR" sz="1600" b="1" i="0" u="sng" dirty="0">
                <a:solidFill>
                  <a:schemeClr val="accent4">
                    <a:lumMod val="75000"/>
                  </a:schemeClr>
                </a:solidFill>
                <a:effectLst>
                  <a:outerShdw blurRad="38100" dist="38100" dir="2700000" algn="tl">
                    <a:srgbClr val="000000">
                      <a:alpha val="43137"/>
                    </a:srgbClr>
                  </a:outerShdw>
                </a:effectLst>
                <a:latin typeface="Helvetica Neue"/>
              </a:rPr>
              <a:t>binarisation</a:t>
            </a:r>
            <a:r>
              <a:rPr lang="fr-FR" sz="1600" b="1" i="0" dirty="0">
                <a:solidFill>
                  <a:schemeClr val="accent4">
                    <a:lumMod val="75000"/>
                  </a:schemeClr>
                </a:solidFill>
                <a:effectLst>
                  <a:outerShdw blurRad="38100" dist="38100" dir="2700000" algn="tl">
                    <a:srgbClr val="000000">
                      <a:alpha val="43137"/>
                    </a:srgbClr>
                  </a:outerShdw>
                </a:effectLst>
                <a:latin typeface="Helvetica Neue"/>
              </a:rPr>
              <a:t> des colonnes</a:t>
            </a:r>
          </a:p>
          <a:p>
            <a:pPr algn="l"/>
            <a:endParaRPr lang="fr-FR" sz="600" b="1" i="0" dirty="0">
              <a:solidFill>
                <a:schemeClr val="accent4">
                  <a:lumMod val="75000"/>
                </a:schemeClr>
              </a:solidFill>
              <a:effectLst>
                <a:outerShdw blurRad="38100" dist="38100" dir="2700000" algn="tl">
                  <a:srgbClr val="000000">
                    <a:alpha val="43137"/>
                  </a:srgbClr>
                </a:outerShdw>
              </a:effectLst>
              <a:latin typeface="Helvetica Neue"/>
            </a:endParaRPr>
          </a:p>
          <a:p>
            <a:pPr algn="l"/>
            <a:r>
              <a:rPr lang="fr-FR" sz="1400" b="1" i="0" dirty="0">
                <a:solidFill>
                  <a:srgbClr val="000000"/>
                </a:solidFill>
                <a:effectLst/>
                <a:latin typeface="Helvetica Neue"/>
              </a:rPr>
              <a:t>'</a:t>
            </a:r>
            <a:r>
              <a:rPr lang="fr-FR" sz="1400" b="1" i="0" dirty="0" err="1">
                <a:solidFill>
                  <a:srgbClr val="000000"/>
                </a:solidFill>
                <a:effectLst/>
                <a:latin typeface="Helvetica Neue"/>
              </a:rPr>
              <a:t>SteamUse</a:t>
            </a:r>
            <a:r>
              <a:rPr lang="fr-FR" sz="1400" b="1" i="0" dirty="0">
                <a:solidFill>
                  <a:srgbClr val="000000"/>
                </a:solidFill>
                <a:effectLst/>
                <a:latin typeface="Helvetica Neue"/>
              </a:rPr>
              <a:t>(</a:t>
            </a:r>
            <a:r>
              <a:rPr lang="fr-FR" sz="1400" b="1" i="0" dirty="0" err="1">
                <a:solidFill>
                  <a:srgbClr val="000000"/>
                </a:solidFill>
                <a:effectLst/>
                <a:latin typeface="Helvetica Neue"/>
              </a:rPr>
              <a:t>kBtu</a:t>
            </a:r>
            <a:r>
              <a:rPr lang="fr-FR" sz="1400" b="1" i="0" dirty="0">
                <a:solidFill>
                  <a:srgbClr val="000000"/>
                </a:solidFill>
                <a:effectLst/>
                <a:latin typeface="Helvetica Neue"/>
              </a:rPr>
              <a:t>)', '</a:t>
            </a:r>
            <a:r>
              <a:rPr lang="fr-FR" sz="1400" b="1" i="0" dirty="0" err="1">
                <a:solidFill>
                  <a:srgbClr val="000000"/>
                </a:solidFill>
                <a:effectLst/>
                <a:latin typeface="Helvetica Neue"/>
              </a:rPr>
              <a:t>Electricity</a:t>
            </a:r>
            <a:r>
              <a:rPr lang="fr-FR" sz="1400" b="1" i="0" dirty="0">
                <a:solidFill>
                  <a:srgbClr val="000000"/>
                </a:solidFill>
                <a:effectLst/>
                <a:latin typeface="Helvetica Neue"/>
              </a:rPr>
              <a:t>(</a:t>
            </a:r>
            <a:r>
              <a:rPr lang="fr-FR" sz="1400" b="1" i="0" dirty="0" err="1">
                <a:solidFill>
                  <a:srgbClr val="000000"/>
                </a:solidFill>
                <a:effectLst/>
                <a:latin typeface="Helvetica Neue"/>
              </a:rPr>
              <a:t>kBtu</a:t>
            </a:r>
            <a:r>
              <a:rPr lang="fr-FR" sz="1400" b="1" i="0" dirty="0">
                <a:solidFill>
                  <a:srgbClr val="000000"/>
                </a:solidFill>
                <a:effectLst/>
                <a:latin typeface="Helvetica Neue"/>
              </a:rPr>
              <a:t>)', '</a:t>
            </a:r>
            <a:r>
              <a:rPr lang="fr-FR" sz="1400" b="1" i="0" dirty="0" err="1">
                <a:solidFill>
                  <a:srgbClr val="000000"/>
                </a:solidFill>
                <a:effectLst/>
                <a:latin typeface="Helvetica Neue"/>
              </a:rPr>
              <a:t>NaturalGas</a:t>
            </a:r>
            <a:r>
              <a:rPr lang="fr-FR" sz="1400" b="1" i="0" dirty="0">
                <a:solidFill>
                  <a:srgbClr val="000000"/>
                </a:solidFill>
                <a:effectLst/>
                <a:latin typeface="Helvetica Neue"/>
              </a:rPr>
              <a:t>(</a:t>
            </a:r>
            <a:r>
              <a:rPr lang="fr-FR" sz="1400" b="1" i="0" dirty="0" err="1">
                <a:solidFill>
                  <a:srgbClr val="000000"/>
                </a:solidFill>
                <a:effectLst/>
                <a:latin typeface="Helvetica Neue"/>
              </a:rPr>
              <a:t>kBtu</a:t>
            </a:r>
            <a:r>
              <a:rPr lang="fr-FR" sz="1400" b="1" i="0" dirty="0">
                <a:solidFill>
                  <a:srgbClr val="000000"/>
                </a:solidFill>
                <a:effectLst/>
                <a:latin typeface="Helvetica Neue"/>
              </a:rPr>
              <a:t>)’</a:t>
            </a:r>
          </a:p>
          <a:p>
            <a:pPr algn="l"/>
            <a:endParaRPr lang="fr-FR" sz="600" b="0" i="0" dirty="0">
              <a:solidFill>
                <a:srgbClr val="000000"/>
              </a:solidFill>
              <a:effectLst/>
              <a:latin typeface="Helvetica Neue"/>
            </a:endParaRPr>
          </a:p>
        </p:txBody>
      </p:sp>
      <p:sp>
        <p:nvSpPr>
          <p:cNvPr id="10" name="ZoneTexte 9">
            <a:extLst>
              <a:ext uri="{FF2B5EF4-FFF2-40B4-BE49-F238E27FC236}">
                <a16:creationId xmlns:a16="http://schemas.microsoft.com/office/drawing/2014/main" id="{B303BA2E-97B3-484E-AC92-3AF76F686AD9}"/>
              </a:ext>
            </a:extLst>
          </p:cNvPr>
          <p:cNvSpPr txBox="1"/>
          <p:nvPr/>
        </p:nvSpPr>
        <p:spPr>
          <a:xfrm>
            <a:off x="387241" y="2842055"/>
            <a:ext cx="8464490" cy="984885"/>
          </a:xfrm>
          <a:prstGeom prst="rect">
            <a:avLst/>
          </a:prstGeom>
          <a:solidFill>
            <a:schemeClr val="accent1">
              <a:lumMod val="20000"/>
              <a:lumOff val="80000"/>
            </a:schemeClr>
          </a:solidFill>
        </p:spPr>
        <p:txBody>
          <a:bodyPr wrap="square">
            <a:spAutoFit/>
          </a:bodyPr>
          <a:lstStyle/>
          <a:p>
            <a:r>
              <a:rPr lang="fr-FR" sz="1600" b="1" dirty="0">
                <a:solidFill>
                  <a:schemeClr val="accent4">
                    <a:lumMod val="75000"/>
                  </a:schemeClr>
                </a:solidFill>
                <a:effectLst>
                  <a:outerShdw blurRad="38100" dist="38100" dir="2700000" algn="tl">
                    <a:srgbClr val="000000">
                      <a:alpha val="43137"/>
                    </a:srgbClr>
                  </a:outerShdw>
                </a:effectLst>
                <a:latin typeface="Helvetica Neue"/>
              </a:rPr>
              <a:t>Variables 'surface’:</a:t>
            </a:r>
          </a:p>
          <a:p>
            <a:endParaRPr lang="fr-FR" sz="600" b="1" dirty="0">
              <a:solidFill>
                <a:schemeClr val="accent4">
                  <a:lumMod val="75000"/>
                </a:schemeClr>
              </a:solidFill>
              <a:effectLst>
                <a:outerShdw blurRad="38100" dist="38100" dir="2700000" algn="tl">
                  <a:srgbClr val="000000">
                    <a:alpha val="43137"/>
                  </a:srgbClr>
                </a:outerShdw>
              </a:effectLst>
              <a:latin typeface="Helvetica Neue"/>
            </a:endParaRPr>
          </a:p>
          <a:p>
            <a:pPr algn="ctr"/>
            <a:r>
              <a:rPr lang="fr-FR" sz="1400" b="1" i="0" dirty="0">
                <a:solidFill>
                  <a:srgbClr val="000000"/>
                </a:solidFill>
                <a:effectLst/>
                <a:highlight>
                  <a:srgbClr val="FFFFFF"/>
                </a:highlight>
                <a:latin typeface="Helvetica Neue"/>
              </a:rPr>
              <a:t>'</a:t>
            </a:r>
            <a:r>
              <a:rPr lang="fr-FR" sz="1400" b="1" i="0" dirty="0" err="1">
                <a:solidFill>
                  <a:srgbClr val="000000"/>
                </a:solidFill>
                <a:effectLst/>
                <a:highlight>
                  <a:srgbClr val="FFFFFF"/>
                </a:highlight>
                <a:latin typeface="Helvetica Neue"/>
              </a:rPr>
              <a:t>PropertyGFATotal</a:t>
            </a:r>
            <a:r>
              <a:rPr lang="fr-FR" sz="1400" b="1" i="0" dirty="0">
                <a:solidFill>
                  <a:srgbClr val="000000"/>
                </a:solidFill>
                <a:effectLst/>
                <a:highlight>
                  <a:srgbClr val="FFFFFF"/>
                </a:highlight>
                <a:latin typeface="Helvetica Neue"/>
              </a:rPr>
              <a:t>' = '</a:t>
            </a:r>
            <a:r>
              <a:rPr lang="fr-FR" sz="1400" b="1" i="0" dirty="0" err="1">
                <a:solidFill>
                  <a:srgbClr val="000000"/>
                </a:solidFill>
                <a:effectLst/>
                <a:highlight>
                  <a:srgbClr val="FFFFFF"/>
                </a:highlight>
                <a:latin typeface="Helvetica Neue"/>
              </a:rPr>
              <a:t>PropertyGFAParking</a:t>
            </a:r>
            <a:r>
              <a:rPr lang="fr-FR" sz="1400" b="1" i="0" dirty="0">
                <a:solidFill>
                  <a:srgbClr val="000000"/>
                </a:solidFill>
                <a:effectLst/>
                <a:highlight>
                  <a:srgbClr val="FFFFFF"/>
                </a:highlight>
                <a:latin typeface="Helvetica Neue"/>
              </a:rPr>
              <a:t>' + '</a:t>
            </a:r>
            <a:r>
              <a:rPr lang="fr-FR" sz="1400" b="1" i="0" dirty="0" err="1">
                <a:solidFill>
                  <a:srgbClr val="000000"/>
                </a:solidFill>
                <a:effectLst/>
                <a:highlight>
                  <a:srgbClr val="FFFFFF"/>
                </a:highlight>
                <a:latin typeface="Helvetica Neue"/>
              </a:rPr>
              <a:t>PropertyGFABuilding</a:t>
            </a:r>
            <a:r>
              <a:rPr lang="fr-FR" sz="1400" b="1" i="0" dirty="0">
                <a:solidFill>
                  <a:srgbClr val="000000"/>
                </a:solidFill>
                <a:effectLst/>
                <a:highlight>
                  <a:srgbClr val="FFFFFF"/>
                </a:highlight>
                <a:latin typeface="Helvetica Neue"/>
              </a:rPr>
              <a:t>(s)’</a:t>
            </a:r>
            <a:endParaRPr lang="fr-FR" sz="1400" b="1" dirty="0">
              <a:solidFill>
                <a:schemeClr val="accent4">
                  <a:lumMod val="75000"/>
                </a:schemeClr>
              </a:solidFill>
              <a:effectLst>
                <a:outerShdw blurRad="38100" dist="38100" dir="2700000" algn="tl">
                  <a:srgbClr val="000000">
                    <a:alpha val="43137"/>
                  </a:srgbClr>
                </a:outerShdw>
              </a:effectLst>
              <a:latin typeface="Helvetica Neue"/>
            </a:endParaRPr>
          </a:p>
          <a:p>
            <a:pPr algn="l"/>
            <a:endParaRPr lang="fr-FR" sz="800" b="0" i="0" dirty="0">
              <a:solidFill>
                <a:srgbClr val="000000"/>
              </a:solidFill>
              <a:effectLst/>
              <a:latin typeface="Helvetica Neue"/>
            </a:endParaRPr>
          </a:p>
          <a:p>
            <a:pPr algn="l"/>
            <a:r>
              <a:rPr lang="fr-FR" sz="1400" b="0" i="0" dirty="0">
                <a:solidFill>
                  <a:srgbClr val="000000"/>
                </a:solidFill>
                <a:effectLst/>
                <a:latin typeface="Helvetica Neue"/>
              </a:rPr>
              <a:t>Nous utiliserons la variable '</a:t>
            </a:r>
            <a:r>
              <a:rPr lang="fr-FR" sz="1400" b="0" i="0" dirty="0" err="1">
                <a:solidFill>
                  <a:srgbClr val="000000"/>
                </a:solidFill>
                <a:effectLst/>
                <a:latin typeface="Helvetica Neue"/>
              </a:rPr>
              <a:t>PropertyGFATotal</a:t>
            </a:r>
            <a:r>
              <a:rPr lang="fr-FR" sz="1400" b="0" i="0" dirty="0">
                <a:solidFill>
                  <a:srgbClr val="000000"/>
                </a:solidFill>
                <a:effectLst/>
                <a:latin typeface="Helvetica Neue"/>
              </a:rPr>
              <a:t>' pour calculer des ratios à partir de 3 variables :</a:t>
            </a:r>
          </a:p>
        </p:txBody>
      </p:sp>
      <p:sp>
        <p:nvSpPr>
          <p:cNvPr id="12" name="ZoneTexte 11">
            <a:extLst>
              <a:ext uri="{FF2B5EF4-FFF2-40B4-BE49-F238E27FC236}">
                <a16:creationId xmlns:a16="http://schemas.microsoft.com/office/drawing/2014/main" id="{4A852CBF-8AA5-4D5A-80C7-D9993543DAA5}"/>
              </a:ext>
            </a:extLst>
          </p:cNvPr>
          <p:cNvSpPr txBox="1"/>
          <p:nvPr/>
        </p:nvSpPr>
        <p:spPr>
          <a:xfrm>
            <a:off x="387241" y="5170638"/>
            <a:ext cx="8464490" cy="984885"/>
          </a:xfrm>
          <a:prstGeom prst="rect">
            <a:avLst/>
          </a:prstGeom>
          <a:solidFill>
            <a:schemeClr val="accent1">
              <a:lumMod val="20000"/>
              <a:lumOff val="80000"/>
            </a:schemeClr>
          </a:solidFill>
        </p:spPr>
        <p:txBody>
          <a:bodyPr wrap="square">
            <a:spAutoFit/>
          </a:bodyPr>
          <a:lstStyle/>
          <a:p>
            <a:r>
              <a:rPr lang="fr-FR" sz="1600" b="1" dirty="0">
                <a:solidFill>
                  <a:schemeClr val="accent4">
                    <a:lumMod val="75000"/>
                  </a:schemeClr>
                </a:solidFill>
                <a:effectLst>
                  <a:outerShdw blurRad="38100" dist="38100" dir="2700000" algn="tl">
                    <a:srgbClr val="000000">
                      <a:alpha val="43137"/>
                    </a:srgbClr>
                  </a:outerShdw>
                </a:effectLst>
                <a:latin typeface="Helvetica Neue"/>
              </a:rPr>
              <a:t>Variables cibles '</a:t>
            </a:r>
            <a:r>
              <a:rPr lang="fr-FR" sz="1600" b="1" dirty="0" err="1">
                <a:solidFill>
                  <a:schemeClr val="accent4">
                    <a:lumMod val="75000"/>
                  </a:schemeClr>
                </a:solidFill>
                <a:effectLst>
                  <a:outerShdw blurRad="38100" dist="38100" dir="2700000" algn="tl">
                    <a:srgbClr val="000000">
                      <a:alpha val="43137"/>
                    </a:srgbClr>
                  </a:outerShdw>
                </a:effectLst>
                <a:latin typeface="Helvetica Neue"/>
              </a:rPr>
              <a:t>SiteEnergyUseWN</a:t>
            </a:r>
            <a:r>
              <a:rPr lang="fr-FR" sz="1600" b="1" dirty="0">
                <a:solidFill>
                  <a:schemeClr val="accent4">
                    <a:lumMod val="75000"/>
                  </a:schemeClr>
                </a:solidFill>
                <a:effectLst>
                  <a:outerShdw blurRad="38100" dist="38100" dir="2700000" algn="tl">
                    <a:srgbClr val="000000">
                      <a:alpha val="43137"/>
                    </a:srgbClr>
                  </a:outerShdw>
                </a:effectLst>
                <a:latin typeface="Helvetica Neue"/>
              </a:rPr>
              <a:t>(</a:t>
            </a:r>
            <a:r>
              <a:rPr lang="fr-FR" sz="1600" b="1" dirty="0" err="1">
                <a:solidFill>
                  <a:schemeClr val="accent4">
                    <a:lumMod val="75000"/>
                  </a:schemeClr>
                </a:solidFill>
                <a:effectLst>
                  <a:outerShdw blurRad="38100" dist="38100" dir="2700000" algn="tl">
                    <a:srgbClr val="000000">
                      <a:alpha val="43137"/>
                    </a:srgbClr>
                  </a:outerShdw>
                </a:effectLst>
                <a:latin typeface="Helvetica Neue"/>
              </a:rPr>
              <a:t>kBtu</a:t>
            </a:r>
            <a:r>
              <a:rPr lang="fr-FR" sz="1600" b="1" dirty="0">
                <a:solidFill>
                  <a:schemeClr val="accent4">
                    <a:lumMod val="75000"/>
                  </a:schemeClr>
                </a:solidFill>
                <a:effectLst>
                  <a:outerShdw blurRad="38100" dist="38100" dir="2700000" algn="tl">
                    <a:srgbClr val="000000">
                      <a:alpha val="43137"/>
                    </a:srgbClr>
                  </a:outerShdw>
                </a:effectLst>
                <a:latin typeface="Helvetica Neue"/>
              </a:rPr>
              <a:t>)’ et ‘</a:t>
            </a:r>
            <a:r>
              <a:rPr lang="fr-FR" sz="1600" b="1" dirty="0" err="1">
                <a:solidFill>
                  <a:schemeClr val="accent4">
                    <a:lumMod val="75000"/>
                  </a:schemeClr>
                </a:solidFill>
                <a:effectLst>
                  <a:outerShdw blurRad="38100" dist="38100" dir="2700000" algn="tl">
                    <a:srgbClr val="000000">
                      <a:alpha val="43137"/>
                    </a:srgbClr>
                  </a:outerShdw>
                </a:effectLst>
                <a:latin typeface="Helvetica Neue"/>
              </a:rPr>
              <a:t>TotalGHGEmissions</a:t>
            </a:r>
            <a:r>
              <a:rPr lang="fr-FR" sz="1600" b="1" dirty="0">
                <a:solidFill>
                  <a:schemeClr val="accent4">
                    <a:lumMod val="75000"/>
                  </a:schemeClr>
                </a:solidFill>
                <a:effectLst>
                  <a:outerShdw blurRad="38100" dist="38100" dir="2700000" algn="tl">
                    <a:srgbClr val="000000">
                      <a:alpha val="43137"/>
                    </a:srgbClr>
                  </a:outerShdw>
                </a:effectLst>
                <a:latin typeface="Helvetica Neue"/>
              </a:rPr>
              <a:t>’ :</a:t>
            </a:r>
          </a:p>
          <a:p>
            <a:endParaRPr lang="fr-FR" sz="1400" b="1" dirty="0">
              <a:solidFill>
                <a:schemeClr val="accent4">
                  <a:lumMod val="75000"/>
                </a:schemeClr>
              </a:solidFill>
              <a:effectLst>
                <a:outerShdw blurRad="38100" dist="38100" dir="2700000" algn="tl">
                  <a:srgbClr val="000000">
                    <a:alpha val="43137"/>
                  </a:srgbClr>
                </a:outerShdw>
              </a:effectLst>
              <a:latin typeface="Helvetica Neue"/>
            </a:endParaRPr>
          </a:p>
          <a:p>
            <a:pPr algn="l"/>
            <a:r>
              <a:rPr lang="fr-FR" sz="1400" b="1" i="0" dirty="0">
                <a:solidFill>
                  <a:srgbClr val="000000"/>
                </a:solidFill>
                <a:effectLst/>
                <a:latin typeface="Helvetica Neue"/>
              </a:rPr>
              <a:t>Asymétrie forte </a:t>
            </a:r>
            <a:r>
              <a:rPr lang="fr-FR" sz="1400" b="0" i="0" dirty="0">
                <a:solidFill>
                  <a:srgbClr val="000000"/>
                </a:solidFill>
                <a:effectLst/>
                <a:latin typeface="Helvetica Neue"/>
              </a:rPr>
              <a:t>pour nos deux variables cibles.</a:t>
            </a:r>
          </a:p>
          <a:p>
            <a:r>
              <a:rPr lang="fr-FR" sz="1400" b="0" i="0" dirty="0">
                <a:solidFill>
                  <a:srgbClr val="000000"/>
                </a:solidFill>
                <a:effectLst/>
                <a:latin typeface="Helvetica Neue"/>
              </a:rPr>
              <a:t>Nous allons donc procéder à une </a:t>
            </a:r>
            <a:r>
              <a:rPr lang="fr-FR" sz="1400" b="1" i="0" dirty="0">
                <a:solidFill>
                  <a:srgbClr val="000000"/>
                </a:solidFill>
                <a:effectLst/>
                <a:latin typeface="Helvetica Neue"/>
              </a:rPr>
              <a:t>mise à l'échelle logarithmique.</a:t>
            </a:r>
            <a:endParaRPr lang="fr-FR" sz="1400" b="0" i="0" dirty="0">
              <a:solidFill>
                <a:srgbClr val="000000"/>
              </a:solidFill>
              <a:effectLst/>
              <a:latin typeface="Helvetica Neue"/>
            </a:endParaRPr>
          </a:p>
        </p:txBody>
      </p:sp>
      <p:pic>
        <p:nvPicPr>
          <p:cNvPr id="5122" name="Picture 2">
            <a:extLst>
              <a:ext uri="{FF2B5EF4-FFF2-40B4-BE49-F238E27FC236}">
                <a16:creationId xmlns:a16="http://schemas.microsoft.com/office/drawing/2014/main" id="{A7780F9D-CF4F-4111-8ACA-CDCD6DE0E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0077" y="3762843"/>
            <a:ext cx="2819577" cy="289980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95A46C8-91CE-438E-8391-5208B709D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0077" y="162290"/>
            <a:ext cx="2747593" cy="27771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100D606C-96CF-4C8A-918B-CB6F4A2C25FF}"/>
              </a:ext>
            </a:extLst>
          </p:cNvPr>
          <p:cNvSpPr txBox="1"/>
          <p:nvPr/>
        </p:nvSpPr>
        <p:spPr>
          <a:xfrm>
            <a:off x="419450" y="1795630"/>
            <a:ext cx="8464490" cy="615553"/>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a:spAutoFit/>
          </a:bodyPr>
          <a:lstStyle/>
          <a:p>
            <a:pPr algn="ctr"/>
            <a:r>
              <a:rPr lang="fr-FR" sz="1600" b="1" i="0" dirty="0">
                <a:solidFill>
                  <a:srgbClr val="000000"/>
                </a:solidFill>
                <a:effectLst/>
                <a:latin typeface="Helvetica Neue"/>
                <a:sym typeface="Wingdings 2" panose="05020102010507070707" pitchFamily="18" charset="2"/>
              </a:rPr>
              <a:t>  </a:t>
            </a:r>
            <a:r>
              <a:rPr lang="fr-FR" sz="1600" b="1" i="0" dirty="0">
                <a:solidFill>
                  <a:srgbClr val="000000"/>
                </a:solidFill>
                <a:effectLst/>
                <a:latin typeface="Helvetica Neue"/>
              </a:rPr>
              <a:t>1 : énergie utilisée sous cette forme</a:t>
            </a:r>
          </a:p>
          <a:p>
            <a:pPr marL="285750" indent="-285750" algn="ctr">
              <a:buFont typeface="Wingdings 2" panose="05020102010507070707" pitchFamily="18" charset="2"/>
              <a:buChar char=""/>
            </a:pPr>
            <a:endParaRPr lang="fr-FR" sz="200" b="0" i="0" dirty="0">
              <a:solidFill>
                <a:srgbClr val="000000"/>
              </a:solidFill>
              <a:effectLst/>
              <a:latin typeface="Helvetica Neue"/>
            </a:endParaRPr>
          </a:p>
          <a:p>
            <a:pPr algn="ctr"/>
            <a:r>
              <a:rPr lang="fr-FR" sz="1600" b="1" i="0" dirty="0">
                <a:solidFill>
                  <a:srgbClr val="000000"/>
                </a:solidFill>
                <a:effectLst/>
                <a:latin typeface="Helvetica Neue"/>
              </a:rPr>
              <a:t>         </a:t>
            </a:r>
            <a:r>
              <a:rPr lang="fr-FR" sz="1600" b="1" i="0" dirty="0">
                <a:solidFill>
                  <a:srgbClr val="000000"/>
                </a:solidFill>
                <a:effectLst/>
                <a:latin typeface="Helvetica Neue"/>
                <a:sym typeface="Wingdings 2" panose="05020102010507070707" pitchFamily="18" charset="2"/>
              </a:rPr>
              <a:t>  </a:t>
            </a:r>
            <a:r>
              <a:rPr lang="fr-FR" sz="1600" b="1" i="0" dirty="0">
                <a:solidFill>
                  <a:srgbClr val="000000"/>
                </a:solidFill>
                <a:effectLst/>
                <a:latin typeface="Helvetica Neue"/>
              </a:rPr>
              <a:t>0 : énergie non utilisée sous cette forme.</a:t>
            </a:r>
            <a:endParaRPr lang="fr-FR" sz="2000" b="0" i="0" dirty="0">
              <a:solidFill>
                <a:srgbClr val="000000"/>
              </a:solidFill>
              <a:effectLst/>
              <a:latin typeface="Helvetica Neue"/>
            </a:endParaRPr>
          </a:p>
        </p:txBody>
      </p:sp>
      <p:sp>
        <p:nvSpPr>
          <p:cNvPr id="20" name="ZoneTexte 19">
            <a:extLst>
              <a:ext uri="{FF2B5EF4-FFF2-40B4-BE49-F238E27FC236}">
                <a16:creationId xmlns:a16="http://schemas.microsoft.com/office/drawing/2014/main" id="{0677C04F-832A-4571-BBF8-057C0770BA17}"/>
              </a:ext>
            </a:extLst>
          </p:cNvPr>
          <p:cNvSpPr txBox="1"/>
          <p:nvPr/>
        </p:nvSpPr>
        <p:spPr>
          <a:xfrm>
            <a:off x="387241" y="3859952"/>
            <a:ext cx="8464490" cy="769441"/>
          </a:xfrm>
          <a:prstGeom prst="rect">
            <a:avLst/>
          </a:prstGeom>
          <a:solidFill>
            <a:schemeClr val="accent5">
              <a:lumMod val="40000"/>
              <a:lumOff val="60000"/>
            </a:schemeClr>
          </a:solidFill>
          <a:effectLst>
            <a:outerShdw blurRad="50800" dist="38100" dir="2700000" algn="tl" rotWithShape="0">
              <a:prstClr val="black">
                <a:alpha val="40000"/>
              </a:prstClr>
            </a:outerShdw>
          </a:effectLst>
        </p:spPr>
        <p:txBody>
          <a:bodyPr wrap="square">
            <a:spAutoFit/>
          </a:bodyPr>
          <a:lstStyle/>
          <a:p>
            <a:pPr algn="l">
              <a:buFont typeface="Arial" panose="020B0604020202020204" pitchFamily="34" charset="0"/>
              <a:buChar char="•"/>
            </a:pPr>
            <a:r>
              <a:rPr lang="fr-FR" sz="1600" b="1" i="0" dirty="0">
                <a:solidFill>
                  <a:srgbClr val="000000"/>
                </a:solidFill>
                <a:effectLst/>
                <a:latin typeface="Helvetica Neue"/>
              </a:rPr>
              <a:t> </a:t>
            </a:r>
            <a:r>
              <a:rPr lang="fr-FR" sz="1400" b="1" i="0" dirty="0" err="1">
                <a:solidFill>
                  <a:srgbClr val="000000"/>
                </a:solidFill>
                <a:effectLst/>
                <a:latin typeface="Helvetica Neue"/>
              </a:rPr>
              <a:t>RatioLargestUseGFA</a:t>
            </a:r>
            <a:r>
              <a:rPr lang="fr-FR" sz="1400" b="0" i="0" dirty="0">
                <a:solidFill>
                  <a:srgbClr val="000000"/>
                </a:solidFill>
                <a:effectLst/>
                <a:latin typeface="Helvetica Neue"/>
              </a:rPr>
              <a:t> = '</a:t>
            </a:r>
            <a:r>
              <a:rPr lang="fr-FR" sz="1400" b="0" i="0" dirty="0" err="1">
                <a:solidFill>
                  <a:srgbClr val="000000"/>
                </a:solidFill>
                <a:effectLst/>
                <a:latin typeface="Helvetica Neue"/>
              </a:rPr>
              <a:t>LargestPropertyUseTypeGFA</a:t>
            </a:r>
            <a:r>
              <a:rPr lang="fr-FR" sz="1400" b="0" i="0" dirty="0">
                <a:solidFill>
                  <a:srgbClr val="000000"/>
                </a:solidFill>
                <a:effectLst/>
                <a:latin typeface="Helvetica Neue"/>
              </a:rPr>
              <a:t>' </a:t>
            </a:r>
            <a:r>
              <a:rPr lang="fr-FR" sz="1400" b="1" i="0" dirty="0">
                <a:solidFill>
                  <a:srgbClr val="000000"/>
                </a:solidFill>
                <a:effectLst>
                  <a:outerShdw blurRad="38100" dist="38100" dir="2700000" algn="tl">
                    <a:srgbClr val="000000">
                      <a:alpha val="43137"/>
                    </a:srgbClr>
                  </a:outerShdw>
                </a:effectLst>
                <a:latin typeface="Helvetica Neue"/>
              </a:rPr>
              <a:t>/ </a:t>
            </a:r>
            <a:r>
              <a:rPr lang="fr-FR" sz="1400" b="0" i="0" dirty="0">
                <a:solidFill>
                  <a:srgbClr val="000000"/>
                </a:solidFill>
                <a:effectLst/>
                <a:latin typeface="Helvetica Neue"/>
              </a:rPr>
              <a:t>'</a:t>
            </a:r>
            <a:r>
              <a:rPr lang="fr-FR" sz="1400" b="0" i="0" dirty="0" err="1">
                <a:solidFill>
                  <a:srgbClr val="000000"/>
                </a:solidFill>
                <a:effectLst/>
                <a:latin typeface="Helvetica Neue"/>
              </a:rPr>
              <a:t>PropertyGFATotal</a:t>
            </a:r>
            <a:r>
              <a:rPr lang="fr-FR" sz="1400" b="0" i="0" dirty="0">
                <a:solidFill>
                  <a:srgbClr val="000000"/>
                </a:solidFill>
                <a:effectLst/>
                <a:latin typeface="Helvetica Neue"/>
              </a:rPr>
              <a:t>’</a:t>
            </a:r>
          </a:p>
          <a:p>
            <a:pPr algn="l">
              <a:buFont typeface="Arial" panose="020B0604020202020204" pitchFamily="34" charset="0"/>
              <a:buChar char="•"/>
            </a:pPr>
            <a:r>
              <a:rPr lang="fr-FR" sz="1400" b="1" i="0" dirty="0">
                <a:solidFill>
                  <a:srgbClr val="000000"/>
                </a:solidFill>
                <a:effectLst/>
                <a:latin typeface="Helvetica Neue"/>
              </a:rPr>
              <a:t> </a:t>
            </a:r>
            <a:r>
              <a:rPr lang="fr-FR" sz="1400" b="1" i="0" dirty="0" err="1">
                <a:solidFill>
                  <a:srgbClr val="000000"/>
                </a:solidFill>
                <a:effectLst/>
                <a:latin typeface="Helvetica Neue"/>
              </a:rPr>
              <a:t>RatioSecondUseGFA</a:t>
            </a:r>
            <a:r>
              <a:rPr lang="fr-FR" sz="1400" b="0" i="0" dirty="0">
                <a:solidFill>
                  <a:srgbClr val="000000"/>
                </a:solidFill>
                <a:effectLst/>
                <a:latin typeface="Helvetica Neue"/>
              </a:rPr>
              <a:t> = '</a:t>
            </a:r>
            <a:r>
              <a:rPr lang="fr-FR" sz="1400" b="0" i="0" dirty="0" err="1">
                <a:solidFill>
                  <a:srgbClr val="000000"/>
                </a:solidFill>
                <a:effectLst/>
                <a:latin typeface="Helvetica Neue"/>
              </a:rPr>
              <a:t>SecondLargestPropertyUseTypeGFA</a:t>
            </a:r>
            <a:r>
              <a:rPr lang="fr-FR" sz="1400" b="0" i="0" dirty="0">
                <a:solidFill>
                  <a:srgbClr val="000000"/>
                </a:solidFill>
                <a:effectLst/>
                <a:latin typeface="Helvetica Neue"/>
              </a:rPr>
              <a:t>' </a:t>
            </a:r>
            <a:r>
              <a:rPr lang="fr-FR" sz="1400" b="1" dirty="0">
                <a:solidFill>
                  <a:srgbClr val="000000"/>
                </a:solidFill>
                <a:effectLst>
                  <a:outerShdw blurRad="38100" dist="38100" dir="2700000" algn="tl">
                    <a:srgbClr val="000000">
                      <a:alpha val="43137"/>
                    </a:srgbClr>
                  </a:outerShdw>
                </a:effectLst>
                <a:latin typeface="Helvetica Neue"/>
              </a:rPr>
              <a:t>/</a:t>
            </a:r>
            <a:r>
              <a:rPr lang="fr-FR" sz="1400" b="0" i="0" dirty="0">
                <a:solidFill>
                  <a:srgbClr val="000000"/>
                </a:solidFill>
                <a:effectLst/>
                <a:latin typeface="Helvetica Neue"/>
              </a:rPr>
              <a:t> '</a:t>
            </a:r>
            <a:r>
              <a:rPr lang="fr-FR" sz="1400" b="0" i="0" dirty="0" err="1">
                <a:solidFill>
                  <a:srgbClr val="000000"/>
                </a:solidFill>
                <a:effectLst/>
                <a:latin typeface="Helvetica Neue"/>
              </a:rPr>
              <a:t>PropertyGFATotal</a:t>
            </a:r>
            <a:r>
              <a:rPr lang="fr-FR" sz="1400" b="0" i="0" dirty="0">
                <a:solidFill>
                  <a:srgbClr val="000000"/>
                </a:solidFill>
                <a:effectLst/>
                <a:latin typeface="Helvetica Neue"/>
              </a:rPr>
              <a:t>’</a:t>
            </a:r>
          </a:p>
          <a:p>
            <a:pPr algn="l">
              <a:buFont typeface="Arial" panose="020B0604020202020204" pitchFamily="34" charset="0"/>
              <a:buChar char="•"/>
            </a:pPr>
            <a:r>
              <a:rPr lang="fr-FR" sz="1400" b="1" i="0" dirty="0">
                <a:solidFill>
                  <a:srgbClr val="000000"/>
                </a:solidFill>
                <a:effectLst/>
                <a:latin typeface="Helvetica Neue"/>
              </a:rPr>
              <a:t> </a:t>
            </a:r>
            <a:r>
              <a:rPr lang="fr-FR" sz="1400" b="1" i="0" dirty="0" err="1">
                <a:solidFill>
                  <a:srgbClr val="000000"/>
                </a:solidFill>
                <a:effectLst/>
                <a:latin typeface="Helvetica Neue"/>
              </a:rPr>
              <a:t>RatioThirdUseGFA</a:t>
            </a:r>
            <a:r>
              <a:rPr lang="fr-FR" sz="1400" b="0" i="0" dirty="0">
                <a:solidFill>
                  <a:srgbClr val="000000"/>
                </a:solidFill>
                <a:effectLst/>
                <a:latin typeface="Helvetica Neue"/>
              </a:rPr>
              <a:t>     = '</a:t>
            </a:r>
            <a:r>
              <a:rPr lang="fr-FR" sz="1400" b="0" i="0" dirty="0" err="1">
                <a:solidFill>
                  <a:srgbClr val="000000"/>
                </a:solidFill>
                <a:effectLst/>
                <a:latin typeface="Helvetica Neue"/>
              </a:rPr>
              <a:t>ThirdLargestPropertyUseTypeGFA</a:t>
            </a:r>
            <a:r>
              <a:rPr lang="fr-FR" sz="1400" b="0" i="0" dirty="0">
                <a:solidFill>
                  <a:srgbClr val="000000"/>
                </a:solidFill>
                <a:effectLst/>
                <a:latin typeface="Helvetica Neue"/>
              </a:rPr>
              <a:t>' </a:t>
            </a:r>
            <a:r>
              <a:rPr lang="fr-FR" sz="1400" b="1" dirty="0">
                <a:solidFill>
                  <a:srgbClr val="000000"/>
                </a:solidFill>
                <a:effectLst>
                  <a:outerShdw blurRad="38100" dist="38100" dir="2700000" algn="tl">
                    <a:srgbClr val="000000">
                      <a:alpha val="43137"/>
                    </a:srgbClr>
                  </a:outerShdw>
                </a:effectLst>
                <a:latin typeface="Helvetica Neue"/>
              </a:rPr>
              <a:t>/ </a:t>
            </a:r>
            <a:r>
              <a:rPr lang="fr-FR" sz="1400" b="0" i="0" dirty="0">
                <a:solidFill>
                  <a:srgbClr val="000000"/>
                </a:solidFill>
                <a:effectLst/>
                <a:latin typeface="Helvetica Neue"/>
              </a:rPr>
              <a:t>'</a:t>
            </a:r>
            <a:r>
              <a:rPr lang="fr-FR" sz="1400" b="0" i="0" dirty="0" err="1">
                <a:solidFill>
                  <a:srgbClr val="000000"/>
                </a:solidFill>
                <a:effectLst/>
                <a:latin typeface="Helvetica Neue"/>
              </a:rPr>
              <a:t>PropertyGFATotal</a:t>
            </a:r>
            <a:r>
              <a:rPr lang="fr-FR" sz="1400" b="0" i="0" dirty="0">
                <a:solidFill>
                  <a:srgbClr val="000000"/>
                </a:solidFill>
                <a:effectLst/>
                <a:latin typeface="Helvetica Neue"/>
              </a:rPr>
              <a:t>'</a:t>
            </a:r>
            <a:endParaRPr lang="fr-FR" sz="1600" b="0" i="0" dirty="0">
              <a:solidFill>
                <a:srgbClr val="000000"/>
              </a:solidFill>
              <a:effectLst/>
              <a:latin typeface="Helvetica Neue"/>
            </a:endParaRPr>
          </a:p>
        </p:txBody>
      </p:sp>
      <p:sp>
        <p:nvSpPr>
          <p:cNvPr id="22" name="ZoneTexte 21">
            <a:extLst>
              <a:ext uri="{FF2B5EF4-FFF2-40B4-BE49-F238E27FC236}">
                <a16:creationId xmlns:a16="http://schemas.microsoft.com/office/drawing/2014/main" id="{83406636-CA5C-4390-80C9-8481EB021F90}"/>
              </a:ext>
            </a:extLst>
          </p:cNvPr>
          <p:cNvSpPr txBox="1"/>
          <p:nvPr/>
        </p:nvSpPr>
        <p:spPr>
          <a:xfrm>
            <a:off x="9318784" y="3455066"/>
            <a:ext cx="2747594" cy="307777"/>
          </a:xfrm>
          <a:prstGeom prst="rect">
            <a:avLst/>
          </a:prstGeom>
          <a:noFill/>
        </p:spPr>
        <p:txBody>
          <a:bodyPr wrap="square">
            <a:spAutoFit/>
          </a:bodyPr>
          <a:lstStyle/>
          <a:p>
            <a:r>
              <a:rPr lang="fr-FR" sz="1400" b="1" i="0" dirty="0">
                <a:solidFill>
                  <a:srgbClr val="000000"/>
                </a:solidFill>
                <a:effectLst/>
                <a:latin typeface="Helvetica Neue"/>
              </a:rPr>
              <a:t>mise à l'échelle logarithmique</a:t>
            </a:r>
            <a:endParaRPr lang="fr-FR" sz="1400" dirty="0"/>
          </a:p>
        </p:txBody>
      </p:sp>
      <p:sp>
        <p:nvSpPr>
          <p:cNvPr id="19" name="Flèche : chevron 18">
            <a:extLst>
              <a:ext uri="{FF2B5EF4-FFF2-40B4-BE49-F238E27FC236}">
                <a16:creationId xmlns:a16="http://schemas.microsoft.com/office/drawing/2014/main" id="{5B9059F9-224C-4BE3-B4C6-E7587D92BEB2}"/>
              </a:ext>
            </a:extLst>
          </p:cNvPr>
          <p:cNvSpPr/>
          <p:nvPr/>
        </p:nvSpPr>
        <p:spPr>
          <a:xfrm rot="5400000">
            <a:off x="10445105" y="2866905"/>
            <a:ext cx="494950" cy="681373"/>
          </a:xfrm>
          <a:prstGeom prst="chevron">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21" name="Flèche : droite 20">
            <a:extLst>
              <a:ext uri="{FF2B5EF4-FFF2-40B4-BE49-F238E27FC236}">
                <a16:creationId xmlns:a16="http://schemas.microsoft.com/office/drawing/2014/main" id="{A5DCF5CF-F9C8-4533-95D1-6500A36B6C47}"/>
              </a:ext>
            </a:extLst>
          </p:cNvPr>
          <p:cNvSpPr/>
          <p:nvPr/>
        </p:nvSpPr>
        <p:spPr>
          <a:xfrm>
            <a:off x="8851731" y="5503689"/>
            <a:ext cx="467053" cy="3187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D73DD0F5-D38E-4A88-A028-79B4BF15D0F9}"/>
              </a:ext>
            </a:extLst>
          </p:cNvPr>
          <p:cNvSpPr/>
          <p:nvPr/>
        </p:nvSpPr>
        <p:spPr>
          <a:xfrm>
            <a:off x="0" y="6723036"/>
            <a:ext cx="12192000" cy="134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7" name="Groupe 26">
            <a:extLst>
              <a:ext uri="{FF2B5EF4-FFF2-40B4-BE49-F238E27FC236}">
                <a16:creationId xmlns:a16="http://schemas.microsoft.com/office/drawing/2014/main" id="{F86893C9-F6A5-4001-985A-40D9657ADBAB}"/>
              </a:ext>
            </a:extLst>
          </p:cNvPr>
          <p:cNvGrpSpPr/>
          <p:nvPr/>
        </p:nvGrpSpPr>
        <p:grpSpPr>
          <a:xfrm>
            <a:off x="11561672" y="6308660"/>
            <a:ext cx="613550" cy="481858"/>
            <a:chOff x="11297597" y="6231082"/>
            <a:chExt cx="613550" cy="481858"/>
          </a:xfrm>
        </p:grpSpPr>
        <p:sp>
          <p:nvSpPr>
            <p:cNvPr id="28" name="Ellipse 27">
              <a:extLst>
                <a:ext uri="{FF2B5EF4-FFF2-40B4-BE49-F238E27FC236}">
                  <a16:creationId xmlns:a16="http://schemas.microsoft.com/office/drawing/2014/main" id="{13D12E74-A450-475C-92AA-7C6527E2B906}"/>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991D9389-F662-4C53-9260-8212B38BAF97}"/>
                </a:ext>
              </a:extLst>
            </p:cNvPr>
            <p:cNvSpPr txBox="1"/>
            <p:nvPr/>
          </p:nvSpPr>
          <p:spPr>
            <a:xfrm>
              <a:off x="11297597" y="6241178"/>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20</a:t>
              </a:r>
            </a:p>
          </p:txBody>
        </p:sp>
      </p:grpSp>
    </p:spTree>
    <p:extLst>
      <p:ext uri="{BB962C8B-B14F-4D97-AF65-F5344CB8AC3E}">
        <p14:creationId xmlns:p14="http://schemas.microsoft.com/office/powerpoint/2010/main" val="409446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C03CEE-4E87-4C74-9015-11C0F94CAB23}"/>
              </a:ext>
            </a:extLst>
          </p:cNvPr>
          <p:cNvSpPr/>
          <p:nvPr/>
        </p:nvSpPr>
        <p:spPr>
          <a:xfrm>
            <a:off x="141758" y="100656"/>
            <a:ext cx="2751451"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B6CA7EA0-102E-480A-8953-A53002F69A6E}"/>
              </a:ext>
            </a:extLst>
          </p:cNvPr>
          <p:cNvSpPr txBox="1"/>
          <p:nvPr/>
        </p:nvSpPr>
        <p:spPr>
          <a:xfrm>
            <a:off x="155520" y="100656"/>
            <a:ext cx="2540362" cy="615553"/>
          </a:xfrm>
          <a:prstGeom prst="rect">
            <a:avLst/>
          </a:prstGeom>
          <a:noFill/>
        </p:spPr>
        <p:txBody>
          <a:bodyPr wrap="square" rtlCol="0">
            <a:spAutoFit/>
          </a:bodyPr>
          <a:lstStyle/>
          <a:p>
            <a:pPr algn="ctr"/>
            <a:r>
              <a:rPr lang="fr-FR" sz="2000" dirty="0">
                <a:solidFill>
                  <a:schemeClr val="accent3">
                    <a:lumMod val="50000"/>
                  </a:schemeClr>
                </a:solidFill>
                <a:latin typeface="Arial" panose="020B0604020202020204" pitchFamily="34" charset="0"/>
                <a:cs typeface="Arial" panose="020B0604020202020204" pitchFamily="34" charset="0"/>
              </a:rPr>
              <a:t>Analyse multivariée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12" name="ZoneTexte 11">
            <a:extLst>
              <a:ext uri="{FF2B5EF4-FFF2-40B4-BE49-F238E27FC236}">
                <a16:creationId xmlns:a16="http://schemas.microsoft.com/office/drawing/2014/main" id="{21878D94-163F-4122-9A09-238DBF4106BD}"/>
              </a:ext>
            </a:extLst>
          </p:cNvPr>
          <p:cNvSpPr txBox="1"/>
          <p:nvPr/>
        </p:nvSpPr>
        <p:spPr>
          <a:xfrm>
            <a:off x="0" y="1486251"/>
            <a:ext cx="2533475"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Variables cibles transformées </a:t>
            </a:r>
            <a:r>
              <a:rPr lang="fr-FR" dirty="0"/>
              <a:t>fortement corrélées</a:t>
            </a:r>
          </a:p>
        </p:txBody>
      </p:sp>
      <p:sp>
        <p:nvSpPr>
          <p:cNvPr id="17" name="ZoneTexte 16">
            <a:extLst>
              <a:ext uri="{FF2B5EF4-FFF2-40B4-BE49-F238E27FC236}">
                <a16:creationId xmlns:a16="http://schemas.microsoft.com/office/drawing/2014/main" id="{1DE060CA-05C4-4888-9287-37FF16E39C38}"/>
              </a:ext>
            </a:extLst>
          </p:cNvPr>
          <p:cNvSpPr txBox="1"/>
          <p:nvPr/>
        </p:nvSpPr>
        <p:spPr>
          <a:xfrm>
            <a:off x="9592914" y="3680454"/>
            <a:ext cx="2533475"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Nouvelles variables « surface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moins corrélées</a:t>
            </a:r>
          </a:p>
        </p:txBody>
      </p:sp>
      <p:grpSp>
        <p:nvGrpSpPr>
          <p:cNvPr id="2" name="Groupe 1">
            <a:extLst>
              <a:ext uri="{FF2B5EF4-FFF2-40B4-BE49-F238E27FC236}">
                <a16:creationId xmlns:a16="http://schemas.microsoft.com/office/drawing/2014/main" id="{E5153B6E-7E92-4F6D-86FD-09554C3DBE35}"/>
              </a:ext>
            </a:extLst>
          </p:cNvPr>
          <p:cNvGrpSpPr/>
          <p:nvPr/>
        </p:nvGrpSpPr>
        <p:grpSpPr>
          <a:xfrm>
            <a:off x="2709643" y="78004"/>
            <a:ext cx="6857491" cy="6614743"/>
            <a:chOff x="2554957" y="-134224"/>
            <a:chExt cx="7165976" cy="6858000"/>
          </a:xfrm>
        </p:grpSpPr>
        <p:pic>
          <p:nvPicPr>
            <p:cNvPr id="1026" name="Picture 2">
              <a:extLst>
                <a:ext uri="{FF2B5EF4-FFF2-40B4-BE49-F238E27FC236}">
                  <a16:creationId xmlns:a16="http://schemas.microsoft.com/office/drawing/2014/main" id="{36E6CCA1-9FCD-409D-8E9D-324058777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958" y="-134224"/>
              <a:ext cx="7165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2713BBE5-8EFD-49D4-BDF3-2B471E27CE42}"/>
                </a:ext>
              </a:extLst>
            </p:cNvPr>
            <p:cNvSpPr txBox="1"/>
            <p:nvPr/>
          </p:nvSpPr>
          <p:spPr>
            <a:xfrm>
              <a:off x="4746329" y="-3722"/>
              <a:ext cx="3709184" cy="382914"/>
            </a:xfrm>
            <a:prstGeom prst="rect">
              <a:avLst/>
            </a:prstGeom>
            <a:noFill/>
          </p:spPr>
          <p:txBody>
            <a:bodyPr wrap="square">
              <a:spAutoFit/>
            </a:bodyPr>
            <a:lstStyle/>
            <a:p>
              <a:r>
                <a:rPr lang="fr-FR" b="1" dirty="0">
                  <a:ln>
                    <a:solidFill>
                      <a:schemeClr val="accent6">
                        <a:lumMod val="50000"/>
                      </a:schemeClr>
                    </a:solidFill>
                  </a:ln>
                  <a:solidFill>
                    <a:schemeClr val="accent6">
                      <a:lumMod val="75000"/>
                    </a:schemeClr>
                  </a:solidFill>
                  <a:effectLst>
                    <a:outerShdw blurRad="38100" dist="38100" dir="2700000" algn="tl">
                      <a:srgbClr val="000000">
                        <a:alpha val="43137"/>
                      </a:srgbClr>
                    </a:outerShdw>
                  </a:effectLst>
                </a:rPr>
                <a:t>APRÈS</a:t>
              </a:r>
              <a:r>
                <a:rPr lang="fr-FR" b="1" dirty="0">
                  <a:effectLst>
                    <a:outerShdw blurRad="38100" dist="38100" dir="2700000" algn="tl">
                      <a:srgbClr val="000000">
                        <a:alpha val="43137"/>
                      </a:srgbClr>
                    </a:outerShdw>
                  </a:effectLst>
                </a:rPr>
                <a:t> </a:t>
              </a:r>
              <a:r>
                <a:rPr lang="fr-FR" b="1" dirty="0" err="1">
                  <a:effectLst>
                    <a:outerShdw blurRad="38100" dist="38100" dir="2700000" algn="tl">
                      <a:srgbClr val="000000">
                        <a:alpha val="43137"/>
                      </a:srgbClr>
                    </a:outerShdw>
                  </a:effectLst>
                </a:rPr>
                <a:t>feature</a:t>
              </a:r>
              <a:r>
                <a:rPr lang="fr-FR" b="1" dirty="0">
                  <a:effectLst>
                    <a:outerShdw blurRad="38100" dist="38100" dir="2700000" algn="tl">
                      <a:srgbClr val="000000">
                        <a:alpha val="43137"/>
                      </a:srgbClr>
                    </a:outerShdw>
                  </a:effectLst>
                </a:rPr>
                <a:t> engineering</a:t>
              </a:r>
              <a:endParaRPr lang="fr-FR" dirty="0"/>
            </a:p>
          </p:txBody>
        </p:sp>
        <p:sp>
          <p:nvSpPr>
            <p:cNvPr id="10" name="Ellipse 9">
              <a:extLst>
                <a:ext uri="{FF2B5EF4-FFF2-40B4-BE49-F238E27FC236}">
                  <a16:creationId xmlns:a16="http://schemas.microsoft.com/office/drawing/2014/main" id="{753E753B-4DCF-439C-8384-9BC6CFEECC7E}"/>
                </a:ext>
              </a:extLst>
            </p:cNvPr>
            <p:cNvSpPr/>
            <p:nvPr/>
          </p:nvSpPr>
          <p:spPr>
            <a:xfrm>
              <a:off x="5001237" y="1352027"/>
              <a:ext cx="770390" cy="762000"/>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E07F5F59-A72E-436D-848A-4619FBBC36FE}"/>
                </a:ext>
              </a:extLst>
            </p:cNvPr>
            <p:cNvSpPr/>
            <p:nvPr/>
          </p:nvSpPr>
          <p:spPr>
            <a:xfrm rot="5400000">
              <a:off x="2987254" y="1019699"/>
              <a:ext cx="615553" cy="1480148"/>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96B1844E-BC28-49B0-A42B-2942056CBE22}"/>
                </a:ext>
              </a:extLst>
            </p:cNvPr>
            <p:cNvSpPr/>
            <p:nvPr/>
          </p:nvSpPr>
          <p:spPr>
            <a:xfrm>
              <a:off x="7141042" y="2916102"/>
              <a:ext cx="485949" cy="481667"/>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86528CF8-FDE5-4FCE-9126-77F4478BE620}"/>
                </a:ext>
              </a:extLst>
            </p:cNvPr>
            <p:cNvSpPr/>
            <p:nvPr/>
          </p:nvSpPr>
          <p:spPr>
            <a:xfrm>
              <a:off x="6518859" y="4803880"/>
              <a:ext cx="485949" cy="481667"/>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C9E732F6-53E3-42DA-8AF4-9830774180AB}"/>
                </a:ext>
              </a:extLst>
            </p:cNvPr>
            <p:cNvSpPr/>
            <p:nvPr/>
          </p:nvSpPr>
          <p:spPr>
            <a:xfrm>
              <a:off x="7141043" y="4803879"/>
              <a:ext cx="485949" cy="481667"/>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0B6A50C8-13A1-472D-8303-B51262CFD15E}"/>
                </a:ext>
              </a:extLst>
            </p:cNvPr>
            <p:cNvSpPr/>
            <p:nvPr/>
          </p:nvSpPr>
          <p:spPr>
            <a:xfrm rot="5400000">
              <a:off x="3163990" y="2416862"/>
              <a:ext cx="321820" cy="1480148"/>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F0086A80-2558-4E3E-AA29-4CA358B5B05F}"/>
                </a:ext>
              </a:extLst>
            </p:cNvPr>
            <p:cNvSpPr/>
            <p:nvPr/>
          </p:nvSpPr>
          <p:spPr>
            <a:xfrm rot="5400000">
              <a:off x="3154584" y="4304638"/>
              <a:ext cx="321820" cy="1480148"/>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2C47DF52-44F7-4EF0-A6FA-545472FC0AAC}"/>
                </a:ext>
              </a:extLst>
            </p:cNvPr>
            <p:cNvSpPr/>
            <p:nvPr/>
          </p:nvSpPr>
          <p:spPr>
            <a:xfrm rot="10800000">
              <a:off x="7223106" y="5196151"/>
              <a:ext cx="321820" cy="1129148"/>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95A6E4DB-1EE9-4242-86B2-A4DF3BD6F90E}"/>
                </a:ext>
              </a:extLst>
            </p:cNvPr>
            <p:cNvSpPr/>
            <p:nvPr/>
          </p:nvSpPr>
          <p:spPr>
            <a:xfrm rot="10800000">
              <a:off x="6600923" y="5171668"/>
              <a:ext cx="321820" cy="1129148"/>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
        <p:nvSpPr>
          <p:cNvPr id="23" name="Rectangle 22">
            <a:extLst>
              <a:ext uri="{FF2B5EF4-FFF2-40B4-BE49-F238E27FC236}">
                <a16:creationId xmlns:a16="http://schemas.microsoft.com/office/drawing/2014/main" id="{3A79BB6D-7579-478F-A353-28856DF0585C}"/>
              </a:ext>
            </a:extLst>
          </p:cNvPr>
          <p:cNvSpPr/>
          <p:nvPr/>
        </p:nvSpPr>
        <p:spPr>
          <a:xfrm>
            <a:off x="0" y="6708988"/>
            <a:ext cx="12192000" cy="149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99F2CE73-8B2D-437E-960D-6933987E2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9304" y="5733530"/>
            <a:ext cx="1107346" cy="1114429"/>
          </a:xfrm>
          <a:prstGeom prst="rect">
            <a:avLst/>
          </a:prstGeom>
          <a:effectLst>
            <a:outerShdw blurRad="50800" dist="38100" dir="2700000" algn="tl" rotWithShape="0">
              <a:prstClr val="black">
                <a:alpha val="40000"/>
              </a:prstClr>
            </a:outerShdw>
          </a:effectLst>
        </p:spPr>
      </p:pic>
      <p:grpSp>
        <p:nvGrpSpPr>
          <p:cNvPr id="25" name="Groupe 24">
            <a:extLst>
              <a:ext uri="{FF2B5EF4-FFF2-40B4-BE49-F238E27FC236}">
                <a16:creationId xmlns:a16="http://schemas.microsoft.com/office/drawing/2014/main" id="{73F5FA5E-B2BA-43A3-8C4C-6A0A426F0765}"/>
              </a:ext>
            </a:extLst>
          </p:cNvPr>
          <p:cNvGrpSpPr/>
          <p:nvPr/>
        </p:nvGrpSpPr>
        <p:grpSpPr>
          <a:xfrm>
            <a:off x="11350305" y="6231082"/>
            <a:ext cx="605160" cy="481858"/>
            <a:chOff x="11308360" y="6231082"/>
            <a:chExt cx="605160" cy="481858"/>
          </a:xfrm>
        </p:grpSpPr>
        <p:sp>
          <p:nvSpPr>
            <p:cNvPr id="26" name="Ellipse 25">
              <a:extLst>
                <a:ext uri="{FF2B5EF4-FFF2-40B4-BE49-F238E27FC236}">
                  <a16:creationId xmlns:a16="http://schemas.microsoft.com/office/drawing/2014/main" id="{3B6AE7AD-4485-40B7-B967-C3D7EE9579AC}"/>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A7215EE2-5C7E-483D-9F80-00F0FB1E558E}"/>
                </a:ext>
              </a:extLst>
            </p:cNvPr>
            <p:cNvSpPr txBox="1"/>
            <p:nvPr/>
          </p:nvSpPr>
          <p:spPr>
            <a:xfrm>
              <a:off x="11308360"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21</a:t>
              </a:r>
            </a:p>
          </p:txBody>
        </p:sp>
      </p:grpSp>
    </p:spTree>
    <p:extLst>
      <p:ext uri="{BB962C8B-B14F-4D97-AF65-F5344CB8AC3E}">
        <p14:creationId xmlns:p14="http://schemas.microsoft.com/office/powerpoint/2010/main" val="3933508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E1966F-76FE-4B15-90C0-B4A48370A813}"/>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DE2DC5FD-B103-4EE1-A776-534A9AF5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626" y="4747338"/>
            <a:ext cx="2097247" cy="2110662"/>
          </a:xfrm>
          <a:prstGeom prst="rect">
            <a:avLst/>
          </a:prstGeom>
          <a:effectLst>
            <a:outerShdw blurRad="50800" dist="38100" dir="2700000" algn="tl" rotWithShape="0">
              <a:prstClr val="black">
                <a:alpha val="40000"/>
              </a:prstClr>
            </a:outerShdw>
          </a:effectLst>
        </p:spPr>
      </p:pic>
      <p:grpSp>
        <p:nvGrpSpPr>
          <p:cNvPr id="10" name="Groupe 9">
            <a:extLst>
              <a:ext uri="{FF2B5EF4-FFF2-40B4-BE49-F238E27FC236}">
                <a16:creationId xmlns:a16="http://schemas.microsoft.com/office/drawing/2014/main" id="{3C3EC10A-ACA1-4705-9CE3-12983D9D4651}"/>
              </a:ext>
            </a:extLst>
          </p:cNvPr>
          <p:cNvGrpSpPr/>
          <p:nvPr/>
        </p:nvGrpSpPr>
        <p:grpSpPr>
          <a:xfrm>
            <a:off x="11294124" y="6231082"/>
            <a:ext cx="605160" cy="481858"/>
            <a:chOff x="11294124" y="6231082"/>
            <a:chExt cx="605160" cy="481858"/>
          </a:xfrm>
        </p:grpSpPr>
        <p:sp>
          <p:nvSpPr>
            <p:cNvPr id="11" name="Ellipse 10">
              <a:extLst>
                <a:ext uri="{FF2B5EF4-FFF2-40B4-BE49-F238E27FC236}">
                  <a16:creationId xmlns:a16="http://schemas.microsoft.com/office/drawing/2014/main" id="{6E0DB0F0-223B-4513-9877-225C625F5A8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04D19D0-0E3C-4416-B673-C82E74ADAFCE}"/>
                </a:ext>
              </a:extLst>
            </p:cNvPr>
            <p:cNvSpPr txBox="1"/>
            <p:nvPr/>
          </p:nvSpPr>
          <p:spPr>
            <a:xfrm>
              <a:off x="11294124"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22</a:t>
              </a:r>
            </a:p>
          </p:txBody>
        </p:sp>
      </p:grpSp>
      <p:sp>
        <p:nvSpPr>
          <p:cNvPr id="13" name="ZoneTexte 12">
            <a:extLst>
              <a:ext uri="{FF2B5EF4-FFF2-40B4-BE49-F238E27FC236}">
                <a16:creationId xmlns:a16="http://schemas.microsoft.com/office/drawing/2014/main" id="{DF1D21D0-8676-4A44-8561-7A7E4434FD78}"/>
              </a:ext>
            </a:extLst>
          </p:cNvPr>
          <p:cNvSpPr txBox="1"/>
          <p:nvPr/>
        </p:nvSpPr>
        <p:spPr>
          <a:xfrm>
            <a:off x="2608976" y="161329"/>
            <a:ext cx="6375633" cy="1323439"/>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8000" dirty="0">
                <a:solidFill>
                  <a:schemeClr val="accent1">
                    <a:lumMod val="50000"/>
                  </a:schemeClr>
                </a:solidFill>
                <a:effectLst>
                  <a:outerShdw blurRad="38100" dist="38100" dir="2700000" algn="tl">
                    <a:srgbClr val="000000">
                      <a:alpha val="43137"/>
                    </a:srgbClr>
                  </a:outerShdw>
                </a:effectLst>
              </a:rPr>
              <a:t>Modélisation</a:t>
            </a:r>
          </a:p>
        </p:txBody>
      </p:sp>
      <p:sp>
        <p:nvSpPr>
          <p:cNvPr id="37" name="ZoneTexte 36">
            <a:extLst>
              <a:ext uri="{FF2B5EF4-FFF2-40B4-BE49-F238E27FC236}">
                <a16:creationId xmlns:a16="http://schemas.microsoft.com/office/drawing/2014/main" id="{07B07AA6-3F00-4FA6-B107-17E3C919861B}"/>
              </a:ext>
            </a:extLst>
          </p:cNvPr>
          <p:cNvSpPr txBox="1"/>
          <p:nvPr/>
        </p:nvSpPr>
        <p:spPr>
          <a:xfrm>
            <a:off x="0" y="1713073"/>
            <a:ext cx="1144454" cy="646331"/>
          </a:xfrm>
          <a:prstGeom prst="rect">
            <a:avLst/>
          </a:prstGeom>
          <a:noFill/>
        </p:spPr>
        <p:txBody>
          <a:bodyPr wrap="square" rtlCol="0">
            <a:spAutoFit/>
          </a:bodyPr>
          <a:lstStyle/>
          <a:p>
            <a:pPr algn="ctr"/>
            <a:r>
              <a:rPr lang="fr-FR" sz="3600" dirty="0">
                <a:solidFill>
                  <a:schemeClr val="accent3">
                    <a:lumMod val="75000"/>
                  </a:schemeClr>
                </a:solidFill>
                <a:effectLst>
                  <a:outerShdw blurRad="38100" dist="38100" dir="2700000" algn="tl">
                    <a:srgbClr val="000000">
                      <a:alpha val="43137"/>
                    </a:srgbClr>
                  </a:outerShdw>
                </a:effectLst>
              </a:rPr>
              <a:t>2</a:t>
            </a:r>
          </a:p>
        </p:txBody>
      </p:sp>
      <p:grpSp>
        <p:nvGrpSpPr>
          <p:cNvPr id="2" name="Groupe 1">
            <a:extLst>
              <a:ext uri="{FF2B5EF4-FFF2-40B4-BE49-F238E27FC236}">
                <a16:creationId xmlns:a16="http://schemas.microsoft.com/office/drawing/2014/main" id="{83E688C7-0E5D-403C-9ECE-A2ABB28BA638}"/>
              </a:ext>
            </a:extLst>
          </p:cNvPr>
          <p:cNvGrpSpPr/>
          <p:nvPr/>
        </p:nvGrpSpPr>
        <p:grpSpPr>
          <a:xfrm>
            <a:off x="2649364" y="2267714"/>
            <a:ext cx="7384611" cy="3934199"/>
            <a:chOff x="3053774" y="2877614"/>
            <a:chExt cx="5946412" cy="3011213"/>
          </a:xfrm>
        </p:grpSpPr>
        <p:sp>
          <p:nvSpPr>
            <p:cNvPr id="16" name="Rectangle : coins arrondis 15">
              <a:extLst>
                <a:ext uri="{FF2B5EF4-FFF2-40B4-BE49-F238E27FC236}">
                  <a16:creationId xmlns:a16="http://schemas.microsoft.com/office/drawing/2014/main" id="{7A94B3B8-9BF6-411D-BFEF-E47DC7EB8301}"/>
                </a:ext>
              </a:extLst>
            </p:cNvPr>
            <p:cNvSpPr/>
            <p:nvPr/>
          </p:nvSpPr>
          <p:spPr>
            <a:xfrm>
              <a:off x="3568812" y="3229691"/>
              <a:ext cx="1358999" cy="111612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5AA5EBF1-0C91-4AAC-9F2C-D7A35D3C2EB1}"/>
                </a:ext>
              </a:extLst>
            </p:cNvPr>
            <p:cNvSpPr/>
            <p:nvPr/>
          </p:nvSpPr>
          <p:spPr>
            <a:xfrm>
              <a:off x="3575208" y="4343080"/>
              <a:ext cx="1317511" cy="57285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dirty="0"/>
            </a:p>
          </p:txBody>
        </p:sp>
        <p:sp>
          <p:nvSpPr>
            <p:cNvPr id="18" name="Rectangle : coins arrondis 17">
              <a:extLst>
                <a:ext uri="{FF2B5EF4-FFF2-40B4-BE49-F238E27FC236}">
                  <a16:creationId xmlns:a16="http://schemas.microsoft.com/office/drawing/2014/main" id="{1EC79AD4-D82D-4D32-B69F-28D4E4FF7358}"/>
                </a:ext>
              </a:extLst>
            </p:cNvPr>
            <p:cNvSpPr/>
            <p:nvPr/>
          </p:nvSpPr>
          <p:spPr>
            <a:xfrm>
              <a:off x="3569934" y="5237263"/>
              <a:ext cx="1317511" cy="57285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2538E77C-EF7E-4D23-9047-F691C7886C9E}"/>
                </a:ext>
              </a:extLst>
            </p:cNvPr>
            <p:cNvSpPr txBox="1"/>
            <p:nvPr/>
          </p:nvSpPr>
          <p:spPr>
            <a:xfrm>
              <a:off x="3485209" y="3627538"/>
              <a:ext cx="1471422" cy="329798"/>
            </a:xfrm>
            <a:prstGeom prst="rect">
              <a:avLst/>
            </a:prstGeom>
            <a:noFill/>
          </p:spPr>
          <p:txBody>
            <a:bodyPr wrap="square" rtlCol="0">
              <a:spAutoFit/>
            </a:bodyPr>
            <a:lstStyle/>
            <a:p>
              <a:pPr algn="ctr"/>
              <a:r>
                <a:rPr lang="fr-FR" sz="1100" b="1" dirty="0">
                  <a:solidFill>
                    <a:schemeClr val="bg1"/>
                  </a:solidFill>
                </a:rPr>
                <a:t>JEU</a:t>
              </a:r>
            </a:p>
            <a:p>
              <a:pPr algn="ctr"/>
              <a:r>
                <a:rPr lang="fr-FR" sz="1100" b="1" dirty="0">
                  <a:solidFill>
                    <a:schemeClr val="bg1"/>
                  </a:solidFill>
                </a:rPr>
                <a:t> D’ENTRAINEMENT</a:t>
              </a:r>
            </a:p>
          </p:txBody>
        </p:sp>
        <p:sp>
          <p:nvSpPr>
            <p:cNvPr id="20" name="ZoneTexte 19">
              <a:extLst>
                <a:ext uri="{FF2B5EF4-FFF2-40B4-BE49-F238E27FC236}">
                  <a16:creationId xmlns:a16="http://schemas.microsoft.com/office/drawing/2014/main" id="{3D5A7E72-C9B7-410A-81BA-19E4A53FA426}"/>
                </a:ext>
              </a:extLst>
            </p:cNvPr>
            <p:cNvSpPr txBox="1"/>
            <p:nvPr/>
          </p:nvSpPr>
          <p:spPr>
            <a:xfrm>
              <a:off x="3609726" y="4421418"/>
              <a:ext cx="1185260" cy="600164"/>
            </a:xfrm>
            <a:prstGeom prst="rect">
              <a:avLst/>
            </a:prstGeom>
            <a:noFill/>
          </p:spPr>
          <p:txBody>
            <a:bodyPr wrap="square" rtlCol="0">
              <a:spAutoFit/>
            </a:bodyPr>
            <a:lstStyle/>
            <a:p>
              <a:pPr algn="ctr"/>
              <a:r>
                <a:rPr lang="fr-FR" sz="1100" b="1" dirty="0">
                  <a:solidFill>
                    <a:schemeClr val="bg1"/>
                  </a:solidFill>
                </a:rPr>
                <a:t>JEU </a:t>
              </a:r>
            </a:p>
            <a:p>
              <a:pPr algn="ctr"/>
              <a:r>
                <a:rPr lang="fr-FR" sz="1100" b="1" dirty="0">
                  <a:solidFill>
                    <a:schemeClr val="bg1"/>
                  </a:solidFill>
                </a:rPr>
                <a:t>DE VALIDATION</a:t>
              </a:r>
            </a:p>
          </p:txBody>
        </p:sp>
        <p:sp>
          <p:nvSpPr>
            <p:cNvPr id="21" name="ZoneTexte 20">
              <a:extLst>
                <a:ext uri="{FF2B5EF4-FFF2-40B4-BE49-F238E27FC236}">
                  <a16:creationId xmlns:a16="http://schemas.microsoft.com/office/drawing/2014/main" id="{DB7A2676-D339-4BC9-9EE7-9963D64B60BC}"/>
                </a:ext>
              </a:extLst>
            </p:cNvPr>
            <p:cNvSpPr txBox="1"/>
            <p:nvPr/>
          </p:nvSpPr>
          <p:spPr>
            <a:xfrm>
              <a:off x="3492978" y="5330686"/>
              <a:ext cx="1471422" cy="430887"/>
            </a:xfrm>
            <a:prstGeom prst="rect">
              <a:avLst/>
            </a:prstGeom>
            <a:noFill/>
          </p:spPr>
          <p:txBody>
            <a:bodyPr wrap="square" rtlCol="0">
              <a:spAutoFit/>
            </a:bodyPr>
            <a:lstStyle/>
            <a:p>
              <a:pPr algn="ctr"/>
              <a:r>
                <a:rPr lang="fr-FR" sz="1100" b="1" dirty="0">
                  <a:solidFill>
                    <a:schemeClr val="bg1"/>
                  </a:solidFill>
                </a:rPr>
                <a:t>JEU </a:t>
              </a:r>
            </a:p>
            <a:p>
              <a:pPr algn="ctr"/>
              <a:r>
                <a:rPr lang="fr-FR" sz="1100" b="1" dirty="0">
                  <a:solidFill>
                    <a:schemeClr val="bg1"/>
                  </a:solidFill>
                </a:rPr>
                <a:t>DE TEST</a:t>
              </a:r>
              <a:endParaRPr lang="fr-FR" sz="1200" b="1" dirty="0">
                <a:solidFill>
                  <a:schemeClr val="bg1"/>
                </a:solidFill>
              </a:endParaRPr>
            </a:p>
          </p:txBody>
        </p:sp>
        <p:sp>
          <p:nvSpPr>
            <p:cNvPr id="22" name="Accolade ouvrante 21">
              <a:extLst>
                <a:ext uri="{FF2B5EF4-FFF2-40B4-BE49-F238E27FC236}">
                  <a16:creationId xmlns:a16="http://schemas.microsoft.com/office/drawing/2014/main" id="{F27A1D67-36B8-47A1-BFF1-B98D1D835E5F}"/>
                </a:ext>
              </a:extLst>
            </p:cNvPr>
            <p:cNvSpPr/>
            <p:nvPr/>
          </p:nvSpPr>
          <p:spPr>
            <a:xfrm>
              <a:off x="3053774" y="3216925"/>
              <a:ext cx="501462" cy="2671902"/>
            </a:xfrm>
            <a:prstGeom prst="leftBrace">
              <a:avLst/>
            </a:prstGeom>
            <a:ln w="19050">
              <a:solidFill>
                <a:schemeClr val="accent3">
                  <a:lumMod val="7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23" name="Rectangle : coins arrondis 22">
              <a:extLst>
                <a:ext uri="{FF2B5EF4-FFF2-40B4-BE49-F238E27FC236}">
                  <a16:creationId xmlns:a16="http://schemas.microsoft.com/office/drawing/2014/main" id="{2ED2D636-6DE1-498D-A56F-5F04A2856C63}"/>
                </a:ext>
              </a:extLst>
            </p:cNvPr>
            <p:cNvSpPr/>
            <p:nvPr/>
          </p:nvSpPr>
          <p:spPr>
            <a:xfrm>
              <a:off x="5250799" y="3266717"/>
              <a:ext cx="1657376" cy="914174"/>
            </a:xfrm>
            <a:prstGeom prst="roundRect">
              <a:avLst/>
            </a:prstGeom>
            <a:noFill/>
            <a:ln w="28575">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ACB7956A-603D-4C2C-81E0-77937428B81A}"/>
                </a:ext>
              </a:extLst>
            </p:cNvPr>
            <p:cNvSpPr txBox="1"/>
            <p:nvPr/>
          </p:nvSpPr>
          <p:spPr>
            <a:xfrm>
              <a:off x="5525165" y="3434452"/>
              <a:ext cx="1645734" cy="276999"/>
            </a:xfrm>
            <a:prstGeom prst="rect">
              <a:avLst/>
            </a:prstGeom>
            <a:noFill/>
          </p:spPr>
          <p:txBody>
            <a:bodyPr wrap="square">
              <a:spAutoFit/>
            </a:bodyPr>
            <a:lstStyle/>
            <a:p>
              <a:r>
                <a:rPr lang="fr-FR" sz="1200" b="1" dirty="0">
                  <a:ln>
                    <a:solidFill>
                      <a:schemeClr val="accent3">
                        <a:lumMod val="75000"/>
                      </a:schemeClr>
                    </a:solidFill>
                  </a:ln>
                  <a:solidFill>
                    <a:schemeClr val="accent3">
                      <a:lumMod val="75000"/>
                    </a:schemeClr>
                  </a:solidFill>
                </a:rPr>
                <a:t>ENTRAÎNEMENT</a:t>
              </a:r>
            </a:p>
          </p:txBody>
        </p:sp>
        <p:pic>
          <p:nvPicPr>
            <p:cNvPr id="25" name="Graphique 24" descr="Engrenage">
              <a:extLst>
                <a:ext uri="{FF2B5EF4-FFF2-40B4-BE49-F238E27FC236}">
                  <a16:creationId xmlns:a16="http://schemas.microsoft.com/office/drawing/2014/main" id="{EE3B7D0A-6937-44B3-AD2C-2153385AD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6442" y="3730816"/>
              <a:ext cx="380746" cy="380746"/>
            </a:xfrm>
            <a:prstGeom prst="rect">
              <a:avLst/>
            </a:prstGeom>
          </p:spPr>
        </p:pic>
        <p:pic>
          <p:nvPicPr>
            <p:cNvPr id="26" name="Graphique 25" descr="Engrenages">
              <a:extLst>
                <a:ext uri="{FF2B5EF4-FFF2-40B4-BE49-F238E27FC236}">
                  <a16:creationId xmlns:a16="http://schemas.microsoft.com/office/drawing/2014/main" id="{1934EB7D-C24F-401D-96C6-D3A2812273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86070" y="3590187"/>
              <a:ext cx="380746" cy="380746"/>
            </a:xfrm>
            <a:prstGeom prst="rect">
              <a:avLst/>
            </a:prstGeom>
          </p:spPr>
        </p:pic>
        <p:sp>
          <p:nvSpPr>
            <p:cNvPr id="27" name="ZoneTexte 26">
              <a:extLst>
                <a:ext uri="{FF2B5EF4-FFF2-40B4-BE49-F238E27FC236}">
                  <a16:creationId xmlns:a16="http://schemas.microsoft.com/office/drawing/2014/main" id="{E1A765DE-2129-4CD0-95D1-5175DF430614}"/>
                </a:ext>
              </a:extLst>
            </p:cNvPr>
            <p:cNvSpPr txBox="1"/>
            <p:nvPr/>
          </p:nvSpPr>
          <p:spPr>
            <a:xfrm>
              <a:off x="5829156" y="3806127"/>
              <a:ext cx="1214964" cy="338554"/>
            </a:xfrm>
            <a:prstGeom prst="rect">
              <a:avLst/>
            </a:prstGeom>
            <a:noFill/>
          </p:spPr>
          <p:txBody>
            <a:bodyPr wrap="square">
              <a:spAutoFit/>
            </a:bodyPr>
            <a:lstStyle/>
            <a:p>
              <a:r>
                <a:rPr lang="fr-FR" sz="1600" b="1" dirty="0">
                  <a:ln>
                    <a:solidFill>
                      <a:schemeClr val="accent3">
                        <a:lumMod val="75000"/>
                      </a:schemeClr>
                    </a:solidFill>
                  </a:ln>
                  <a:solidFill>
                    <a:schemeClr val="accent3">
                      <a:lumMod val="75000"/>
                    </a:schemeClr>
                  </a:solidFill>
                </a:rPr>
                <a:t>MODÈLE</a:t>
              </a:r>
            </a:p>
          </p:txBody>
        </p:sp>
        <p:sp>
          <p:nvSpPr>
            <p:cNvPr id="28" name="Cube 27">
              <a:extLst>
                <a:ext uri="{FF2B5EF4-FFF2-40B4-BE49-F238E27FC236}">
                  <a16:creationId xmlns:a16="http://schemas.microsoft.com/office/drawing/2014/main" id="{3DE64C13-340F-4CC4-A2D0-50795C8F3AE0}"/>
                </a:ext>
              </a:extLst>
            </p:cNvPr>
            <p:cNvSpPr/>
            <p:nvPr/>
          </p:nvSpPr>
          <p:spPr>
            <a:xfrm>
              <a:off x="5446369" y="5156809"/>
              <a:ext cx="1346170" cy="63826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6504C2F7-C8F7-4C80-A8E7-9FA243B314AD}"/>
                </a:ext>
              </a:extLst>
            </p:cNvPr>
            <p:cNvSpPr txBox="1"/>
            <p:nvPr/>
          </p:nvSpPr>
          <p:spPr>
            <a:xfrm>
              <a:off x="5468347" y="5330067"/>
              <a:ext cx="1150755" cy="523220"/>
            </a:xfrm>
            <a:prstGeom prst="rect">
              <a:avLst/>
            </a:prstGeom>
            <a:noFill/>
          </p:spPr>
          <p:txBody>
            <a:bodyPr wrap="square">
              <a:spAutoFit/>
            </a:bodyPr>
            <a:lstStyle/>
            <a:p>
              <a:pPr algn="ctr"/>
              <a:r>
                <a:rPr lang="fr-FR" sz="1400" b="1" dirty="0">
                  <a:ln>
                    <a:solidFill>
                      <a:schemeClr val="bg1"/>
                    </a:solidFill>
                  </a:ln>
                  <a:solidFill>
                    <a:schemeClr val="bg1"/>
                  </a:solidFill>
                </a:rPr>
                <a:t>MODÈLE</a:t>
              </a:r>
            </a:p>
            <a:p>
              <a:pPr algn="ctr"/>
              <a:r>
                <a:rPr lang="fr-FR" sz="1400" b="1" dirty="0">
                  <a:ln>
                    <a:solidFill>
                      <a:schemeClr val="bg1"/>
                    </a:solidFill>
                  </a:ln>
                  <a:solidFill>
                    <a:schemeClr val="bg1"/>
                  </a:solidFill>
                </a:rPr>
                <a:t>FINAL</a:t>
              </a:r>
            </a:p>
          </p:txBody>
        </p:sp>
        <p:cxnSp>
          <p:nvCxnSpPr>
            <p:cNvPr id="30" name="Connecteur droit avec flèche 29">
              <a:extLst>
                <a:ext uri="{FF2B5EF4-FFF2-40B4-BE49-F238E27FC236}">
                  <a16:creationId xmlns:a16="http://schemas.microsoft.com/office/drawing/2014/main" id="{EFD0AABD-389B-4AD5-A0B4-42018DB74E96}"/>
                </a:ext>
              </a:extLst>
            </p:cNvPr>
            <p:cNvCxnSpPr>
              <a:cxnSpLocks/>
            </p:cNvCxnSpPr>
            <p:nvPr/>
          </p:nvCxnSpPr>
          <p:spPr>
            <a:xfrm>
              <a:off x="6059788" y="4244080"/>
              <a:ext cx="0" cy="198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31" name="ZoneTexte 30">
              <a:extLst>
                <a:ext uri="{FF2B5EF4-FFF2-40B4-BE49-F238E27FC236}">
                  <a16:creationId xmlns:a16="http://schemas.microsoft.com/office/drawing/2014/main" id="{B6143070-6EA1-41CC-A550-8124366E6AEA}"/>
                </a:ext>
              </a:extLst>
            </p:cNvPr>
            <p:cNvSpPr txBox="1"/>
            <p:nvPr/>
          </p:nvSpPr>
          <p:spPr>
            <a:xfrm>
              <a:off x="5623915" y="4570657"/>
              <a:ext cx="1317510" cy="276999"/>
            </a:xfrm>
            <a:prstGeom prst="rect">
              <a:avLst/>
            </a:prstGeom>
            <a:noFill/>
          </p:spPr>
          <p:txBody>
            <a:bodyPr wrap="square">
              <a:spAutoFit/>
            </a:bodyPr>
            <a:lstStyle/>
            <a:p>
              <a:r>
                <a:rPr lang="fr-FR" sz="1200" b="1" dirty="0">
                  <a:ln>
                    <a:solidFill>
                      <a:schemeClr val="accent3">
                        <a:lumMod val="75000"/>
                      </a:schemeClr>
                    </a:solidFill>
                  </a:ln>
                  <a:solidFill>
                    <a:schemeClr val="accent3">
                      <a:lumMod val="75000"/>
                    </a:schemeClr>
                  </a:solidFill>
                </a:rPr>
                <a:t>EVALUATION</a:t>
              </a:r>
            </a:p>
          </p:txBody>
        </p:sp>
        <p:cxnSp>
          <p:nvCxnSpPr>
            <p:cNvPr id="32" name="Connecteur droit avec flèche 31">
              <a:extLst>
                <a:ext uri="{FF2B5EF4-FFF2-40B4-BE49-F238E27FC236}">
                  <a16:creationId xmlns:a16="http://schemas.microsoft.com/office/drawing/2014/main" id="{C2A8AA3F-AC31-4E07-A0F2-DC1FFC3F677B}"/>
                </a:ext>
              </a:extLst>
            </p:cNvPr>
            <p:cNvCxnSpPr>
              <a:cxnSpLocks/>
            </p:cNvCxnSpPr>
            <p:nvPr/>
          </p:nvCxnSpPr>
          <p:spPr>
            <a:xfrm rot="16200000">
              <a:off x="5069219" y="3617052"/>
              <a:ext cx="0" cy="198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3" name="Connecteur droit avec flèche 32">
              <a:extLst>
                <a:ext uri="{FF2B5EF4-FFF2-40B4-BE49-F238E27FC236}">
                  <a16:creationId xmlns:a16="http://schemas.microsoft.com/office/drawing/2014/main" id="{C84C9BDF-42FD-4BA5-8E71-47C7C9CC7859}"/>
                </a:ext>
              </a:extLst>
            </p:cNvPr>
            <p:cNvCxnSpPr>
              <a:cxnSpLocks/>
            </p:cNvCxnSpPr>
            <p:nvPr/>
          </p:nvCxnSpPr>
          <p:spPr>
            <a:xfrm rot="16200000">
              <a:off x="5069219" y="4571262"/>
              <a:ext cx="0" cy="198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34" name="Rectangle : coins arrondis 33">
              <a:extLst>
                <a:ext uri="{FF2B5EF4-FFF2-40B4-BE49-F238E27FC236}">
                  <a16:creationId xmlns:a16="http://schemas.microsoft.com/office/drawing/2014/main" id="{74591DFF-AC45-410C-9A1B-EB5D0E29FE60}"/>
                </a:ext>
              </a:extLst>
            </p:cNvPr>
            <p:cNvSpPr/>
            <p:nvPr/>
          </p:nvSpPr>
          <p:spPr>
            <a:xfrm>
              <a:off x="5300506" y="4479888"/>
              <a:ext cx="1657376" cy="380746"/>
            </a:xfrm>
            <a:prstGeom prst="roundRect">
              <a:avLst/>
            </a:prstGeom>
            <a:noFill/>
            <a:ln w="28575">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35" name="Connecteur droit avec flèche 34">
              <a:extLst>
                <a:ext uri="{FF2B5EF4-FFF2-40B4-BE49-F238E27FC236}">
                  <a16:creationId xmlns:a16="http://schemas.microsoft.com/office/drawing/2014/main" id="{40F9EC39-1F10-4E40-A564-D0BB27FEA8B7}"/>
                </a:ext>
              </a:extLst>
            </p:cNvPr>
            <p:cNvCxnSpPr>
              <a:cxnSpLocks/>
            </p:cNvCxnSpPr>
            <p:nvPr/>
          </p:nvCxnSpPr>
          <p:spPr>
            <a:xfrm rot="16200000">
              <a:off x="5156849" y="5397962"/>
              <a:ext cx="0" cy="324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6" name="Connecteur droit avec flèche 35">
              <a:extLst>
                <a:ext uri="{FF2B5EF4-FFF2-40B4-BE49-F238E27FC236}">
                  <a16:creationId xmlns:a16="http://schemas.microsoft.com/office/drawing/2014/main" id="{FB0599F4-355C-4D34-BCE8-1D161039E197}"/>
                </a:ext>
              </a:extLst>
            </p:cNvPr>
            <p:cNvCxnSpPr>
              <a:cxnSpLocks/>
            </p:cNvCxnSpPr>
            <p:nvPr/>
          </p:nvCxnSpPr>
          <p:spPr>
            <a:xfrm>
              <a:off x="6084840" y="4915935"/>
              <a:ext cx="0" cy="198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8" name="Connecteur droit 37">
              <a:extLst>
                <a:ext uri="{FF2B5EF4-FFF2-40B4-BE49-F238E27FC236}">
                  <a16:creationId xmlns:a16="http://schemas.microsoft.com/office/drawing/2014/main" id="{58FF5292-ECDA-4313-8FAD-066F73800735}"/>
                </a:ext>
              </a:extLst>
            </p:cNvPr>
            <p:cNvCxnSpPr>
              <a:cxnSpLocks/>
            </p:cNvCxnSpPr>
            <p:nvPr/>
          </p:nvCxnSpPr>
          <p:spPr>
            <a:xfrm>
              <a:off x="6967117" y="4661025"/>
              <a:ext cx="39600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FADF00DE-B44F-4A06-9446-7237162D61B7}"/>
                </a:ext>
              </a:extLst>
            </p:cNvPr>
            <p:cNvCxnSpPr>
              <a:cxnSpLocks/>
            </p:cNvCxnSpPr>
            <p:nvPr/>
          </p:nvCxnSpPr>
          <p:spPr>
            <a:xfrm rot="16200000">
              <a:off x="6560345" y="3868427"/>
              <a:ext cx="158400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 coins arrondis 39">
              <a:extLst>
                <a:ext uri="{FF2B5EF4-FFF2-40B4-BE49-F238E27FC236}">
                  <a16:creationId xmlns:a16="http://schemas.microsoft.com/office/drawing/2014/main" id="{5C399F52-9CF5-4ED5-811B-BD85A11CB4D9}"/>
                </a:ext>
              </a:extLst>
            </p:cNvPr>
            <p:cNvSpPr/>
            <p:nvPr/>
          </p:nvSpPr>
          <p:spPr>
            <a:xfrm>
              <a:off x="5168219" y="2877614"/>
              <a:ext cx="1852420" cy="380746"/>
            </a:xfrm>
            <a:prstGeom prst="roundRect">
              <a:avLst/>
            </a:prstGeom>
            <a:noFill/>
            <a:ln w="28575">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1" name="ZoneTexte 40">
              <a:extLst>
                <a:ext uri="{FF2B5EF4-FFF2-40B4-BE49-F238E27FC236}">
                  <a16:creationId xmlns:a16="http://schemas.microsoft.com/office/drawing/2014/main" id="{7EEDD60C-F7E1-4A0C-AF8A-A4B9A3F332A0}"/>
                </a:ext>
              </a:extLst>
            </p:cNvPr>
            <p:cNvSpPr txBox="1"/>
            <p:nvPr/>
          </p:nvSpPr>
          <p:spPr>
            <a:xfrm>
              <a:off x="5375408" y="2956166"/>
              <a:ext cx="1876586" cy="212013"/>
            </a:xfrm>
            <a:prstGeom prst="rect">
              <a:avLst/>
            </a:prstGeom>
            <a:noFill/>
          </p:spPr>
          <p:txBody>
            <a:bodyPr wrap="square">
              <a:spAutoFit/>
            </a:bodyPr>
            <a:lstStyle/>
            <a:p>
              <a:r>
                <a:rPr lang="fr-FR" sz="1200" b="1" dirty="0">
                  <a:ln>
                    <a:solidFill>
                      <a:schemeClr val="accent3">
                        <a:lumMod val="75000"/>
                      </a:schemeClr>
                    </a:solidFill>
                  </a:ln>
                  <a:solidFill>
                    <a:schemeClr val="accent3">
                      <a:lumMod val="75000"/>
                    </a:schemeClr>
                  </a:solidFill>
                </a:rPr>
                <a:t>HYPERPARAMÈTRES</a:t>
              </a:r>
            </a:p>
          </p:txBody>
        </p:sp>
        <p:sp>
          <p:nvSpPr>
            <p:cNvPr id="42" name="Triangle isocèle 41">
              <a:extLst>
                <a:ext uri="{FF2B5EF4-FFF2-40B4-BE49-F238E27FC236}">
                  <a16:creationId xmlns:a16="http://schemas.microsoft.com/office/drawing/2014/main" id="{DC952ACA-A0CB-4931-98EC-80AFB6330D91}"/>
                </a:ext>
              </a:extLst>
            </p:cNvPr>
            <p:cNvSpPr/>
            <p:nvPr/>
          </p:nvSpPr>
          <p:spPr>
            <a:xfrm flipV="1">
              <a:off x="5923681" y="3268536"/>
              <a:ext cx="225298" cy="144000"/>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avec flèche 42">
              <a:extLst>
                <a:ext uri="{FF2B5EF4-FFF2-40B4-BE49-F238E27FC236}">
                  <a16:creationId xmlns:a16="http://schemas.microsoft.com/office/drawing/2014/main" id="{C8CBF27D-0914-4CF7-B39D-E6EC97DD6699}"/>
                </a:ext>
              </a:extLst>
            </p:cNvPr>
            <p:cNvCxnSpPr/>
            <p:nvPr/>
          </p:nvCxnSpPr>
          <p:spPr>
            <a:xfrm flipH="1">
              <a:off x="7020639" y="3064801"/>
              <a:ext cx="340942" cy="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F766671E-C2A8-4FCD-9406-DDF5F82F4EB4}"/>
                </a:ext>
              </a:extLst>
            </p:cNvPr>
            <p:cNvSpPr txBox="1"/>
            <p:nvPr/>
          </p:nvSpPr>
          <p:spPr>
            <a:xfrm>
              <a:off x="7517873" y="5389732"/>
              <a:ext cx="1482313" cy="276999"/>
            </a:xfrm>
            <a:prstGeom prst="rect">
              <a:avLst/>
            </a:prstGeom>
            <a:noFill/>
          </p:spPr>
          <p:txBody>
            <a:bodyPr wrap="square">
              <a:spAutoFit/>
            </a:bodyPr>
            <a:lstStyle/>
            <a:p>
              <a:r>
                <a:rPr lang="fr-FR" sz="1200" b="1" dirty="0">
                  <a:ln>
                    <a:solidFill>
                      <a:schemeClr val="accent3">
                        <a:lumMod val="75000"/>
                      </a:schemeClr>
                    </a:solidFill>
                  </a:ln>
                  <a:solidFill>
                    <a:schemeClr val="accent3">
                      <a:lumMod val="75000"/>
                    </a:schemeClr>
                  </a:solidFill>
                </a:rPr>
                <a:t>PERFORMANCE</a:t>
              </a:r>
            </a:p>
          </p:txBody>
        </p:sp>
        <p:sp>
          <p:nvSpPr>
            <p:cNvPr id="45" name="Rectangle : coins arrondis 44">
              <a:extLst>
                <a:ext uri="{FF2B5EF4-FFF2-40B4-BE49-F238E27FC236}">
                  <a16:creationId xmlns:a16="http://schemas.microsoft.com/office/drawing/2014/main" id="{82214370-2BF9-43B0-80C7-4B8DF5775328}"/>
                </a:ext>
              </a:extLst>
            </p:cNvPr>
            <p:cNvSpPr/>
            <p:nvPr/>
          </p:nvSpPr>
          <p:spPr>
            <a:xfrm>
              <a:off x="7323752" y="5305211"/>
              <a:ext cx="1473346" cy="380746"/>
            </a:xfrm>
            <a:prstGeom prst="roundRect">
              <a:avLst/>
            </a:prstGeom>
            <a:noFill/>
            <a:ln w="28575">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46" name="Connecteur droit avec flèche 45">
              <a:extLst>
                <a:ext uri="{FF2B5EF4-FFF2-40B4-BE49-F238E27FC236}">
                  <a16:creationId xmlns:a16="http://schemas.microsoft.com/office/drawing/2014/main" id="{B6F58A5D-991E-4A5A-AA48-A8983F7C7E9A}"/>
                </a:ext>
              </a:extLst>
            </p:cNvPr>
            <p:cNvCxnSpPr>
              <a:cxnSpLocks/>
            </p:cNvCxnSpPr>
            <p:nvPr/>
          </p:nvCxnSpPr>
          <p:spPr>
            <a:xfrm rot="16200000">
              <a:off x="7070175" y="5358553"/>
              <a:ext cx="0" cy="324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grpSp>
      <p:sp>
        <p:nvSpPr>
          <p:cNvPr id="47" name="ZoneTexte 46">
            <a:extLst>
              <a:ext uri="{FF2B5EF4-FFF2-40B4-BE49-F238E27FC236}">
                <a16:creationId xmlns:a16="http://schemas.microsoft.com/office/drawing/2014/main" id="{2D11F586-8EDC-4166-A66B-05233EFC13FA}"/>
              </a:ext>
            </a:extLst>
          </p:cNvPr>
          <p:cNvSpPr txBox="1"/>
          <p:nvPr/>
        </p:nvSpPr>
        <p:spPr>
          <a:xfrm>
            <a:off x="884472" y="1950851"/>
            <a:ext cx="1876586" cy="338554"/>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MODÉLISATION</a:t>
            </a:r>
          </a:p>
        </p:txBody>
      </p:sp>
    </p:spTree>
    <p:extLst>
      <p:ext uri="{BB962C8B-B14F-4D97-AF65-F5344CB8AC3E}">
        <p14:creationId xmlns:p14="http://schemas.microsoft.com/office/powerpoint/2010/main" val="334632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E1966F-76FE-4B15-90C0-B4A48370A813}"/>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DE2DC5FD-B103-4EE1-A776-534A9AF5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626" y="4747338"/>
            <a:ext cx="2097247" cy="2110662"/>
          </a:xfrm>
          <a:prstGeom prst="rect">
            <a:avLst/>
          </a:prstGeom>
          <a:effectLst>
            <a:outerShdw blurRad="50800" dist="38100" dir="2700000" algn="tl" rotWithShape="0">
              <a:prstClr val="black">
                <a:alpha val="40000"/>
              </a:prstClr>
            </a:outerShdw>
          </a:effectLst>
        </p:spPr>
      </p:pic>
      <p:grpSp>
        <p:nvGrpSpPr>
          <p:cNvPr id="10" name="Groupe 9">
            <a:extLst>
              <a:ext uri="{FF2B5EF4-FFF2-40B4-BE49-F238E27FC236}">
                <a16:creationId xmlns:a16="http://schemas.microsoft.com/office/drawing/2014/main" id="{3C3EC10A-ACA1-4705-9CE3-12983D9D4651}"/>
              </a:ext>
            </a:extLst>
          </p:cNvPr>
          <p:cNvGrpSpPr/>
          <p:nvPr/>
        </p:nvGrpSpPr>
        <p:grpSpPr>
          <a:xfrm>
            <a:off x="11294124" y="6231082"/>
            <a:ext cx="605160" cy="481858"/>
            <a:chOff x="11294124" y="6231082"/>
            <a:chExt cx="605160" cy="481858"/>
          </a:xfrm>
        </p:grpSpPr>
        <p:sp>
          <p:nvSpPr>
            <p:cNvPr id="11" name="Ellipse 10">
              <a:extLst>
                <a:ext uri="{FF2B5EF4-FFF2-40B4-BE49-F238E27FC236}">
                  <a16:creationId xmlns:a16="http://schemas.microsoft.com/office/drawing/2014/main" id="{6E0DB0F0-223B-4513-9877-225C625F5A8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04D19D0-0E3C-4416-B673-C82E74ADAFCE}"/>
                </a:ext>
              </a:extLst>
            </p:cNvPr>
            <p:cNvSpPr txBox="1"/>
            <p:nvPr/>
          </p:nvSpPr>
          <p:spPr>
            <a:xfrm>
              <a:off x="11294124"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23</a:t>
              </a:r>
            </a:p>
          </p:txBody>
        </p:sp>
      </p:grpSp>
      <p:sp>
        <p:nvSpPr>
          <p:cNvPr id="13" name="ZoneTexte 12">
            <a:extLst>
              <a:ext uri="{FF2B5EF4-FFF2-40B4-BE49-F238E27FC236}">
                <a16:creationId xmlns:a16="http://schemas.microsoft.com/office/drawing/2014/main" id="{DF1D21D0-8676-4A44-8561-7A7E4434FD78}"/>
              </a:ext>
            </a:extLst>
          </p:cNvPr>
          <p:cNvSpPr txBox="1"/>
          <p:nvPr/>
        </p:nvSpPr>
        <p:spPr>
          <a:xfrm>
            <a:off x="2617365" y="421388"/>
            <a:ext cx="6375633" cy="1323439"/>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8000" dirty="0">
                <a:solidFill>
                  <a:schemeClr val="accent1">
                    <a:lumMod val="50000"/>
                  </a:schemeClr>
                </a:solidFill>
                <a:effectLst>
                  <a:outerShdw blurRad="38100" dist="38100" dir="2700000" algn="tl">
                    <a:srgbClr val="000000">
                      <a:alpha val="43137"/>
                    </a:srgbClr>
                  </a:outerShdw>
                </a:effectLst>
              </a:rPr>
              <a:t>Modélisation</a:t>
            </a:r>
          </a:p>
        </p:txBody>
      </p:sp>
      <p:sp>
        <p:nvSpPr>
          <p:cNvPr id="49" name="ZoneTexte 48">
            <a:extLst>
              <a:ext uri="{FF2B5EF4-FFF2-40B4-BE49-F238E27FC236}">
                <a16:creationId xmlns:a16="http://schemas.microsoft.com/office/drawing/2014/main" id="{BFF849DF-1830-4D71-9E02-18C818BA4240}"/>
              </a:ext>
            </a:extLst>
          </p:cNvPr>
          <p:cNvSpPr txBox="1"/>
          <p:nvPr/>
        </p:nvSpPr>
        <p:spPr>
          <a:xfrm>
            <a:off x="514080" y="3174469"/>
            <a:ext cx="11060376" cy="830997"/>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4800" dirty="0">
                <a:solidFill>
                  <a:schemeClr val="accent1">
                    <a:lumMod val="50000"/>
                  </a:schemeClr>
                </a:solidFill>
                <a:effectLst>
                  <a:outerShdw blurRad="38100" dist="38100" dir="2700000" algn="tl">
                    <a:srgbClr val="000000">
                      <a:alpha val="43137"/>
                    </a:srgbClr>
                  </a:outerShdw>
                </a:effectLst>
              </a:rPr>
              <a:t>1. Modèle Consommation d’énergie</a:t>
            </a:r>
          </a:p>
        </p:txBody>
      </p:sp>
    </p:spTree>
    <p:extLst>
      <p:ext uri="{BB962C8B-B14F-4D97-AF65-F5344CB8AC3E}">
        <p14:creationId xmlns:p14="http://schemas.microsoft.com/office/powerpoint/2010/main" val="516904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que 37" descr="Base de données">
            <a:extLst>
              <a:ext uri="{FF2B5EF4-FFF2-40B4-BE49-F238E27FC236}">
                <a16:creationId xmlns:a16="http://schemas.microsoft.com/office/drawing/2014/main" id="{1ABF07BE-314D-4484-B668-5FC2CD0A84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3059" y="804980"/>
            <a:ext cx="1144454" cy="1116128"/>
          </a:xfrm>
          <a:prstGeom prst="rect">
            <a:avLst/>
          </a:prstGeom>
        </p:spPr>
      </p:pic>
      <p:grpSp>
        <p:nvGrpSpPr>
          <p:cNvPr id="56" name="Groupe 55">
            <a:extLst>
              <a:ext uri="{FF2B5EF4-FFF2-40B4-BE49-F238E27FC236}">
                <a16:creationId xmlns:a16="http://schemas.microsoft.com/office/drawing/2014/main" id="{AB59FA51-900D-4CB3-AB08-ECE0B653DC36}"/>
              </a:ext>
            </a:extLst>
          </p:cNvPr>
          <p:cNvGrpSpPr/>
          <p:nvPr/>
        </p:nvGrpSpPr>
        <p:grpSpPr>
          <a:xfrm>
            <a:off x="9784898" y="3446828"/>
            <a:ext cx="667598" cy="418548"/>
            <a:chOff x="3979580" y="4818414"/>
            <a:chExt cx="667598" cy="418548"/>
          </a:xfrm>
        </p:grpSpPr>
        <p:sp>
          <p:nvSpPr>
            <p:cNvPr id="43" name="Forme libre : forme 42">
              <a:extLst>
                <a:ext uri="{FF2B5EF4-FFF2-40B4-BE49-F238E27FC236}">
                  <a16:creationId xmlns:a16="http://schemas.microsoft.com/office/drawing/2014/main" id="{E9F85B78-9D97-41EB-BFFD-3ACF04D5113B}"/>
                </a:ext>
              </a:extLst>
            </p:cNvPr>
            <p:cNvSpPr/>
            <p:nvPr/>
          </p:nvSpPr>
          <p:spPr>
            <a:xfrm>
              <a:off x="3979580" y="4818414"/>
              <a:ext cx="667598" cy="186021"/>
            </a:xfrm>
            <a:custGeom>
              <a:avLst/>
              <a:gdLst>
                <a:gd name="connsiteX0" fmla="*/ 667598 w 667598"/>
                <a:gd name="connsiteY0" fmla="*/ 93011 h 186021"/>
                <a:gd name="connsiteX1" fmla="*/ 333799 w 667598"/>
                <a:gd name="connsiteY1" fmla="*/ 186021 h 186021"/>
                <a:gd name="connsiteX2" fmla="*/ 0 w 667598"/>
                <a:gd name="connsiteY2" fmla="*/ 93011 h 186021"/>
                <a:gd name="connsiteX3" fmla="*/ 333799 w 667598"/>
                <a:gd name="connsiteY3" fmla="*/ 0 h 186021"/>
                <a:gd name="connsiteX4" fmla="*/ 667598 w 667598"/>
                <a:gd name="connsiteY4" fmla="*/ 93011 h 1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598" h="186021">
                  <a:moveTo>
                    <a:pt x="667598" y="93011"/>
                  </a:moveTo>
                  <a:cubicBezTo>
                    <a:pt x="667598" y="144379"/>
                    <a:pt x="518151" y="186021"/>
                    <a:pt x="333799" y="186021"/>
                  </a:cubicBezTo>
                  <a:cubicBezTo>
                    <a:pt x="149447" y="186021"/>
                    <a:pt x="0" y="144379"/>
                    <a:pt x="0" y="93011"/>
                  </a:cubicBezTo>
                  <a:cubicBezTo>
                    <a:pt x="0" y="41642"/>
                    <a:pt x="149447" y="0"/>
                    <a:pt x="333799" y="0"/>
                  </a:cubicBezTo>
                  <a:cubicBezTo>
                    <a:pt x="518151" y="0"/>
                    <a:pt x="667598" y="41642"/>
                    <a:pt x="667598" y="93011"/>
                  </a:cubicBezTo>
                  <a:close/>
                </a:path>
              </a:pathLst>
            </a:custGeom>
            <a:solidFill>
              <a:schemeClr val="accent2"/>
            </a:solidFill>
            <a:ln w="11906" cap="flat">
              <a:noFill/>
              <a:prstDash val="solid"/>
              <a:miter/>
            </a:ln>
          </p:spPr>
          <p:txBody>
            <a:bodyPr rtlCol="0" anchor="ctr"/>
            <a:lstStyle/>
            <a:p>
              <a:endParaRPr lang="fr-FR" dirty="0"/>
            </a:p>
          </p:txBody>
        </p:sp>
        <p:sp>
          <p:nvSpPr>
            <p:cNvPr id="44" name="Forme libre : forme 43">
              <a:extLst>
                <a:ext uri="{FF2B5EF4-FFF2-40B4-BE49-F238E27FC236}">
                  <a16:creationId xmlns:a16="http://schemas.microsoft.com/office/drawing/2014/main" id="{E90917C3-5273-40AE-A898-BCF51172CC95}"/>
                </a:ext>
              </a:extLst>
            </p:cNvPr>
            <p:cNvSpPr/>
            <p:nvPr/>
          </p:nvSpPr>
          <p:spPr>
            <a:xfrm>
              <a:off x="3979580" y="4957930"/>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chemeClr val="accent2"/>
            </a:solidFill>
            <a:ln w="11906" cap="flat">
              <a:noFill/>
              <a:prstDash val="solid"/>
              <a:miter/>
            </a:ln>
          </p:spPr>
          <p:txBody>
            <a:bodyPr rtlCol="0" anchor="ctr"/>
            <a:lstStyle/>
            <a:p>
              <a:endParaRPr lang="fr-FR"/>
            </a:p>
          </p:txBody>
        </p:sp>
      </p:grpSp>
      <p:pic>
        <p:nvPicPr>
          <p:cNvPr id="48" name="Graphique 47" descr="Base de données">
            <a:extLst>
              <a:ext uri="{FF2B5EF4-FFF2-40B4-BE49-F238E27FC236}">
                <a16:creationId xmlns:a16="http://schemas.microsoft.com/office/drawing/2014/main" id="{C0F1ED65-F27D-4781-ABC4-66C0BFEDB6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2072" y="1729639"/>
            <a:ext cx="1144454" cy="1116128"/>
          </a:xfrm>
          <a:prstGeom prst="rect">
            <a:avLst/>
          </a:prstGeom>
        </p:spPr>
      </p:pic>
      <p:sp>
        <p:nvSpPr>
          <p:cNvPr id="49" name="Forme libre : forme 48">
            <a:extLst>
              <a:ext uri="{FF2B5EF4-FFF2-40B4-BE49-F238E27FC236}">
                <a16:creationId xmlns:a16="http://schemas.microsoft.com/office/drawing/2014/main" id="{35436B91-7576-44D6-899A-FE99E0EC2C0D}"/>
              </a:ext>
            </a:extLst>
          </p:cNvPr>
          <p:cNvSpPr/>
          <p:nvPr/>
        </p:nvSpPr>
        <p:spPr>
          <a:xfrm>
            <a:off x="5550044" y="2683989"/>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chemeClr val="accent2"/>
          </a:solidFill>
          <a:ln w="11906" cap="flat">
            <a:noFill/>
            <a:prstDash val="solid"/>
            <a:miter/>
          </a:ln>
        </p:spPr>
        <p:txBody>
          <a:bodyPr rtlCol="0" anchor="ctr"/>
          <a:lstStyle/>
          <a:p>
            <a:endParaRPr lang="fr-FR"/>
          </a:p>
        </p:txBody>
      </p:sp>
      <p:cxnSp>
        <p:nvCxnSpPr>
          <p:cNvPr id="52" name="Connecteur droit avec flèche 51">
            <a:extLst>
              <a:ext uri="{FF2B5EF4-FFF2-40B4-BE49-F238E27FC236}">
                <a16:creationId xmlns:a16="http://schemas.microsoft.com/office/drawing/2014/main" id="{D6546C0E-F8E1-413E-9B08-74F0A378EB52}"/>
              </a:ext>
            </a:extLst>
          </p:cNvPr>
          <p:cNvCxnSpPr>
            <a:cxnSpLocks/>
          </p:cNvCxnSpPr>
          <p:nvPr/>
        </p:nvCxnSpPr>
        <p:spPr>
          <a:xfrm flipV="1">
            <a:off x="6582861" y="1731413"/>
            <a:ext cx="765606" cy="806065"/>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7" name="Connecteur droit avec flèche 56">
            <a:extLst>
              <a:ext uri="{FF2B5EF4-FFF2-40B4-BE49-F238E27FC236}">
                <a16:creationId xmlns:a16="http://schemas.microsoft.com/office/drawing/2014/main" id="{4627DCA4-FE01-461F-BED4-246BBE9D95DE}"/>
              </a:ext>
            </a:extLst>
          </p:cNvPr>
          <p:cNvCxnSpPr>
            <a:cxnSpLocks/>
          </p:cNvCxnSpPr>
          <p:nvPr/>
        </p:nvCxnSpPr>
        <p:spPr>
          <a:xfrm>
            <a:off x="6599019" y="2610437"/>
            <a:ext cx="765606" cy="806065"/>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59" name="ZoneTexte 58">
            <a:extLst>
              <a:ext uri="{FF2B5EF4-FFF2-40B4-BE49-F238E27FC236}">
                <a16:creationId xmlns:a16="http://schemas.microsoft.com/office/drawing/2014/main" id="{69DB1973-37AB-4F1D-B15C-6E444A357DB3}"/>
              </a:ext>
            </a:extLst>
          </p:cNvPr>
          <p:cNvSpPr txBox="1"/>
          <p:nvPr/>
        </p:nvSpPr>
        <p:spPr>
          <a:xfrm>
            <a:off x="3066827" y="2427056"/>
            <a:ext cx="2401413" cy="584775"/>
          </a:xfrm>
          <a:prstGeom prst="rect">
            <a:avLst/>
          </a:prstGeom>
          <a:noFill/>
        </p:spPr>
        <p:txBody>
          <a:bodyPr wrap="square">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JEU</a:t>
            </a:r>
          </a:p>
          <a:p>
            <a:pPr algn="ctr"/>
            <a:r>
              <a:rPr lang="fr-FR" sz="1600" dirty="0">
                <a:solidFill>
                  <a:schemeClr val="accent3">
                    <a:lumMod val="75000"/>
                  </a:schemeClr>
                </a:solidFill>
                <a:effectLst>
                  <a:outerShdw blurRad="38100" dist="38100" dir="2700000" algn="tl">
                    <a:srgbClr val="000000">
                      <a:alpha val="43137"/>
                    </a:srgbClr>
                  </a:outerShdw>
                </a:effectLst>
              </a:rPr>
              <a:t>D’ENTRAÎNEMENT</a:t>
            </a:r>
          </a:p>
        </p:txBody>
      </p:sp>
      <p:sp>
        <p:nvSpPr>
          <p:cNvPr id="61" name="ZoneTexte 60">
            <a:extLst>
              <a:ext uri="{FF2B5EF4-FFF2-40B4-BE49-F238E27FC236}">
                <a16:creationId xmlns:a16="http://schemas.microsoft.com/office/drawing/2014/main" id="{B97759FC-336D-410D-A654-299685C57B4F}"/>
              </a:ext>
            </a:extLst>
          </p:cNvPr>
          <p:cNvSpPr txBox="1"/>
          <p:nvPr/>
        </p:nvSpPr>
        <p:spPr>
          <a:xfrm>
            <a:off x="7396732" y="1482529"/>
            <a:ext cx="2148402" cy="338554"/>
          </a:xfrm>
          <a:prstGeom prst="rect">
            <a:avLst/>
          </a:prstGeom>
          <a:noFill/>
        </p:spPr>
        <p:txBody>
          <a:bodyPr wrap="square">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ENTRAÎNEMENT</a:t>
            </a:r>
          </a:p>
        </p:txBody>
      </p:sp>
      <p:sp>
        <p:nvSpPr>
          <p:cNvPr id="62" name="ZoneTexte 61">
            <a:extLst>
              <a:ext uri="{FF2B5EF4-FFF2-40B4-BE49-F238E27FC236}">
                <a16:creationId xmlns:a16="http://schemas.microsoft.com/office/drawing/2014/main" id="{CDAB4C79-7AD9-4801-9943-A88CE24CA359}"/>
              </a:ext>
            </a:extLst>
          </p:cNvPr>
          <p:cNvSpPr txBox="1"/>
          <p:nvPr/>
        </p:nvSpPr>
        <p:spPr>
          <a:xfrm>
            <a:off x="7284657" y="3412696"/>
            <a:ext cx="2148402" cy="338554"/>
          </a:xfrm>
          <a:prstGeom prst="rect">
            <a:avLst/>
          </a:prstGeom>
          <a:noFill/>
        </p:spPr>
        <p:txBody>
          <a:bodyPr wrap="square">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VALIDATION</a:t>
            </a:r>
          </a:p>
        </p:txBody>
      </p:sp>
      <p:grpSp>
        <p:nvGrpSpPr>
          <p:cNvPr id="106" name="Groupe 105">
            <a:extLst>
              <a:ext uri="{FF2B5EF4-FFF2-40B4-BE49-F238E27FC236}">
                <a16:creationId xmlns:a16="http://schemas.microsoft.com/office/drawing/2014/main" id="{D10E24BB-1703-41E9-BC2E-2C6348C66DC4}"/>
              </a:ext>
            </a:extLst>
          </p:cNvPr>
          <p:cNvGrpSpPr/>
          <p:nvPr/>
        </p:nvGrpSpPr>
        <p:grpSpPr>
          <a:xfrm>
            <a:off x="1120270" y="2391941"/>
            <a:ext cx="1317203" cy="2540632"/>
            <a:chOff x="154118" y="2639736"/>
            <a:chExt cx="1317203" cy="2540632"/>
          </a:xfrm>
        </p:grpSpPr>
        <p:grpSp>
          <p:nvGrpSpPr>
            <p:cNvPr id="47" name="Groupe 46">
              <a:extLst>
                <a:ext uri="{FF2B5EF4-FFF2-40B4-BE49-F238E27FC236}">
                  <a16:creationId xmlns:a16="http://schemas.microsoft.com/office/drawing/2014/main" id="{380122CA-36EF-4BD7-87FB-74906C48D1AD}"/>
                </a:ext>
              </a:extLst>
            </p:cNvPr>
            <p:cNvGrpSpPr/>
            <p:nvPr/>
          </p:nvGrpSpPr>
          <p:grpSpPr>
            <a:xfrm>
              <a:off x="154118" y="2639736"/>
              <a:ext cx="1317203" cy="2307029"/>
              <a:chOff x="144885" y="2556609"/>
              <a:chExt cx="1317203" cy="2307029"/>
            </a:xfrm>
          </p:grpSpPr>
          <p:grpSp>
            <p:nvGrpSpPr>
              <p:cNvPr id="5" name="Groupe 4">
                <a:extLst>
                  <a:ext uri="{FF2B5EF4-FFF2-40B4-BE49-F238E27FC236}">
                    <a16:creationId xmlns:a16="http://schemas.microsoft.com/office/drawing/2014/main" id="{22FF27C2-B0EF-4818-86D0-5F035562023E}"/>
                  </a:ext>
                </a:extLst>
              </p:cNvPr>
              <p:cNvGrpSpPr/>
              <p:nvPr/>
            </p:nvGrpSpPr>
            <p:grpSpPr>
              <a:xfrm>
                <a:off x="144885" y="2556609"/>
                <a:ext cx="1317203" cy="2189775"/>
                <a:chOff x="1353906" y="2404085"/>
                <a:chExt cx="1317203" cy="2189775"/>
              </a:xfrm>
            </p:grpSpPr>
            <p:pic>
              <p:nvPicPr>
                <p:cNvPr id="6" name="Graphique 5" descr="Base de données">
                  <a:extLst>
                    <a:ext uri="{FF2B5EF4-FFF2-40B4-BE49-F238E27FC236}">
                      <a16:creationId xmlns:a16="http://schemas.microsoft.com/office/drawing/2014/main" id="{4F5D5C65-34DF-4AC3-9861-39AC7D10BB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2597" y="3477732"/>
                  <a:ext cx="1144454" cy="1116128"/>
                </a:xfrm>
                <a:prstGeom prst="rect">
                  <a:avLst/>
                </a:prstGeom>
              </p:spPr>
            </p:pic>
            <p:sp>
              <p:nvSpPr>
                <p:cNvPr id="7" name="Étoile : 5 branches 6">
                  <a:extLst>
                    <a:ext uri="{FF2B5EF4-FFF2-40B4-BE49-F238E27FC236}">
                      <a16:creationId xmlns:a16="http://schemas.microsoft.com/office/drawing/2014/main" id="{DFB8E767-B040-47D9-9421-FB5F4437D8B3}"/>
                    </a:ext>
                  </a:extLst>
                </p:cNvPr>
                <p:cNvSpPr/>
                <p:nvPr/>
              </p:nvSpPr>
              <p:spPr>
                <a:xfrm rot="20244749">
                  <a:off x="1654326" y="3306600"/>
                  <a:ext cx="192030" cy="171132"/>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5 branches 7">
                  <a:extLst>
                    <a:ext uri="{FF2B5EF4-FFF2-40B4-BE49-F238E27FC236}">
                      <a16:creationId xmlns:a16="http://schemas.microsoft.com/office/drawing/2014/main" id="{8DFF380D-B1DF-474B-B231-EE97D5F51E68}"/>
                    </a:ext>
                  </a:extLst>
                </p:cNvPr>
                <p:cNvSpPr/>
                <p:nvPr/>
              </p:nvSpPr>
              <p:spPr>
                <a:xfrm rot="771675">
                  <a:off x="2399893" y="3557416"/>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9" name="Étoile : 5 branches 8">
                  <a:extLst>
                    <a:ext uri="{FF2B5EF4-FFF2-40B4-BE49-F238E27FC236}">
                      <a16:creationId xmlns:a16="http://schemas.microsoft.com/office/drawing/2014/main" id="{9EF2811C-0CB1-465C-8B73-8DCAD1DE1455}"/>
                    </a:ext>
                  </a:extLst>
                </p:cNvPr>
                <p:cNvSpPr/>
                <p:nvPr/>
              </p:nvSpPr>
              <p:spPr>
                <a:xfrm rot="313703">
                  <a:off x="2035518" y="3421805"/>
                  <a:ext cx="113664" cy="110851"/>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Étoile : 5 branches 9">
                  <a:extLst>
                    <a:ext uri="{FF2B5EF4-FFF2-40B4-BE49-F238E27FC236}">
                      <a16:creationId xmlns:a16="http://schemas.microsoft.com/office/drawing/2014/main" id="{C434D072-0B7A-41E3-A015-59CFE403039D}"/>
                    </a:ext>
                  </a:extLst>
                </p:cNvPr>
                <p:cNvSpPr/>
                <p:nvPr/>
              </p:nvSpPr>
              <p:spPr>
                <a:xfrm rot="1258229">
                  <a:off x="2258766" y="3206218"/>
                  <a:ext cx="146634" cy="141958"/>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Étoile : 5 branches 10">
                  <a:extLst>
                    <a:ext uri="{FF2B5EF4-FFF2-40B4-BE49-F238E27FC236}">
                      <a16:creationId xmlns:a16="http://schemas.microsoft.com/office/drawing/2014/main" id="{E63834BF-45DA-4479-BB6E-29E7454890AE}"/>
                    </a:ext>
                  </a:extLst>
                </p:cNvPr>
                <p:cNvSpPr/>
                <p:nvPr/>
              </p:nvSpPr>
              <p:spPr>
                <a:xfrm rot="20244749">
                  <a:off x="1585367" y="3756459"/>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57F9BD31-0A88-45CE-BA9B-D3314004289D}"/>
                    </a:ext>
                  </a:extLst>
                </p:cNvPr>
                <p:cNvSpPr/>
                <p:nvPr/>
              </p:nvSpPr>
              <p:spPr>
                <a:xfrm>
                  <a:off x="1543909" y="3563211"/>
                  <a:ext cx="56832" cy="55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AB06B95C-A217-43BE-87E8-F3BEF1BBEA3C}"/>
                    </a:ext>
                  </a:extLst>
                </p:cNvPr>
                <p:cNvSpPr/>
                <p:nvPr/>
              </p:nvSpPr>
              <p:spPr>
                <a:xfrm rot="5235138">
                  <a:off x="2532480" y="3932808"/>
                  <a:ext cx="55425" cy="568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061B1471-AAE2-48AF-9553-E6515BCCA414}"/>
                    </a:ext>
                  </a:extLst>
                </p:cNvPr>
                <p:cNvSpPr/>
                <p:nvPr/>
              </p:nvSpPr>
              <p:spPr>
                <a:xfrm>
                  <a:off x="1969884" y="3171517"/>
                  <a:ext cx="85248" cy="831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7FC10CE7-AB59-4F2D-A7AD-53B9F2B0433A}"/>
                    </a:ext>
                  </a:extLst>
                </p:cNvPr>
                <p:cNvSpPr txBox="1"/>
                <p:nvPr/>
              </p:nvSpPr>
              <p:spPr>
                <a:xfrm>
                  <a:off x="1353906" y="2404085"/>
                  <a:ext cx="1317203"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DONNÉE</a:t>
                  </a:r>
                </a:p>
                <a:p>
                  <a:pPr algn="ctr"/>
                  <a:r>
                    <a:rPr lang="fr-FR" sz="1600" dirty="0">
                      <a:solidFill>
                        <a:schemeClr val="accent3">
                          <a:lumMod val="75000"/>
                        </a:schemeClr>
                      </a:solidFill>
                      <a:effectLst>
                        <a:outerShdw blurRad="38100" dist="38100" dir="2700000" algn="tl">
                          <a:srgbClr val="000000">
                            <a:alpha val="43137"/>
                          </a:srgbClr>
                        </a:outerShdw>
                      </a:effectLst>
                    </a:rPr>
                    <a:t>NETTOYÉE</a:t>
                  </a:r>
                </a:p>
              </p:txBody>
            </p:sp>
          </p:grpSp>
          <p:sp>
            <p:nvSpPr>
              <p:cNvPr id="45" name="Forme libre : forme 44">
                <a:extLst>
                  <a:ext uri="{FF2B5EF4-FFF2-40B4-BE49-F238E27FC236}">
                    <a16:creationId xmlns:a16="http://schemas.microsoft.com/office/drawing/2014/main" id="{BA8AF4D7-FA4D-4C6B-8B3D-458B50FD636A}"/>
                  </a:ext>
                </a:extLst>
              </p:cNvPr>
              <p:cNvSpPr/>
              <p:nvPr/>
            </p:nvSpPr>
            <p:spPr>
              <a:xfrm>
                <a:off x="521548" y="4584606"/>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rgbClr val="A75C79"/>
              </a:solidFill>
              <a:ln w="11906" cap="flat">
                <a:noFill/>
                <a:prstDash val="solid"/>
                <a:miter/>
              </a:ln>
            </p:spPr>
            <p:txBody>
              <a:bodyPr rtlCol="0" anchor="ctr"/>
              <a:lstStyle/>
              <a:p>
                <a:endParaRPr lang="fr-FR"/>
              </a:p>
            </p:txBody>
          </p:sp>
        </p:grpSp>
        <p:sp>
          <p:nvSpPr>
            <p:cNvPr id="102" name="Forme libre : forme 101">
              <a:extLst>
                <a:ext uri="{FF2B5EF4-FFF2-40B4-BE49-F238E27FC236}">
                  <a16:creationId xmlns:a16="http://schemas.microsoft.com/office/drawing/2014/main" id="{7462A557-3F39-4F78-BAE5-B53EB6FD84F2}"/>
                </a:ext>
              </a:extLst>
            </p:cNvPr>
            <p:cNvSpPr/>
            <p:nvPr/>
          </p:nvSpPr>
          <p:spPr>
            <a:xfrm>
              <a:off x="535748" y="4901336"/>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rgbClr val="A75C79"/>
            </a:solidFill>
            <a:ln w="11906" cap="flat">
              <a:noFill/>
              <a:prstDash val="solid"/>
              <a:miter/>
            </a:ln>
          </p:spPr>
          <p:txBody>
            <a:bodyPr rtlCol="0" anchor="ctr"/>
            <a:lstStyle/>
            <a:p>
              <a:endParaRPr lang="fr-FR"/>
            </a:p>
          </p:txBody>
        </p:sp>
      </p:grpSp>
      <p:sp>
        <p:nvSpPr>
          <p:cNvPr id="103" name="Forme libre : forme 102">
            <a:extLst>
              <a:ext uri="{FF2B5EF4-FFF2-40B4-BE49-F238E27FC236}">
                <a16:creationId xmlns:a16="http://schemas.microsoft.com/office/drawing/2014/main" id="{36D1DEED-D962-4C3F-8F5E-F56339BBDB32}"/>
              </a:ext>
            </a:extLst>
          </p:cNvPr>
          <p:cNvSpPr/>
          <p:nvPr/>
        </p:nvSpPr>
        <p:spPr>
          <a:xfrm>
            <a:off x="5611330" y="5453994"/>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chemeClr val="accent5">
              <a:lumMod val="75000"/>
            </a:schemeClr>
          </a:solidFill>
          <a:ln w="11906" cap="flat">
            <a:noFill/>
            <a:prstDash val="solid"/>
            <a:miter/>
          </a:ln>
        </p:spPr>
        <p:txBody>
          <a:bodyPr rtlCol="0" anchor="ctr"/>
          <a:lstStyle/>
          <a:p>
            <a:endParaRPr lang="fr-FR" dirty="0">
              <a:solidFill>
                <a:schemeClr val="accent6">
                  <a:lumMod val="50000"/>
                </a:schemeClr>
              </a:solidFill>
            </a:endParaRPr>
          </a:p>
        </p:txBody>
      </p:sp>
      <p:sp>
        <p:nvSpPr>
          <p:cNvPr id="104" name="Forme libre : forme 103">
            <a:extLst>
              <a:ext uri="{FF2B5EF4-FFF2-40B4-BE49-F238E27FC236}">
                <a16:creationId xmlns:a16="http://schemas.microsoft.com/office/drawing/2014/main" id="{E071E0A2-54D3-4FF7-8E16-E8C18A59E912}"/>
              </a:ext>
            </a:extLst>
          </p:cNvPr>
          <p:cNvSpPr/>
          <p:nvPr/>
        </p:nvSpPr>
        <p:spPr>
          <a:xfrm>
            <a:off x="5606090" y="5312875"/>
            <a:ext cx="667598" cy="186021"/>
          </a:xfrm>
          <a:custGeom>
            <a:avLst/>
            <a:gdLst>
              <a:gd name="connsiteX0" fmla="*/ 667598 w 667598"/>
              <a:gd name="connsiteY0" fmla="*/ 93011 h 186021"/>
              <a:gd name="connsiteX1" fmla="*/ 333799 w 667598"/>
              <a:gd name="connsiteY1" fmla="*/ 186021 h 186021"/>
              <a:gd name="connsiteX2" fmla="*/ 0 w 667598"/>
              <a:gd name="connsiteY2" fmla="*/ 93011 h 186021"/>
              <a:gd name="connsiteX3" fmla="*/ 333799 w 667598"/>
              <a:gd name="connsiteY3" fmla="*/ 0 h 186021"/>
              <a:gd name="connsiteX4" fmla="*/ 667598 w 667598"/>
              <a:gd name="connsiteY4" fmla="*/ 93011 h 1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598" h="186021">
                <a:moveTo>
                  <a:pt x="667598" y="93011"/>
                </a:moveTo>
                <a:cubicBezTo>
                  <a:pt x="667598" y="144379"/>
                  <a:pt x="518151" y="186021"/>
                  <a:pt x="333799" y="186021"/>
                </a:cubicBezTo>
                <a:cubicBezTo>
                  <a:pt x="149447" y="186021"/>
                  <a:pt x="0" y="144379"/>
                  <a:pt x="0" y="93011"/>
                </a:cubicBezTo>
                <a:cubicBezTo>
                  <a:pt x="0" y="41642"/>
                  <a:pt x="149447" y="0"/>
                  <a:pt x="333799" y="0"/>
                </a:cubicBezTo>
                <a:cubicBezTo>
                  <a:pt x="518151" y="0"/>
                  <a:pt x="667598" y="41642"/>
                  <a:pt x="667598" y="93011"/>
                </a:cubicBezTo>
                <a:close/>
              </a:path>
            </a:pathLst>
          </a:custGeom>
          <a:solidFill>
            <a:schemeClr val="accent5">
              <a:lumMod val="75000"/>
            </a:schemeClr>
          </a:solidFill>
          <a:ln w="11906" cap="flat">
            <a:solidFill>
              <a:schemeClr val="accent5">
                <a:lumMod val="75000"/>
              </a:schemeClr>
            </a:solidFill>
            <a:prstDash val="solid"/>
            <a:miter/>
          </a:ln>
        </p:spPr>
        <p:txBody>
          <a:bodyPr rtlCol="0" anchor="ctr"/>
          <a:lstStyle/>
          <a:p>
            <a:endParaRPr lang="fr-FR" dirty="0"/>
          </a:p>
        </p:txBody>
      </p:sp>
      <p:sp>
        <p:nvSpPr>
          <p:cNvPr id="105" name="ZoneTexte 104">
            <a:extLst>
              <a:ext uri="{FF2B5EF4-FFF2-40B4-BE49-F238E27FC236}">
                <a16:creationId xmlns:a16="http://schemas.microsoft.com/office/drawing/2014/main" id="{91249DBA-9D9B-49B8-A53D-7BFA0F53D68A}"/>
              </a:ext>
            </a:extLst>
          </p:cNvPr>
          <p:cNvSpPr txBox="1"/>
          <p:nvPr/>
        </p:nvSpPr>
        <p:spPr>
          <a:xfrm>
            <a:off x="3199437" y="5317540"/>
            <a:ext cx="2401413" cy="338554"/>
          </a:xfrm>
          <a:prstGeom prst="rect">
            <a:avLst/>
          </a:prstGeom>
          <a:noFill/>
        </p:spPr>
        <p:txBody>
          <a:bodyPr wrap="square">
            <a:spAutoFit/>
          </a:bodyPr>
          <a:lstStyle/>
          <a:p>
            <a:pPr algn="ctr"/>
            <a:r>
              <a:rPr lang="fr-FR" sz="1600" dirty="0">
                <a:solidFill>
                  <a:schemeClr val="accent5">
                    <a:lumMod val="75000"/>
                  </a:schemeClr>
                </a:solidFill>
                <a:effectLst>
                  <a:outerShdw blurRad="38100" dist="38100" dir="2700000" algn="tl">
                    <a:srgbClr val="000000">
                      <a:alpha val="43137"/>
                    </a:srgbClr>
                  </a:outerShdw>
                </a:effectLst>
              </a:rPr>
              <a:t>JEU DE TEST</a:t>
            </a:r>
          </a:p>
        </p:txBody>
      </p:sp>
      <p:cxnSp>
        <p:nvCxnSpPr>
          <p:cNvPr id="108" name="Connecteur droit avec flèche 107">
            <a:extLst>
              <a:ext uri="{FF2B5EF4-FFF2-40B4-BE49-F238E27FC236}">
                <a16:creationId xmlns:a16="http://schemas.microsoft.com/office/drawing/2014/main" id="{EFBBBAB2-4EE6-43F5-AC3E-B29DF519372C}"/>
              </a:ext>
            </a:extLst>
          </p:cNvPr>
          <p:cNvCxnSpPr>
            <a:cxnSpLocks/>
          </p:cNvCxnSpPr>
          <p:nvPr/>
        </p:nvCxnSpPr>
        <p:spPr>
          <a:xfrm flipV="1">
            <a:off x="2733599" y="3401234"/>
            <a:ext cx="765606" cy="806065"/>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09" name="Connecteur droit avec flèche 108">
            <a:extLst>
              <a:ext uri="{FF2B5EF4-FFF2-40B4-BE49-F238E27FC236}">
                <a16:creationId xmlns:a16="http://schemas.microsoft.com/office/drawing/2014/main" id="{FA626024-B3FB-4F06-9D23-001C6A9116FE}"/>
              </a:ext>
            </a:extLst>
          </p:cNvPr>
          <p:cNvCxnSpPr>
            <a:cxnSpLocks/>
          </p:cNvCxnSpPr>
          <p:nvPr/>
        </p:nvCxnSpPr>
        <p:spPr>
          <a:xfrm>
            <a:off x="2762431" y="4479439"/>
            <a:ext cx="830045" cy="722979"/>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13" name="Rectangle 112">
            <a:extLst>
              <a:ext uri="{FF2B5EF4-FFF2-40B4-BE49-F238E27FC236}">
                <a16:creationId xmlns:a16="http://schemas.microsoft.com/office/drawing/2014/main" id="{61B9E0CF-B0F1-4826-81FB-711415C69A7E}"/>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4" name="Image 113">
            <a:extLst>
              <a:ext uri="{FF2B5EF4-FFF2-40B4-BE49-F238E27FC236}">
                <a16:creationId xmlns:a16="http://schemas.microsoft.com/office/drawing/2014/main" id="{E4E6B1CB-BE13-469A-9964-0D4788B2BD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115" name="Groupe 114">
            <a:extLst>
              <a:ext uri="{FF2B5EF4-FFF2-40B4-BE49-F238E27FC236}">
                <a16:creationId xmlns:a16="http://schemas.microsoft.com/office/drawing/2014/main" id="{2E2E62C1-ED6C-4779-98F7-DBB095DB216D}"/>
              </a:ext>
            </a:extLst>
          </p:cNvPr>
          <p:cNvGrpSpPr/>
          <p:nvPr/>
        </p:nvGrpSpPr>
        <p:grpSpPr>
          <a:xfrm>
            <a:off x="11291582" y="6231082"/>
            <a:ext cx="613550" cy="481858"/>
            <a:chOff x="11291582" y="6231082"/>
            <a:chExt cx="613550" cy="481858"/>
          </a:xfrm>
        </p:grpSpPr>
        <p:sp>
          <p:nvSpPr>
            <p:cNvPr id="116" name="Ellipse 115">
              <a:extLst>
                <a:ext uri="{FF2B5EF4-FFF2-40B4-BE49-F238E27FC236}">
                  <a16:creationId xmlns:a16="http://schemas.microsoft.com/office/drawing/2014/main" id="{D4F226C2-34B5-4A67-BB23-10E7ADC4918B}"/>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ZoneTexte 116">
              <a:extLst>
                <a:ext uri="{FF2B5EF4-FFF2-40B4-BE49-F238E27FC236}">
                  <a16:creationId xmlns:a16="http://schemas.microsoft.com/office/drawing/2014/main" id="{4FE7EAE2-A1D8-49E9-ABDB-387223A21C8A}"/>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24</a:t>
              </a:r>
            </a:p>
          </p:txBody>
        </p:sp>
      </p:grpSp>
      <p:sp>
        <p:nvSpPr>
          <p:cNvPr id="122" name="ZoneTexte 121">
            <a:extLst>
              <a:ext uri="{FF2B5EF4-FFF2-40B4-BE49-F238E27FC236}">
                <a16:creationId xmlns:a16="http://schemas.microsoft.com/office/drawing/2014/main" id="{4DCEF367-156C-4AA9-809A-BA12CF99CFB2}"/>
              </a:ext>
            </a:extLst>
          </p:cNvPr>
          <p:cNvSpPr txBox="1"/>
          <p:nvPr/>
        </p:nvSpPr>
        <p:spPr>
          <a:xfrm>
            <a:off x="-195854" y="230397"/>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123" name="ZoneTexte 122">
            <a:extLst>
              <a:ext uri="{FF2B5EF4-FFF2-40B4-BE49-F238E27FC236}">
                <a16:creationId xmlns:a16="http://schemas.microsoft.com/office/drawing/2014/main" id="{90461DFC-5F70-4A5A-B8AC-C28697C01131}"/>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124" name="Graphique 123" descr="Engrenages">
            <a:extLst>
              <a:ext uri="{FF2B5EF4-FFF2-40B4-BE49-F238E27FC236}">
                <a16:creationId xmlns:a16="http://schemas.microsoft.com/office/drawing/2014/main" id="{297E8509-E62A-496B-91A5-EE4BA86F34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155" y="207085"/>
            <a:ext cx="357615" cy="357615"/>
          </a:xfrm>
          <a:prstGeom prst="rect">
            <a:avLst/>
          </a:prstGeom>
        </p:spPr>
      </p:pic>
      <p:sp>
        <p:nvSpPr>
          <p:cNvPr id="125" name="Rectangle 124">
            <a:extLst>
              <a:ext uri="{FF2B5EF4-FFF2-40B4-BE49-F238E27FC236}">
                <a16:creationId xmlns:a16="http://schemas.microsoft.com/office/drawing/2014/main" id="{6EB64F25-9A64-4723-B3CD-DA62D24C04E8}"/>
              </a:ext>
            </a:extLst>
          </p:cNvPr>
          <p:cNvSpPr/>
          <p:nvPr/>
        </p:nvSpPr>
        <p:spPr>
          <a:xfrm>
            <a:off x="613890" y="193589"/>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7" name="ZoneTexte 126">
            <a:extLst>
              <a:ext uri="{FF2B5EF4-FFF2-40B4-BE49-F238E27FC236}">
                <a16:creationId xmlns:a16="http://schemas.microsoft.com/office/drawing/2014/main" id="{E409604E-46FF-4C3F-9233-CAD5A01E6B21}"/>
              </a:ext>
            </a:extLst>
          </p:cNvPr>
          <p:cNvSpPr txBox="1"/>
          <p:nvPr/>
        </p:nvSpPr>
        <p:spPr>
          <a:xfrm>
            <a:off x="3926635" y="230397"/>
            <a:ext cx="3886223"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Séparation du jeu de données</a:t>
            </a:r>
          </a:p>
        </p:txBody>
      </p:sp>
      <p:sp>
        <p:nvSpPr>
          <p:cNvPr id="129" name="ZoneTexte 128">
            <a:extLst>
              <a:ext uri="{FF2B5EF4-FFF2-40B4-BE49-F238E27FC236}">
                <a16:creationId xmlns:a16="http://schemas.microsoft.com/office/drawing/2014/main" id="{745E0037-A4C7-4C83-9987-6B5F05B23BE9}"/>
              </a:ext>
            </a:extLst>
          </p:cNvPr>
          <p:cNvSpPr txBox="1"/>
          <p:nvPr/>
        </p:nvSpPr>
        <p:spPr>
          <a:xfrm>
            <a:off x="7364625" y="2332524"/>
            <a:ext cx="2534194"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Validation croisée</a:t>
            </a:r>
          </a:p>
        </p:txBody>
      </p:sp>
    </p:spTree>
    <p:extLst>
      <p:ext uri="{BB962C8B-B14F-4D97-AF65-F5344CB8AC3E}">
        <p14:creationId xmlns:p14="http://schemas.microsoft.com/office/powerpoint/2010/main" val="991946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C4DE55-B735-4012-AC7C-0CD4772C0D55}"/>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EA32F1EB-66DD-45E9-A3E1-A225F038F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626" y="4747338"/>
            <a:ext cx="2097247" cy="2110662"/>
          </a:xfrm>
          <a:prstGeom prst="rect">
            <a:avLst/>
          </a:prstGeom>
          <a:effectLst>
            <a:outerShdw blurRad="50800" dist="38100" dir="2700000" algn="tl" rotWithShape="0">
              <a:prstClr val="black">
                <a:alpha val="40000"/>
              </a:prstClr>
            </a:outerShdw>
          </a:effectLst>
        </p:spPr>
      </p:pic>
      <p:grpSp>
        <p:nvGrpSpPr>
          <p:cNvPr id="4" name="Groupe 3">
            <a:extLst>
              <a:ext uri="{FF2B5EF4-FFF2-40B4-BE49-F238E27FC236}">
                <a16:creationId xmlns:a16="http://schemas.microsoft.com/office/drawing/2014/main" id="{19E113A4-5FE3-4404-9530-E91743D3D168}"/>
              </a:ext>
            </a:extLst>
          </p:cNvPr>
          <p:cNvGrpSpPr/>
          <p:nvPr/>
        </p:nvGrpSpPr>
        <p:grpSpPr>
          <a:xfrm>
            <a:off x="11294124" y="6231082"/>
            <a:ext cx="605160" cy="481858"/>
            <a:chOff x="11294124" y="6231082"/>
            <a:chExt cx="605160" cy="481858"/>
          </a:xfrm>
        </p:grpSpPr>
        <p:sp>
          <p:nvSpPr>
            <p:cNvPr id="5" name="Ellipse 4">
              <a:extLst>
                <a:ext uri="{FF2B5EF4-FFF2-40B4-BE49-F238E27FC236}">
                  <a16:creationId xmlns:a16="http://schemas.microsoft.com/office/drawing/2014/main" id="{33D33138-5D91-414D-99D9-F3BEA6FC50B0}"/>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7853D641-4DF8-41F6-BFEE-9FA63F30B11A}"/>
                </a:ext>
              </a:extLst>
            </p:cNvPr>
            <p:cNvSpPr txBox="1"/>
            <p:nvPr/>
          </p:nvSpPr>
          <p:spPr>
            <a:xfrm>
              <a:off x="11294124"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25</a:t>
              </a:r>
            </a:p>
          </p:txBody>
        </p:sp>
      </p:grpSp>
      <p:sp>
        <p:nvSpPr>
          <p:cNvPr id="7" name="ZoneTexte 6">
            <a:extLst>
              <a:ext uri="{FF2B5EF4-FFF2-40B4-BE49-F238E27FC236}">
                <a16:creationId xmlns:a16="http://schemas.microsoft.com/office/drawing/2014/main" id="{4F03E4EC-125A-4816-A137-048E1AA6546D}"/>
              </a:ext>
            </a:extLst>
          </p:cNvPr>
          <p:cNvSpPr txBox="1"/>
          <p:nvPr/>
        </p:nvSpPr>
        <p:spPr>
          <a:xfrm>
            <a:off x="-84817" y="207085"/>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8" name="ZoneTexte 7">
            <a:extLst>
              <a:ext uri="{FF2B5EF4-FFF2-40B4-BE49-F238E27FC236}">
                <a16:creationId xmlns:a16="http://schemas.microsoft.com/office/drawing/2014/main" id="{085810A4-0127-440F-B1E9-81EC17E32887}"/>
              </a:ext>
            </a:extLst>
          </p:cNvPr>
          <p:cNvSpPr txBox="1"/>
          <p:nvPr/>
        </p:nvSpPr>
        <p:spPr>
          <a:xfrm>
            <a:off x="762910" y="199822"/>
            <a:ext cx="4354373"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ENCODAGE ET STANDARDISATION</a:t>
            </a:r>
          </a:p>
        </p:txBody>
      </p:sp>
      <p:pic>
        <p:nvPicPr>
          <p:cNvPr id="9" name="Graphique 8" descr="Engrenages">
            <a:extLst>
              <a:ext uri="{FF2B5EF4-FFF2-40B4-BE49-F238E27FC236}">
                <a16:creationId xmlns:a16="http://schemas.microsoft.com/office/drawing/2014/main" id="{787B0A03-CA75-4798-9819-C4F7D5ABF8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4957" y="205681"/>
            <a:ext cx="357615" cy="357615"/>
          </a:xfrm>
          <a:prstGeom prst="rect">
            <a:avLst/>
          </a:prstGeom>
        </p:spPr>
      </p:pic>
      <p:sp>
        <p:nvSpPr>
          <p:cNvPr id="10" name="Rectangle 9">
            <a:extLst>
              <a:ext uri="{FF2B5EF4-FFF2-40B4-BE49-F238E27FC236}">
                <a16:creationId xmlns:a16="http://schemas.microsoft.com/office/drawing/2014/main" id="{7D7324D5-3853-40BA-B9ED-76F4D6AE123F}"/>
              </a:ext>
            </a:extLst>
          </p:cNvPr>
          <p:cNvSpPr/>
          <p:nvPr/>
        </p:nvSpPr>
        <p:spPr>
          <a:xfrm>
            <a:off x="762910" y="190980"/>
            <a:ext cx="3993648"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4FD1C773-557A-4447-8ACC-8E25C90D8346}"/>
              </a:ext>
            </a:extLst>
          </p:cNvPr>
          <p:cNvSpPr txBox="1"/>
          <p:nvPr/>
        </p:nvSpPr>
        <p:spPr>
          <a:xfrm>
            <a:off x="2830842" y="3441968"/>
            <a:ext cx="3886223"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Variables numériques :</a:t>
            </a:r>
          </a:p>
        </p:txBody>
      </p:sp>
      <p:sp>
        <p:nvSpPr>
          <p:cNvPr id="12" name="ZoneTexte 11">
            <a:extLst>
              <a:ext uri="{FF2B5EF4-FFF2-40B4-BE49-F238E27FC236}">
                <a16:creationId xmlns:a16="http://schemas.microsoft.com/office/drawing/2014/main" id="{1994E156-415E-4A65-B7FF-F35A5BA5EA80}"/>
              </a:ext>
            </a:extLst>
          </p:cNvPr>
          <p:cNvSpPr txBox="1"/>
          <p:nvPr/>
        </p:nvSpPr>
        <p:spPr>
          <a:xfrm>
            <a:off x="2690054" y="3878701"/>
            <a:ext cx="3094952"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Variables catégorielles :</a:t>
            </a:r>
          </a:p>
        </p:txBody>
      </p:sp>
      <p:sp>
        <p:nvSpPr>
          <p:cNvPr id="14" name="ZoneTexte 13">
            <a:extLst>
              <a:ext uri="{FF2B5EF4-FFF2-40B4-BE49-F238E27FC236}">
                <a16:creationId xmlns:a16="http://schemas.microsoft.com/office/drawing/2014/main" id="{60E771B0-43FE-427F-B3BA-4FBB0147B878}"/>
              </a:ext>
            </a:extLst>
          </p:cNvPr>
          <p:cNvSpPr txBox="1"/>
          <p:nvPr/>
        </p:nvSpPr>
        <p:spPr>
          <a:xfrm>
            <a:off x="5572204" y="3501243"/>
            <a:ext cx="6304326" cy="369332"/>
          </a:xfrm>
          <a:prstGeom prst="rect">
            <a:avLst/>
          </a:prstGeom>
          <a:noFill/>
        </p:spPr>
        <p:txBody>
          <a:bodyPr wrap="square">
            <a:spAutoFit/>
          </a:bodyPr>
          <a:lstStyle/>
          <a:p>
            <a:r>
              <a:rPr lang="fr-FR" sz="1800" b="1" i="0" dirty="0">
                <a:solidFill>
                  <a:schemeClr val="accent3">
                    <a:lumMod val="75000"/>
                  </a:schemeClr>
                </a:solidFill>
                <a:effectLst/>
                <a:latin typeface="Helvetica Neue"/>
              </a:rPr>
              <a:t>Standardisation : </a:t>
            </a:r>
            <a:r>
              <a:rPr lang="fr-FR" sz="1800" b="1" i="0" dirty="0" err="1">
                <a:solidFill>
                  <a:schemeClr val="accent3">
                    <a:lumMod val="75000"/>
                  </a:schemeClr>
                </a:solidFill>
                <a:effectLst/>
                <a:latin typeface="Helvetica Neue"/>
              </a:rPr>
              <a:t>RobustScaler</a:t>
            </a:r>
            <a:r>
              <a:rPr lang="fr-FR" sz="1800" b="1" i="0" dirty="0">
                <a:solidFill>
                  <a:schemeClr val="accent3">
                    <a:lumMod val="75000"/>
                  </a:schemeClr>
                </a:solidFill>
                <a:effectLst/>
                <a:latin typeface="Helvetica Neue"/>
              </a:rPr>
              <a:t> de </a:t>
            </a:r>
            <a:r>
              <a:rPr lang="fr-FR" sz="1800" b="1" i="0" dirty="0" err="1">
                <a:solidFill>
                  <a:schemeClr val="accent3">
                    <a:lumMod val="75000"/>
                  </a:schemeClr>
                </a:solidFill>
                <a:effectLst/>
                <a:latin typeface="Helvetica Neue"/>
              </a:rPr>
              <a:t>sklearn</a:t>
            </a:r>
            <a:endParaRPr lang="fr-FR" dirty="0"/>
          </a:p>
        </p:txBody>
      </p:sp>
      <p:sp>
        <p:nvSpPr>
          <p:cNvPr id="15" name="ZoneTexte 14">
            <a:extLst>
              <a:ext uri="{FF2B5EF4-FFF2-40B4-BE49-F238E27FC236}">
                <a16:creationId xmlns:a16="http://schemas.microsoft.com/office/drawing/2014/main" id="{DB7B6318-B732-4F20-B086-F2294E7987EA}"/>
              </a:ext>
            </a:extLst>
          </p:cNvPr>
          <p:cNvSpPr txBox="1"/>
          <p:nvPr/>
        </p:nvSpPr>
        <p:spPr>
          <a:xfrm>
            <a:off x="5572204" y="3877608"/>
            <a:ext cx="6304326" cy="369332"/>
          </a:xfrm>
          <a:prstGeom prst="rect">
            <a:avLst/>
          </a:prstGeom>
          <a:noFill/>
        </p:spPr>
        <p:txBody>
          <a:bodyPr wrap="square">
            <a:spAutoFit/>
          </a:bodyPr>
          <a:lstStyle/>
          <a:p>
            <a:r>
              <a:rPr lang="fr-FR" sz="1800" b="1" i="0" dirty="0">
                <a:solidFill>
                  <a:schemeClr val="accent3">
                    <a:lumMod val="75000"/>
                  </a:schemeClr>
                </a:solidFill>
                <a:effectLst/>
                <a:latin typeface="Helvetica Neue"/>
              </a:rPr>
              <a:t>Encodage : </a:t>
            </a:r>
            <a:r>
              <a:rPr lang="fr-FR" sz="1800" b="1" i="0" dirty="0" err="1">
                <a:solidFill>
                  <a:schemeClr val="accent3">
                    <a:lumMod val="75000"/>
                  </a:schemeClr>
                </a:solidFill>
                <a:effectLst/>
                <a:latin typeface="Helvetica Neue"/>
              </a:rPr>
              <a:t>TargetEncoder</a:t>
            </a:r>
            <a:r>
              <a:rPr lang="fr-FR" sz="1800" b="1" i="0" dirty="0">
                <a:solidFill>
                  <a:schemeClr val="accent3">
                    <a:lumMod val="75000"/>
                  </a:schemeClr>
                </a:solidFill>
                <a:effectLst/>
                <a:latin typeface="Helvetica Neue"/>
              </a:rPr>
              <a:t> avec </a:t>
            </a:r>
            <a:r>
              <a:rPr lang="fr-FR" sz="1800" b="1" i="0" dirty="0" err="1">
                <a:solidFill>
                  <a:schemeClr val="accent3">
                    <a:lumMod val="75000"/>
                  </a:schemeClr>
                </a:solidFill>
                <a:effectLst/>
                <a:latin typeface="Helvetica Neue"/>
              </a:rPr>
              <a:t>category_encoders</a:t>
            </a:r>
            <a:endParaRPr lang="fr-FR" dirty="0"/>
          </a:p>
        </p:txBody>
      </p:sp>
      <p:pic>
        <p:nvPicPr>
          <p:cNvPr id="16" name="Graphique 15" descr="Base de données">
            <a:extLst>
              <a:ext uri="{FF2B5EF4-FFF2-40B4-BE49-F238E27FC236}">
                <a16:creationId xmlns:a16="http://schemas.microsoft.com/office/drawing/2014/main" id="{E524F665-2388-4867-914A-B4D9FAD06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5709" y="1436022"/>
            <a:ext cx="1144454" cy="1116128"/>
          </a:xfrm>
          <a:prstGeom prst="rect">
            <a:avLst/>
          </a:prstGeom>
        </p:spPr>
      </p:pic>
      <p:sp>
        <p:nvSpPr>
          <p:cNvPr id="17" name="Forme libre : forme 16">
            <a:extLst>
              <a:ext uri="{FF2B5EF4-FFF2-40B4-BE49-F238E27FC236}">
                <a16:creationId xmlns:a16="http://schemas.microsoft.com/office/drawing/2014/main" id="{000E11D3-56BB-4068-AA7C-9CCCF3A6150C}"/>
              </a:ext>
            </a:extLst>
          </p:cNvPr>
          <p:cNvSpPr/>
          <p:nvPr/>
        </p:nvSpPr>
        <p:spPr>
          <a:xfrm>
            <a:off x="4823681" y="2390372"/>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chemeClr val="accent2"/>
          </a:solidFill>
          <a:ln w="11906" cap="flat">
            <a:noFill/>
            <a:prstDash val="solid"/>
            <a:miter/>
          </a:ln>
        </p:spPr>
        <p:txBody>
          <a:bodyPr rtlCol="0" anchor="ctr"/>
          <a:lstStyle/>
          <a:p>
            <a:endParaRPr lang="fr-FR"/>
          </a:p>
        </p:txBody>
      </p:sp>
      <p:sp>
        <p:nvSpPr>
          <p:cNvPr id="18" name="ZoneTexte 17">
            <a:extLst>
              <a:ext uri="{FF2B5EF4-FFF2-40B4-BE49-F238E27FC236}">
                <a16:creationId xmlns:a16="http://schemas.microsoft.com/office/drawing/2014/main" id="{B5DD15E0-552C-45E3-80CE-C52E3087DBF2}"/>
              </a:ext>
            </a:extLst>
          </p:cNvPr>
          <p:cNvSpPr txBox="1"/>
          <p:nvPr/>
        </p:nvSpPr>
        <p:spPr>
          <a:xfrm>
            <a:off x="2340464" y="2133439"/>
            <a:ext cx="2401413" cy="584775"/>
          </a:xfrm>
          <a:prstGeom prst="rect">
            <a:avLst/>
          </a:prstGeom>
          <a:noFill/>
        </p:spPr>
        <p:txBody>
          <a:bodyPr wrap="square">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JEU</a:t>
            </a:r>
          </a:p>
          <a:p>
            <a:pPr algn="ctr"/>
            <a:r>
              <a:rPr lang="fr-FR" sz="1600" dirty="0">
                <a:solidFill>
                  <a:schemeClr val="accent3">
                    <a:lumMod val="75000"/>
                  </a:schemeClr>
                </a:solidFill>
                <a:effectLst>
                  <a:outerShdw blurRad="38100" dist="38100" dir="2700000" algn="tl">
                    <a:srgbClr val="000000">
                      <a:alpha val="43137"/>
                    </a:srgbClr>
                  </a:outerShdw>
                </a:effectLst>
              </a:rPr>
              <a:t>D’ENTRAÎNEMENT</a:t>
            </a:r>
          </a:p>
        </p:txBody>
      </p:sp>
      <p:grpSp>
        <p:nvGrpSpPr>
          <p:cNvPr id="19" name="Groupe 18">
            <a:extLst>
              <a:ext uri="{FF2B5EF4-FFF2-40B4-BE49-F238E27FC236}">
                <a16:creationId xmlns:a16="http://schemas.microsoft.com/office/drawing/2014/main" id="{BC970D44-D52C-4BA5-A98A-373C23F9D6CF}"/>
              </a:ext>
            </a:extLst>
          </p:cNvPr>
          <p:cNvGrpSpPr/>
          <p:nvPr/>
        </p:nvGrpSpPr>
        <p:grpSpPr>
          <a:xfrm>
            <a:off x="393907" y="2098324"/>
            <a:ext cx="1317203" cy="2540632"/>
            <a:chOff x="154118" y="2639736"/>
            <a:chExt cx="1317203" cy="2540632"/>
          </a:xfrm>
        </p:grpSpPr>
        <p:grpSp>
          <p:nvGrpSpPr>
            <p:cNvPr id="20" name="Groupe 19">
              <a:extLst>
                <a:ext uri="{FF2B5EF4-FFF2-40B4-BE49-F238E27FC236}">
                  <a16:creationId xmlns:a16="http://schemas.microsoft.com/office/drawing/2014/main" id="{9DC59CFB-E370-4B54-B848-235F370C3084}"/>
                </a:ext>
              </a:extLst>
            </p:cNvPr>
            <p:cNvGrpSpPr/>
            <p:nvPr/>
          </p:nvGrpSpPr>
          <p:grpSpPr>
            <a:xfrm>
              <a:off x="154118" y="2639736"/>
              <a:ext cx="1317203" cy="2307029"/>
              <a:chOff x="144885" y="2556609"/>
              <a:chExt cx="1317203" cy="2307029"/>
            </a:xfrm>
          </p:grpSpPr>
          <p:grpSp>
            <p:nvGrpSpPr>
              <p:cNvPr id="22" name="Groupe 21">
                <a:extLst>
                  <a:ext uri="{FF2B5EF4-FFF2-40B4-BE49-F238E27FC236}">
                    <a16:creationId xmlns:a16="http://schemas.microsoft.com/office/drawing/2014/main" id="{6573117E-E0EB-40AA-A532-F72464872EF2}"/>
                  </a:ext>
                </a:extLst>
              </p:cNvPr>
              <p:cNvGrpSpPr/>
              <p:nvPr/>
            </p:nvGrpSpPr>
            <p:grpSpPr>
              <a:xfrm>
                <a:off x="144885" y="2556609"/>
                <a:ext cx="1317203" cy="2189775"/>
                <a:chOff x="1353906" y="2404085"/>
                <a:chExt cx="1317203" cy="2189775"/>
              </a:xfrm>
            </p:grpSpPr>
            <p:pic>
              <p:nvPicPr>
                <p:cNvPr id="24" name="Graphique 23" descr="Base de données">
                  <a:extLst>
                    <a:ext uri="{FF2B5EF4-FFF2-40B4-BE49-F238E27FC236}">
                      <a16:creationId xmlns:a16="http://schemas.microsoft.com/office/drawing/2014/main" id="{B89C9A60-0C1D-4F9B-A03D-B3E652BAEB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92597" y="3477732"/>
                  <a:ext cx="1144454" cy="1116128"/>
                </a:xfrm>
                <a:prstGeom prst="rect">
                  <a:avLst/>
                </a:prstGeom>
              </p:spPr>
            </p:pic>
            <p:sp>
              <p:nvSpPr>
                <p:cNvPr id="25" name="Étoile : 5 branches 24">
                  <a:extLst>
                    <a:ext uri="{FF2B5EF4-FFF2-40B4-BE49-F238E27FC236}">
                      <a16:creationId xmlns:a16="http://schemas.microsoft.com/office/drawing/2014/main" id="{9B4A90A3-661C-4EC8-8C91-E15D7DBDF017}"/>
                    </a:ext>
                  </a:extLst>
                </p:cNvPr>
                <p:cNvSpPr/>
                <p:nvPr/>
              </p:nvSpPr>
              <p:spPr>
                <a:xfrm rot="20244749">
                  <a:off x="1654326" y="3306600"/>
                  <a:ext cx="192030" cy="171132"/>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Étoile : 5 branches 25">
                  <a:extLst>
                    <a:ext uri="{FF2B5EF4-FFF2-40B4-BE49-F238E27FC236}">
                      <a16:creationId xmlns:a16="http://schemas.microsoft.com/office/drawing/2014/main" id="{727D4D77-6DF7-4E5D-B16A-08E2B4DA4717}"/>
                    </a:ext>
                  </a:extLst>
                </p:cNvPr>
                <p:cNvSpPr/>
                <p:nvPr/>
              </p:nvSpPr>
              <p:spPr>
                <a:xfrm rot="771675">
                  <a:off x="2399893" y="3557416"/>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7" name="Étoile : 5 branches 26">
                  <a:extLst>
                    <a:ext uri="{FF2B5EF4-FFF2-40B4-BE49-F238E27FC236}">
                      <a16:creationId xmlns:a16="http://schemas.microsoft.com/office/drawing/2014/main" id="{B2FD3540-4053-4009-B1D1-CD25E07C138C}"/>
                    </a:ext>
                  </a:extLst>
                </p:cNvPr>
                <p:cNvSpPr/>
                <p:nvPr/>
              </p:nvSpPr>
              <p:spPr>
                <a:xfrm rot="313703">
                  <a:off x="2035518" y="3421805"/>
                  <a:ext cx="113664" cy="110851"/>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Étoile : 5 branches 27">
                  <a:extLst>
                    <a:ext uri="{FF2B5EF4-FFF2-40B4-BE49-F238E27FC236}">
                      <a16:creationId xmlns:a16="http://schemas.microsoft.com/office/drawing/2014/main" id="{22AE64B8-95D9-4A81-A7E2-292B54727A46}"/>
                    </a:ext>
                  </a:extLst>
                </p:cNvPr>
                <p:cNvSpPr/>
                <p:nvPr/>
              </p:nvSpPr>
              <p:spPr>
                <a:xfrm rot="1258229">
                  <a:off x="2258766" y="3206218"/>
                  <a:ext cx="146634" cy="141958"/>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9" name="Étoile : 5 branches 28">
                  <a:extLst>
                    <a:ext uri="{FF2B5EF4-FFF2-40B4-BE49-F238E27FC236}">
                      <a16:creationId xmlns:a16="http://schemas.microsoft.com/office/drawing/2014/main" id="{1A6B7478-E521-4BC3-996A-BF75C630D25A}"/>
                    </a:ext>
                  </a:extLst>
                </p:cNvPr>
                <p:cNvSpPr/>
                <p:nvPr/>
              </p:nvSpPr>
              <p:spPr>
                <a:xfrm rot="20244749">
                  <a:off x="1585367" y="3756459"/>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30" name="Ellipse 29">
                  <a:extLst>
                    <a:ext uri="{FF2B5EF4-FFF2-40B4-BE49-F238E27FC236}">
                      <a16:creationId xmlns:a16="http://schemas.microsoft.com/office/drawing/2014/main" id="{15294448-E53A-4EC6-BA0A-FD249E08093C}"/>
                    </a:ext>
                  </a:extLst>
                </p:cNvPr>
                <p:cNvSpPr/>
                <p:nvPr/>
              </p:nvSpPr>
              <p:spPr>
                <a:xfrm>
                  <a:off x="1543909" y="3563211"/>
                  <a:ext cx="56832" cy="55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92A43726-669F-4202-9AEE-828361E20C63}"/>
                    </a:ext>
                  </a:extLst>
                </p:cNvPr>
                <p:cNvSpPr/>
                <p:nvPr/>
              </p:nvSpPr>
              <p:spPr>
                <a:xfrm rot="5235138">
                  <a:off x="2532480" y="3932808"/>
                  <a:ext cx="55425" cy="568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227980F2-F2C9-4611-8C3F-77956786C900}"/>
                    </a:ext>
                  </a:extLst>
                </p:cNvPr>
                <p:cNvSpPr/>
                <p:nvPr/>
              </p:nvSpPr>
              <p:spPr>
                <a:xfrm>
                  <a:off x="1969884" y="3171517"/>
                  <a:ext cx="85248" cy="831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49874D3C-885F-44B0-B596-74EB2D0937E7}"/>
                    </a:ext>
                  </a:extLst>
                </p:cNvPr>
                <p:cNvSpPr txBox="1"/>
                <p:nvPr/>
              </p:nvSpPr>
              <p:spPr>
                <a:xfrm>
                  <a:off x="1353906" y="2404085"/>
                  <a:ext cx="1317203"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DONNÉE</a:t>
                  </a:r>
                </a:p>
                <a:p>
                  <a:pPr algn="ctr"/>
                  <a:r>
                    <a:rPr lang="fr-FR" sz="1600" dirty="0">
                      <a:solidFill>
                        <a:schemeClr val="accent3">
                          <a:lumMod val="75000"/>
                        </a:schemeClr>
                      </a:solidFill>
                      <a:effectLst>
                        <a:outerShdw blurRad="38100" dist="38100" dir="2700000" algn="tl">
                          <a:srgbClr val="000000">
                            <a:alpha val="43137"/>
                          </a:srgbClr>
                        </a:outerShdw>
                      </a:effectLst>
                    </a:rPr>
                    <a:t>NETTOYÉE</a:t>
                  </a:r>
                </a:p>
              </p:txBody>
            </p:sp>
          </p:grpSp>
          <p:sp>
            <p:nvSpPr>
              <p:cNvPr id="23" name="Forme libre : forme 22">
                <a:extLst>
                  <a:ext uri="{FF2B5EF4-FFF2-40B4-BE49-F238E27FC236}">
                    <a16:creationId xmlns:a16="http://schemas.microsoft.com/office/drawing/2014/main" id="{9C875AE9-3398-4FB0-8DE9-88603B00878A}"/>
                  </a:ext>
                </a:extLst>
              </p:cNvPr>
              <p:cNvSpPr/>
              <p:nvPr/>
            </p:nvSpPr>
            <p:spPr>
              <a:xfrm>
                <a:off x="521548" y="4584606"/>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rgbClr val="A75C79"/>
              </a:solidFill>
              <a:ln w="11906" cap="flat">
                <a:noFill/>
                <a:prstDash val="solid"/>
                <a:miter/>
              </a:ln>
            </p:spPr>
            <p:txBody>
              <a:bodyPr rtlCol="0" anchor="ctr"/>
              <a:lstStyle/>
              <a:p>
                <a:endParaRPr lang="fr-FR"/>
              </a:p>
            </p:txBody>
          </p:sp>
        </p:grpSp>
        <p:sp>
          <p:nvSpPr>
            <p:cNvPr id="21" name="Forme libre : forme 20">
              <a:extLst>
                <a:ext uri="{FF2B5EF4-FFF2-40B4-BE49-F238E27FC236}">
                  <a16:creationId xmlns:a16="http://schemas.microsoft.com/office/drawing/2014/main" id="{9D04417C-04DE-4F6E-89A5-75BDD041281C}"/>
                </a:ext>
              </a:extLst>
            </p:cNvPr>
            <p:cNvSpPr/>
            <p:nvPr/>
          </p:nvSpPr>
          <p:spPr>
            <a:xfrm>
              <a:off x="535748" y="4901336"/>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rgbClr val="A75C79"/>
            </a:solidFill>
            <a:ln w="11906" cap="flat">
              <a:noFill/>
              <a:prstDash val="solid"/>
              <a:miter/>
            </a:ln>
          </p:spPr>
          <p:txBody>
            <a:bodyPr rtlCol="0" anchor="ctr"/>
            <a:lstStyle/>
            <a:p>
              <a:endParaRPr lang="fr-FR"/>
            </a:p>
          </p:txBody>
        </p:sp>
      </p:grpSp>
      <p:sp>
        <p:nvSpPr>
          <p:cNvPr id="34" name="Forme libre : forme 33">
            <a:extLst>
              <a:ext uri="{FF2B5EF4-FFF2-40B4-BE49-F238E27FC236}">
                <a16:creationId xmlns:a16="http://schemas.microsoft.com/office/drawing/2014/main" id="{FE92B3BC-34FD-440A-BD33-ACD5A1BB4B6E}"/>
              </a:ext>
            </a:extLst>
          </p:cNvPr>
          <p:cNvSpPr/>
          <p:nvPr/>
        </p:nvSpPr>
        <p:spPr>
          <a:xfrm>
            <a:off x="4823681" y="5152482"/>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chemeClr val="accent5">
              <a:lumMod val="75000"/>
            </a:schemeClr>
          </a:solidFill>
          <a:ln w="11906" cap="flat">
            <a:noFill/>
            <a:prstDash val="solid"/>
            <a:miter/>
          </a:ln>
        </p:spPr>
        <p:txBody>
          <a:bodyPr rtlCol="0" anchor="ctr"/>
          <a:lstStyle/>
          <a:p>
            <a:endParaRPr lang="fr-FR" dirty="0">
              <a:solidFill>
                <a:schemeClr val="accent6">
                  <a:lumMod val="50000"/>
                </a:schemeClr>
              </a:solidFill>
            </a:endParaRPr>
          </a:p>
        </p:txBody>
      </p:sp>
      <p:sp>
        <p:nvSpPr>
          <p:cNvPr id="35" name="Forme libre : forme 34">
            <a:extLst>
              <a:ext uri="{FF2B5EF4-FFF2-40B4-BE49-F238E27FC236}">
                <a16:creationId xmlns:a16="http://schemas.microsoft.com/office/drawing/2014/main" id="{440A59ED-1F0E-487C-A6FB-0F4D354EA7DB}"/>
              </a:ext>
            </a:extLst>
          </p:cNvPr>
          <p:cNvSpPr/>
          <p:nvPr/>
        </p:nvSpPr>
        <p:spPr>
          <a:xfrm>
            <a:off x="4818441" y="5011363"/>
            <a:ext cx="667598" cy="186021"/>
          </a:xfrm>
          <a:custGeom>
            <a:avLst/>
            <a:gdLst>
              <a:gd name="connsiteX0" fmla="*/ 667598 w 667598"/>
              <a:gd name="connsiteY0" fmla="*/ 93011 h 186021"/>
              <a:gd name="connsiteX1" fmla="*/ 333799 w 667598"/>
              <a:gd name="connsiteY1" fmla="*/ 186021 h 186021"/>
              <a:gd name="connsiteX2" fmla="*/ 0 w 667598"/>
              <a:gd name="connsiteY2" fmla="*/ 93011 h 186021"/>
              <a:gd name="connsiteX3" fmla="*/ 333799 w 667598"/>
              <a:gd name="connsiteY3" fmla="*/ 0 h 186021"/>
              <a:gd name="connsiteX4" fmla="*/ 667598 w 667598"/>
              <a:gd name="connsiteY4" fmla="*/ 93011 h 1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598" h="186021">
                <a:moveTo>
                  <a:pt x="667598" y="93011"/>
                </a:moveTo>
                <a:cubicBezTo>
                  <a:pt x="667598" y="144379"/>
                  <a:pt x="518151" y="186021"/>
                  <a:pt x="333799" y="186021"/>
                </a:cubicBezTo>
                <a:cubicBezTo>
                  <a:pt x="149447" y="186021"/>
                  <a:pt x="0" y="144379"/>
                  <a:pt x="0" y="93011"/>
                </a:cubicBezTo>
                <a:cubicBezTo>
                  <a:pt x="0" y="41642"/>
                  <a:pt x="149447" y="0"/>
                  <a:pt x="333799" y="0"/>
                </a:cubicBezTo>
                <a:cubicBezTo>
                  <a:pt x="518151" y="0"/>
                  <a:pt x="667598" y="41642"/>
                  <a:pt x="667598" y="93011"/>
                </a:cubicBezTo>
                <a:close/>
              </a:path>
            </a:pathLst>
          </a:custGeom>
          <a:solidFill>
            <a:schemeClr val="accent5">
              <a:lumMod val="75000"/>
            </a:schemeClr>
          </a:solidFill>
          <a:ln w="11906" cap="flat">
            <a:solidFill>
              <a:schemeClr val="accent5">
                <a:lumMod val="75000"/>
              </a:schemeClr>
            </a:solidFill>
            <a:prstDash val="solid"/>
            <a:miter/>
          </a:ln>
        </p:spPr>
        <p:txBody>
          <a:bodyPr rtlCol="0" anchor="ctr"/>
          <a:lstStyle/>
          <a:p>
            <a:endParaRPr lang="fr-FR" dirty="0"/>
          </a:p>
        </p:txBody>
      </p:sp>
      <p:sp>
        <p:nvSpPr>
          <p:cNvPr id="36" name="ZoneTexte 35">
            <a:extLst>
              <a:ext uri="{FF2B5EF4-FFF2-40B4-BE49-F238E27FC236}">
                <a16:creationId xmlns:a16="http://schemas.microsoft.com/office/drawing/2014/main" id="{9B7E8F4A-F456-4B14-A5EA-7AC9F95979C2}"/>
              </a:ext>
            </a:extLst>
          </p:cNvPr>
          <p:cNvSpPr txBox="1"/>
          <p:nvPr/>
        </p:nvSpPr>
        <p:spPr>
          <a:xfrm>
            <a:off x="2473074" y="5023923"/>
            <a:ext cx="2401413" cy="338554"/>
          </a:xfrm>
          <a:prstGeom prst="rect">
            <a:avLst/>
          </a:prstGeom>
          <a:noFill/>
        </p:spPr>
        <p:txBody>
          <a:bodyPr wrap="square">
            <a:spAutoFit/>
          </a:bodyPr>
          <a:lstStyle/>
          <a:p>
            <a:pPr algn="ctr"/>
            <a:r>
              <a:rPr lang="fr-FR" sz="1600" dirty="0">
                <a:solidFill>
                  <a:schemeClr val="accent5">
                    <a:lumMod val="75000"/>
                  </a:schemeClr>
                </a:solidFill>
                <a:effectLst>
                  <a:outerShdw blurRad="38100" dist="38100" dir="2700000" algn="tl">
                    <a:srgbClr val="000000">
                      <a:alpha val="43137"/>
                    </a:srgbClr>
                  </a:outerShdw>
                </a:effectLst>
              </a:rPr>
              <a:t>JEU DE TEST</a:t>
            </a:r>
          </a:p>
        </p:txBody>
      </p:sp>
      <p:cxnSp>
        <p:nvCxnSpPr>
          <p:cNvPr id="37" name="Connecteur droit avec flèche 36">
            <a:extLst>
              <a:ext uri="{FF2B5EF4-FFF2-40B4-BE49-F238E27FC236}">
                <a16:creationId xmlns:a16="http://schemas.microsoft.com/office/drawing/2014/main" id="{52E526FF-4F54-42A6-A7CE-CEDFDF5B5288}"/>
              </a:ext>
            </a:extLst>
          </p:cNvPr>
          <p:cNvCxnSpPr>
            <a:cxnSpLocks/>
          </p:cNvCxnSpPr>
          <p:nvPr/>
        </p:nvCxnSpPr>
        <p:spPr>
          <a:xfrm flipV="1">
            <a:off x="2007236" y="3107617"/>
            <a:ext cx="765606" cy="806065"/>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8" name="Connecteur droit avec flèche 37">
            <a:extLst>
              <a:ext uri="{FF2B5EF4-FFF2-40B4-BE49-F238E27FC236}">
                <a16:creationId xmlns:a16="http://schemas.microsoft.com/office/drawing/2014/main" id="{046C5A78-518C-4B30-BEF5-B18662F10AAB}"/>
              </a:ext>
            </a:extLst>
          </p:cNvPr>
          <p:cNvCxnSpPr>
            <a:cxnSpLocks/>
          </p:cNvCxnSpPr>
          <p:nvPr/>
        </p:nvCxnSpPr>
        <p:spPr>
          <a:xfrm>
            <a:off x="2036068" y="4185822"/>
            <a:ext cx="830045" cy="722979"/>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39" name="Forme libre : forme 38">
            <a:extLst>
              <a:ext uri="{FF2B5EF4-FFF2-40B4-BE49-F238E27FC236}">
                <a16:creationId xmlns:a16="http://schemas.microsoft.com/office/drawing/2014/main" id="{96209241-116E-48AD-984A-066760140249}"/>
              </a:ext>
            </a:extLst>
          </p:cNvPr>
          <p:cNvSpPr/>
          <p:nvPr/>
        </p:nvSpPr>
        <p:spPr>
          <a:xfrm>
            <a:off x="4814458" y="5136797"/>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chemeClr val="accent5">
              <a:lumMod val="75000"/>
            </a:schemeClr>
          </a:solidFill>
          <a:ln w="11906" cap="flat">
            <a:noFill/>
            <a:prstDash val="solid"/>
            <a:miter/>
          </a:ln>
        </p:spPr>
        <p:txBody>
          <a:bodyPr rtlCol="0" anchor="ctr"/>
          <a:lstStyle/>
          <a:p>
            <a:endParaRPr lang="fr-FR" dirty="0">
              <a:solidFill>
                <a:schemeClr val="accent6">
                  <a:lumMod val="50000"/>
                </a:schemeClr>
              </a:solidFill>
            </a:endParaRPr>
          </a:p>
        </p:txBody>
      </p:sp>
      <p:sp>
        <p:nvSpPr>
          <p:cNvPr id="40" name="Forme libre : forme 39">
            <a:extLst>
              <a:ext uri="{FF2B5EF4-FFF2-40B4-BE49-F238E27FC236}">
                <a16:creationId xmlns:a16="http://schemas.microsoft.com/office/drawing/2014/main" id="{CDFC78FF-22DA-430E-8E57-EE021C71E23F}"/>
              </a:ext>
            </a:extLst>
          </p:cNvPr>
          <p:cNvSpPr/>
          <p:nvPr/>
        </p:nvSpPr>
        <p:spPr>
          <a:xfrm>
            <a:off x="4809218" y="4995678"/>
            <a:ext cx="667598" cy="186021"/>
          </a:xfrm>
          <a:custGeom>
            <a:avLst/>
            <a:gdLst>
              <a:gd name="connsiteX0" fmla="*/ 667598 w 667598"/>
              <a:gd name="connsiteY0" fmla="*/ 93011 h 186021"/>
              <a:gd name="connsiteX1" fmla="*/ 333799 w 667598"/>
              <a:gd name="connsiteY1" fmla="*/ 186021 h 186021"/>
              <a:gd name="connsiteX2" fmla="*/ 0 w 667598"/>
              <a:gd name="connsiteY2" fmla="*/ 93011 h 186021"/>
              <a:gd name="connsiteX3" fmla="*/ 333799 w 667598"/>
              <a:gd name="connsiteY3" fmla="*/ 0 h 186021"/>
              <a:gd name="connsiteX4" fmla="*/ 667598 w 667598"/>
              <a:gd name="connsiteY4" fmla="*/ 93011 h 1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598" h="186021">
                <a:moveTo>
                  <a:pt x="667598" y="93011"/>
                </a:moveTo>
                <a:cubicBezTo>
                  <a:pt x="667598" y="144379"/>
                  <a:pt x="518151" y="186021"/>
                  <a:pt x="333799" y="186021"/>
                </a:cubicBezTo>
                <a:cubicBezTo>
                  <a:pt x="149447" y="186021"/>
                  <a:pt x="0" y="144379"/>
                  <a:pt x="0" y="93011"/>
                </a:cubicBezTo>
                <a:cubicBezTo>
                  <a:pt x="0" y="41642"/>
                  <a:pt x="149447" y="0"/>
                  <a:pt x="333799" y="0"/>
                </a:cubicBezTo>
                <a:cubicBezTo>
                  <a:pt x="518151" y="0"/>
                  <a:pt x="667598" y="41642"/>
                  <a:pt x="667598" y="93011"/>
                </a:cubicBezTo>
                <a:close/>
              </a:path>
            </a:pathLst>
          </a:custGeom>
          <a:solidFill>
            <a:schemeClr val="accent5">
              <a:lumMod val="75000"/>
            </a:schemeClr>
          </a:solidFill>
          <a:ln w="11906" cap="flat">
            <a:solidFill>
              <a:schemeClr val="accent5">
                <a:lumMod val="75000"/>
              </a:schemeClr>
            </a:solidFill>
            <a:prstDash val="solid"/>
            <a:miter/>
          </a:ln>
        </p:spPr>
        <p:txBody>
          <a:bodyPr rtlCol="0" anchor="ctr"/>
          <a:lstStyle/>
          <a:p>
            <a:endParaRPr lang="fr-FR" dirty="0"/>
          </a:p>
        </p:txBody>
      </p:sp>
      <p:sp>
        <p:nvSpPr>
          <p:cNvPr id="42" name="ZoneTexte 41">
            <a:extLst>
              <a:ext uri="{FF2B5EF4-FFF2-40B4-BE49-F238E27FC236}">
                <a16:creationId xmlns:a16="http://schemas.microsoft.com/office/drawing/2014/main" id="{DBB074E1-407D-45E5-AF08-3272D4C91B1A}"/>
              </a:ext>
            </a:extLst>
          </p:cNvPr>
          <p:cNvSpPr txBox="1"/>
          <p:nvPr/>
        </p:nvSpPr>
        <p:spPr>
          <a:xfrm>
            <a:off x="5376148" y="93986"/>
            <a:ext cx="6304326" cy="369332"/>
          </a:xfrm>
          <a:prstGeom prst="rect">
            <a:avLst/>
          </a:prstGeom>
          <a:noFill/>
        </p:spPr>
        <p:txBody>
          <a:bodyPr wrap="square">
            <a:spAutoFit/>
          </a:bodyPr>
          <a:lstStyle/>
          <a:p>
            <a:r>
              <a:rPr lang="fr-FR" dirty="0"/>
              <a:t>encoder = </a:t>
            </a:r>
            <a:r>
              <a:rPr lang="fr-FR" dirty="0" err="1"/>
              <a:t>TargetEncoder</a:t>
            </a:r>
            <a:r>
              <a:rPr lang="fr-FR" dirty="0"/>
              <a:t>()</a:t>
            </a:r>
          </a:p>
        </p:txBody>
      </p:sp>
      <p:sp>
        <p:nvSpPr>
          <p:cNvPr id="43" name="ZoneTexte 42">
            <a:extLst>
              <a:ext uri="{FF2B5EF4-FFF2-40B4-BE49-F238E27FC236}">
                <a16:creationId xmlns:a16="http://schemas.microsoft.com/office/drawing/2014/main" id="{39C95D86-4DD6-43C8-9D5D-9EA739D5A83B}"/>
              </a:ext>
            </a:extLst>
          </p:cNvPr>
          <p:cNvSpPr txBox="1"/>
          <p:nvPr/>
        </p:nvSpPr>
        <p:spPr>
          <a:xfrm>
            <a:off x="5604285" y="463318"/>
            <a:ext cx="6304326" cy="369332"/>
          </a:xfrm>
          <a:prstGeom prst="rect">
            <a:avLst/>
          </a:prstGeom>
          <a:noFill/>
        </p:spPr>
        <p:txBody>
          <a:bodyPr wrap="square">
            <a:spAutoFit/>
          </a:bodyPr>
          <a:lstStyle/>
          <a:p>
            <a:r>
              <a:rPr lang="fr-FR" dirty="0" err="1"/>
              <a:t>scaler</a:t>
            </a:r>
            <a:r>
              <a:rPr lang="fr-FR" dirty="0"/>
              <a:t> = </a:t>
            </a:r>
            <a:r>
              <a:rPr lang="fr-FR" dirty="0" err="1"/>
              <a:t>RobustScaler</a:t>
            </a:r>
            <a:r>
              <a:rPr lang="fr-FR" dirty="0"/>
              <a:t>()</a:t>
            </a:r>
          </a:p>
        </p:txBody>
      </p:sp>
      <p:sp>
        <p:nvSpPr>
          <p:cNvPr id="45" name="ZoneTexte 44">
            <a:extLst>
              <a:ext uri="{FF2B5EF4-FFF2-40B4-BE49-F238E27FC236}">
                <a16:creationId xmlns:a16="http://schemas.microsoft.com/office/drawing/2014/main" id="{23E90D44-882F-40BA-A0D5-57985DA922AE}"/>
              </a:ext>
            </a:extLst>
          </p:cNvPr>
          <p:cNvSpPr txBox="1"/>
          <p:nvPr/>
        </p:nvSpPr>
        <p:spPr>
          <a:xfrm>
            <a:off x="5604284" y="1705882"/>
            <a:ext cx="3000477" cy="369332"/>
          </a:xfrm>
          <a:prstGeom prst="rect">
            <a:avLst/>
          </a:prstGeom>
          <a:noFill/>
        </p:spPr>
        <p:txBody>
          <a:bodyPr wrap="square">
            <a:spAutoFit/>
          </a:bodyPr>
          <a:lstStyle/>
          <a:p>
            <a:r>
              <a:rPr lang="fr-FR" dirty="0"/>
              <a:t> </a:t>
            </a:r>
            <a:r>
              <a:rPr lang="fr-FR" dirty="0" err="1"/>
              <a:t>encoder.</a:t>
            </a:r>
            <a:r>
              <a:rPr lang="fr-FR" b="1" dirty="0" err="1"/>
              <a:t>fit_transform</a:t>
            </a:r>
            <a:r>
              <a:rPr lang="fr-FR" dirty="0"/>
              <a:t>()</a:t>
            </a:r>
          </a:p>
        </p:txBody>
      </p:sp>
      <p:sp>
        <p:nvSpPr>
          <p:cNvPr id="46" name="ZoneTexte 45">
            <a:extLst>
              <a:ext uri="{FF2B5EF4-FFF2-40B4-BE49-F238E27FC236}">
                <a16:creationId xmlns:a16="http://schemas.microsoft.com/office/drawing/2014/main" id="{45A50228-4B8F-415E-B8EF-F8420F865893}"/>
              </a:ext>
            </a:extLst>
          </p:cNvPr>
          <p:cNvSpPr txBox="1"/>
          <p:nvPr/>
        </p:nvSpPr>
        <p:spPr>
          <a:xfrm>
            <a:off x="5803042" y="4712747"/>
            <a:ext cx="3000477" cy="369332"/>
          </a:xfrm>
          <a:prstGeom prst="rect">
            <a:avLst/>
          </a:prstGeom>
          <a:noFill/>
        </p:spPr>
        <p:txBody>
          <a:bodyPr wrap="square">
            <a:spAutoFit/>
          </a:bodyPr>
          <a:lstStyle/>
          <a:p>
            <a:r>
              <a:rPr lang="fr-FR" dirty="0"/>
              <a:t> </a:t>
            </a:r>
            <a:r>
              <a:rPr lang="fr-FR" dirty="0" err="1"/>
              <a:t>encoder.</a:t>
            </a:r>
            <a:r>
              <a:rPr lang="fr-FR" b="1" dirty="0" err="1"/>
              <a:t>transform</a:t>
            </a:r>
            <a:r>
              <a:rPr lang="fr-FR" dirty="0"/>
              <a:t>()</a:t>
            </a:r>
          </a:p>
        </p:txBody>
      </p:sp>
      <p:sp>
        <p:nvSpPr>
          <p:cNvPr id="47" name="ZoneTexte 46">
            <a:extLst>
              <a:ext uri="{FF2B5EF4-FFF2-40B4-BE49-F238E27FC236}">
                <a16:creationId xmlns:a16="http://schemas.microsoft.com/office/drawing/2014/main" id="{735437E7-F9A8-4EBC-92B0-1E89C1A3C9F4}"/>
              </a:ext>
            </a:extLst>
          </p:cNvPr>
          <p:cNvSpPr txBox="1"/>
          <p:nvPr/>
        </p:nvSpPr>
        <p:spPr>
          <a:xfrm>
            <a:off x="5811967" y="2235996"/>
            <a:ext cx="3000477" cy="369332"/>
          </a:xfrm>
          <a:prstGeom prst="rect">
            <a:avLst/>
          </a:prstGeom>
          <a:noFill/>
        </p:spPr>
        <p:txBody>
          <a:bodyPr wrap="square">
            <a:spAutoFit/>
          </a:bodyPr>
          <a:lstStyle/>
          <a:p>
            <a:r>
              <a:rPr lang="fr-FR" dirty="0"/>
              <a:t> </a:t>
            </a:r>
            <a:r>
              <a:rPr lang="fr-FR" dirty="0" err="1"/>
              <a:t>scaler.</a:t>
            </a:r>
            <a:r>
              <a:rPr lang="fr-FR" b="1" dirty="0" err="1"/>
              <a:t>fit_transform</a:t>
            </a:r>
            <a:r>
              <a:rPr lang="fr-FR" dirty="0"/>
              <a:t>()</a:t>
            </a:r>
          </a:p>
        </p:txBody>
      </p:sp>
      <p:sp>
        <p:nvSpPr>
          <p:cNvPr id="48" name="ZoneTexte 47">
            <a:extLst>
              <a:ext uri="{FF2B5EF4-FFF2-40B4-BE49-F238E27FC236}">
                <a16:creationId xmlns:a16="http://schemas.microsoft.com/office/drawing/2014/main" id="{B856B515-8606-4702-99C9-5763E9502126}"/>
              </a:ext>
            </a:extLst>
          </p:cNvPr>
          <p:cNvSpPr txBox="1"/>
          <p:nvPr/>
        </p:nvSpPr>
        <p:spPr>
          <a:xfrm>
            <a:off x="5811967" y="5199727"/>
            <a:ext cx="3000477" cy="369332"/>
          </a:xfrm>
          <a:prstGeom prst="rect">
            <a:avLst/>
          </a:prstGeom>
          <a:noFill/>
        </p:spPr>
        <p:txBody>
          <a:bodyPr wrap="square">
            <a:spAutoFit/>
          </a:bodyPr>
          <a:lstStyle/>
          <a:p>
            <a:r>
              <a:rPr lang="fr-FR" dirty="0"/>
              <a:t> </a:t>
            </a:r>
            <a:r>
              <a:rPr lang="fr-FR" dirty="0" err="1"/>
              <a:t>scaler.</a:t>
            </a:r>
            <a:r>
              <a:rPr lang="fr-FR" b="1" dirty="0" err="1"/>
              <a:t>transform</a:t>
            </a:r>
            <a:r>
              <a:rPr lang="fr-FR" dirty="0"/>
              <a:t>()</a:t>
            </a:r>
          </a:p>
        </p:txBody>
      </p:sp>
    </p:spTree>
    <p:extLst>
      <p:ext uri="{BB962C8B-B14F-4D97-AF65-F5344CB8AC3E}">
        <p14:creationId xmlns:p14="http://schemas.microsoft.com/office/powerpoint/2010/main" val="905353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Larme 30">
            <a:extLst>
              <a:ext uri="{FF2B5EF4-FFF2-40B4-BE49-F238E27FC236}">
                <a16:creationId xmlns:a16="http://schemas.microsoft.com/office/drawing/2014/main" id="{04DF6175-9297-4B3B-BEEC-84091C467A0E}"/>
              </a:ext>
            </a:extLst>
          </p:cNvPr>
          <p:cNvSpPr/>
          <p:nvPr/>
        </p:nvSpPr>
        <p:spPr>
          <a:xfrm rot="2396345">
            <a:off x="1996624" y="2418443"/>
            <a:ext cx="3303350" cy="3398045"/>
          </a:xfrm>
          <a:prstGeom prst="teardrop">
            <a:avLst>
              <a:gd name="adj" fmla="val 120220"/>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grpSp>
        <p:nvGrpSpPr>
          <p:cNvPr id="48" name="Groupe 47">
            <a:extLst>
              <a:ext uri="{FF2B5EF4-FFF2-40B4-BE49-F238E27FC236}">
                <a16:creationId xmlns:a16="http://schemas.microsoft.com/office/drawing/2014/main" id="{EA38B8F7-A685-4DD4-BF62-B6B93CC51E7E}"/>
              </a:ext>
            </a:extLst>
          </p:cNvPr>
          <p:cNvGrpSpPr/>
          <p:nvPr/>
        </p:nvGrpSpPr>
        <p:grpSpPr>
          <a:xfrm>
            <a:off x="2107029" y="1161582"/>
            <a:ext cx="8382771" cy="4378724"/>
            <a:chOff x="1682158" y="1106164"/>
            <a:chExt cx="8382771" cy="4378724"/>
          </a:xfrm>
        </p:grpSpPr>
        <p:sp>
          <p:nvSpPr>
            <p:cNvPr id="3" name="Rectangle 2">
              <a:extLst>
                <a:ext uri="{FF2B5EF4-FFF2-40B4-BE49-F238E27FC236}">
                  <a16:creationId xmlns:a16="http://schemas.microsoft.com/office/drawing/2014/main" id="{87F59867-26DB-4C83-9122-F982C4D6A594}"/>
                </a:ext>
              </a:extLst>
            </p:cNvPr>
            <p:cNvSpPr/>
            <p:nvPr/>
          </p:nvSpPr>
          <p:spPr>
            <a:xfrm>
              <a:off x="6066002" y="3231627"/>
              <a:ext cx="2874798" cy="16764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E5F7FEF5-202D-442A-9076-CF833442AF33}"/>
                </a:ext>
              </a:extLst>
            </p:cNvPr>
            <p:cNvSpPr txBox="1"/>
            <p:nvPr/>
          </p:nvSpPr>
          <p:spPr>
            <a:xfrm>
              <a:off x="6066002" y="3558459"/>
              <a:ext cx="2792829" cy="1107996"/>
            </a:xfrm>
            <a:prstGeom prst="rect">
              <a:avLst/>
            </a:prstGeom>
            <a:noFill/>
          </p:spPr>
          <p:txBody>
            <a:bodyPr wrap="square" rtlCol="0">
              <a:spAutoFit/>
            </a:bodyPr>
            <a:lstStyle/>
            <a:p>
              <a:pPr algn="ctr"/>
              <a:r>
                <a:rPr lang="fr-FR" b="1" dirty="0">
                  <a:solidFill>
                    <a:schemeClr val="bg1"/>
                  </a:solidFill>
                </a:rPr>
                <a:t>ENTRAÎNEMENT </a:t>
              </a:r>
            </a:p>
            <a:p>
              <a:pPr algn="ctr"/>
              <a:r>
                <a:rPr lang="fr-FR" b="1" dirty="0">
                  <a:solidFill>
                    <a:schemeClr val="bg1"/>
                  </a:solidFill>
                </a:rPr>
                <a:t>DE MULTIPLES MODÈLES</a:t>
              </a:r>
            </a:p>
            <a:p>
              <a:pPr algn="ctr"/>
              <a:endParaRPr lang="fr-FR" sz="1200" dirty="0">
                <a:solidFill>
                  <a:schemeClr val="bg1"/>
                </a:solidFill>
                <a:effectLst>
                  <a:outerShdw blurRad="38100" dist="38100" dir="2700000" algn="tl">
                    <a:srgbClr val="000000">
                      <a:alpha val="43137"/>
                    </a:srgbClr>
                  </a:outerShdw>
                </a:effectLst>
              </a:endParaRPr>
            </a:p>
          </p:txBody>
        </p:sp>
        <p:sp>
          <p:nvSpPr>
            <p:cNvPr id="5" name="Organigramme : Alternative 4">
              <a:extLst>
                <a:ext uri="{FF2B5EF4-FFF2-40B4-BE49-F238E27FC236}">
                  <a16:creationId xmlns:a16="http://schemas.microsoft.com/office/drawing/2014/main" id="{45E29EB2-748E-41FA-A14F-788CA07D7559}"/>
                </a:ext>
              </a:extLst>
            </p:cNvPr>
            <p:cNvSpPr/>
            <p:nvPr/>
          </p:nvSpPr>
          <p:spPr>
            <a:xfrm>
              <a:off x="2622206" y="4274473"/>
              <a:ext cx="770698" cy="733705"/>
            </a:xfrm>
            <a:prstGeom prst="flowChartAlternateProcess">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rganigramme : Alternative 5">
              <a:extLst>
                <a:ext uri="{FF2B5EF4-FFF2-40B4-BE49-F238E27FC236}">
                  <a16:creationId xmlns:a16="http://schemas.microsoft.com/office/drawing/2014/main" id="{7256DBEF-4D32-4872-A51E-60780EF11E28}"/>
                </a:ext>
              </a:extLst>
            </p:cNvPr>
            <p:cNvSpPr/>
            <p:nvPr/>
          </p:nvSpPr>
          <p:spPr>
            <a:xfrm>
              <a:off x="3381560" y="2883257"/>
              <a:ext cx="770698" cy="733705"/>
            </a:xfrm>
            <a:prstGeom prst="flowChartAlternateProcess">
              <a:avLst/>
            </a:prstGeom>
            <a:solidFill>
              <a:srgbClr val="DD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Organigramme : Alternative 6">
              <a:extLst>
                <a:ext uri="{FF2B5EF4-FFF2-40B4-BE49-F238E27FC236}">
                  <a16:creationId xmlns:a16="http://schemas.microsoft.com/office/drawing/2014/main" id="{1CB26BC7-9311-4663-AB14-8C8C0B3AC668}"/>
                </a:ext>
              </a:extLst>
            </p:cNvPr>
            <p:cNvSpPr/>
            <p:nvPr/>
          </p:nvSpPr>
          <p:spPr>
            <a:xfrm>
              <a:off x="3539749" y="4002512"/>
              <a:ext cx="770698" cy="733705"/>
            </a:xfrm>
            <a:prstGeom prst="flowChartAlternateProcess">
              <a:avLst/>
            </a:prstGeom>
            <a:solidFill>
              <a:srgbClr val="E7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rganigramme : Alternative 7">
              <a:extLst>
                <a:ext uri="{FF2B5EF4-FFF2-40B4-BE49-F238E27FC236}">
                  <a16:creationId xmlns:a16="http://schemas.microsoft.com/office/drawing/2014/main" id="{9D949EF7-C9A9-41BA-86E4-3FACC1FE6792}"/>
                </a:ext>
              </a:extLst>
            </p:cNvPr>
            <p:cNvSpPr/>
            <p:nvPr/>
          </p:nvSpPr>
          <p:spPr>
            <a:xfrm>
              <a:off x="4441218" y="3474121"/>
              <a:ext cx="770698" cy="733705"/>
            </a:xfrm>
            <a:prstGeom prst="flowChartAlternateProcess">
              <a:avLst/>
            </a:prstGeom>
            <a:solidFill>
              <a:srgbClr val="FF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Graphique 8" descr="Engrenages">
              <a:extLst>
                <a:ext uri="{FF2B5EF4-FFF2-40B4-BE49-F238E27FC236}">
                  <a16:creationId xmlns:a16="http://schemas.microsoft.com/office/drawing/2014/main" id="{5CAF24FB-F196-4E7B-8093-1C18321D42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2384" y="2884989"/>
              <a:ext cx="465265" cy="465265"/>
            </a:xfrm>
            <a:prstGeom prst="rect">
              <a:avLst/>
            </a:prstGeom>
          </p:spPr>
        </p:pic>
        <p:pic>
          <p:nvPicPr>
            <p:cNvPr id="10" name="Graphique 9" descr="Engrenages">
              <a:extLst>
                <a:ext uri="{FF2B5EF4-FFF2-40B4-BE49-F238E27FC236}">
                  <a16:creationId xmlns:a16="http://schemas.microsoft.com/office/drawing/2014/main" id="{CC83E4F2-3C1A-4FD2-B183-2F7D75483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2640" y="4273432"/>
              <a:ext cx="465265" cy="465265"/>
            </a:xfrm>
            <a:prstGeom prst="rect">
              <a:avLst/>
            </a:prstGeom>
          </p:spPr>
        </p:pic>
        <p:pic>
          <p:nvPicPr>
            <p:cNvPr id="11" name="Graphique 10" descr="Engrenages">
              <a:extLst>
                <a:ext uri="{FF2B5EF4-FFF2-40B4-BE49-F238E27FC236}">
                  <a16:creationId xmlns:a16="http://schemas.microsoft.com/office/drawing/2014/main" id="{EB85F3C1-6F8E-4E5A-A192-9A400A2E8F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7800" y="3525048"/>
              <a:ext cx="465265" cy="465265"/>
            </a:xfrm>
            <a:prstGeom prst="rect">
              <a:avLst/>
            </a:prstGeom>
          </p:spPr>
        </p:pic>
        <p:pic>
          <p:nvPicPr>
            <p:cNvPr id="12" name="Graphique 11" descr="Engrenages">
              <a:extLst>
                <a:ext uri="{FF2B5EF4-FFF2-40B4-BE49-F238E27FC236}">
                  <a16:creationId xmlns:a16="http://schemas.microsoft.com/office/drawing/2014/main" id="{981B4E06-4A5B-4FDC-A72C-5DB427B55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9064" y="3999305"/>
              <a:ext cx="465265" cy="465265"/>
            </a:xfrm>
            <a:prstGeom prst="rect">
              <a:avLst/>
            </a:prstGeom>
          </p:spPr>
        </p:pic>
        <p:sp>
          <p:nvSpPr>
            <p:cNvPr id="13" name="ZoneTexte 12">
              <a:extLst>
                <a:ext uri="{FF2B5EF4-FFF2-40B4-BE49-F238E27FC236}">
                  <a16:creationId xmlns:a16="http://schemas.microsoft.com/office/drawing/2014/main" id="{308C0BF5-3973-4254-ACC3-DD1E1CD8B3C0}"/>
                </a:ext>
              </a:extLst>
            </p:cNvPr>
            <p:cNvSpPr txBox="1"/>
            <p:nvPr/>
          </p:nvSpPr>
          <p:spPr>
            <a:xfrm>
              <a:off x="3187084" y="3597153"/>
              <a:ext cx="1288655" cy="261610"/>
            </a:xfrm>
            <a:prstGeom prst="rect">
              <a:avLst/>
            </a:prstGeom>
            <a:noFill/>
          </p:spPr>
          <p:txBody>
            <a:bodyPr wrap="square" rtlCol="0">
              <a:spAutoFit/>
            </a:bodyPr>
            <a:lstStyle/>
            <a:p>
              <a:r>
                <a:rPr lang="fr-FR" sz="1100" b="1" dirty="0">
                  <a:solidFill>
                    <a:srgbClr val="DDFFFF"/>
                  </a:solidFill>
                </a:rPr>
                <a:t>REG. LINÉAIRE</a:t>
              </a:r>
            </a:p>
          </p:txBody>
        </p:sp>
        <p:pic>
          <p:nvPicPr>
            <p:cNvPr id="14" name="Graphique 13" descr="Engrenage">
              <a:extLst>
                <a:ext uri="{FF2B5EF4-FFF2-40B4-BE49-F238E27FC236}">
                  <a16:creationId xmlns:a16="http://schemas.microsoft.com/office/drawing/2014/main" id="{00644EC6-8CEC-4AC7-8BC5-03F926386A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8780" y="3059783"/>
              <a:ext cx="465265" cy="465265"/>
            </a:xfrm>
            <a:prstGeom prst="rect">
              <a:avLst/>
            </a:prstGeom>
          </p:spPr>
        </p:pic>
        <p:pic>
          <p:nvPicPr>
            <p:cNvPr id="15" name="Graphique 14" descr="Engrenage">
              <a:extLst>
                <a:ext uri="{FF2B5EF4-FFF2-40B4-BE49-F238E27FC236}">
                  <a16:creationId xmlns:a16="http://schemas.microsoft.com/office/drawing/2014/main" id="{6001D316-D044-494A-955B-81CBC1BED1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85933" y="3671839"/>
              <a:ext cx="465265" cy="465265"/>
            </a:xfrm>
            <a:prstGeom prst="rect">
              <a:avLst/>
            </a:prstGeom>
          </p:spPr>
        </p:pic>
        <p:pic>
          <p:nvPicPr>
            <p:cNvPr id="16" name="Graphique 15" descr="Engrenage">
              <a:extLst>
                <a:ext uri="{FF2B5EF4-FFF2-40B4-BE49-F238E27FC236}">
                  <a16:creationId xmlns:a16="http://schemas.microsoft.com/office/drawing/2014/main" id="{629A4325-6CFB-4FFE-9904-16B68C47A4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83236" y="4497494"/>
              <a:ext cx="465265" cy="465265"/>
            </a:xfrm>
            <a:prstGeom prst="rect">
              <a:avLst/>
            </a:prstGeom>
          </p:spPr>
        </p:pic>
        <p:pic>
          <p:nvPicPr>
            <p:cNvPr id="17" name="Graphique 16" descr="Engrenage">
              <a:extLst>
                <a:ext uri="{FF2B5EF4-FFF2-40B4-BE49-F238E27FC236}">
                  <a16:creationId xmlns:a16="http://schemas.microsoft.com/office/drawing/2014/main" id="{67E3D351-3223-4A44-8D77-ADDAABFCAE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5164" y="4190583"/>
              <a:ext cx="465265" cy="465265"/>
            </a:xfrm>
            <a:prstGeom prst="rect">
              <a:avLst/>
            </a:prstGeom>
          </p:spPr>
        </p:pic>
        <p:sp>
          <p:nvSpPr>
            <p:cNvPr id="18" name="ZoneTexte 17">
              <a:extLst>
                <a:ext uri="{FF2B5EF4-FFF2-40B4-BE49-F238E27FC236}">
                  <a16:creationId xmlns:a16="http://schemas.microsoft.com/office/drawing/2014/main" id="{15A9711F-8D70-469E-A2C5-2F7543CF1E84}"/>
                </a:ext>
              </a:extLst>
            </p:cNvPr>
            <p:cNvSpPr txBox="1"/>
            <p:nvPr/>
          </p:nvSpPr>
          <p:spPr>
            <a:xfrm>
              <a:off x="4580239" y="4210539"/>
              <a:ext cx="770698" cy="261610"/>
            </a:xfrm>
            <a:prstGeom prst="rect">
              <a:avLst/>
            </a:prstGeom>
            <a:noFill/>
          </p:spPr>
          <p:txBody>
            <a:bodyPr wrap="square" rtlCol="0">
              <a:spAutoFit/>
            </a:bodyPr>
            <a:lstStyle/>
            <a:p>
              <a:r>
                <a:rPr lang="fr-FR" sz="1100" b="1" dirty="0">
                  <a:solidFill>
                    <a:srgbClr val="FFFFDD"/>
                  </a:solidFill>
                </a:rPr>
                <a:t>SVR</a:t>
              </a:r>
            </a:p>
          </p:txBody>
        </p:sp>
        <p:sp>
          <p:nvSpPr>
            <p:cNvPr id="19" name="ZoneTexte 18">
              <a:extLst>
                <a:ext uri="{FF2B5EF4-FFF2-40B4-BE49-F238E27FC236}">
                  <a16:creationId xmlns:a16="http://schemas.microsoft.com/office/drawing/2014/main" id="{D418D459-4D08-4232-BAC7-E7A09A186DC0}"/>
                </a:ext>
              </a:extLst>
            </p:cNvPr>
            <p:cNvSpPr txBox="1"/>
            <p:nvPr/>
          </p:nvSpPr>
          <p:spPr>
            <a:xfrm>
              <a:off x="2310543" y="5054001"/>
              <a:ext cx="1418316" cy="430887"/>
            </a:xfrm>
            <a:prstGeom prst="rect">
              <a:avLst/>
            </a:prstGeom>
            <a:noFill/>
          </p:spPr>
          <p:txBody>
            <a:bodyPr wrap="square" rtlCol="0">
              <a:spAutoFit/>
            </a:bodyPr>
            <a:lstStyle/>
            <a:p>
              <a:pPr algn="ctr"/>
              <a:r>
                <a:rPr lang="fr-FR" sz="1100" b="1" dirty="0">
                  <a:solidFill>
                    <a:srgbClr val="FFFFFF"/>
                  </a:solidFill>
                </a:rPr>
                <a:t>ARBRE</a:t>
              </a:r>
            </a:p>
            <a:p>
              <a:pPr algn="ctr"/>
              <a:r>
                <a:rPr lang="fr-FR" sz="1100" b="1" dirty="0">
                  <a:solidFill>
                    <a:srgbClr val="FFFFFF"/>
                  </a:solidFill>
                </a:rPr>
                <a:t> DÉCISION</a:t>
              </a:r>
            </a:p>
          </p:txBody>
        </p:sp>
        <p:sp>
          <p:nvSpPr>
            <p:cNvPr id="20" name="Organigramme : Alternative 19">
              <a:extLst>
                <a:ext uri="{FF2B5EF4-FFF2-40B4-BE49-F238E27FC236}">
                  <a16:creationId xmlns:a16="http://schemas.microsoft.com/office/drawing/2014/main" id="{53A70D69-CC55-4366-8E87-191BB9DA6991}"/>
                </a:ext>
              </a:extLst>
            </p:cNvPr>
            <p:cNvSpPr/>
            <p:nvPr/>
          </p:nvSpPr>
          <p:spPr>
            <a:xfrm>
              <a:off x="2267538" y="2844691"/>
              <a:ext cx="770698" cy="733705"/>
            </a:xfrm>
            <a:prstGeom prst="flowChartAlternateProcess">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Graphique 20" descr="Engrenages">
              <a:extLst>
                <a:ext uri="{FF2B5EF4-FFF2-40B4-BE49-F238E27FC236}">
                  <a16:creationId xmlns:a16="http://schemas.microsoft.com/office/drawing/2014/main" id="{84CB94A6-BB54-4486-A631-9D3924080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8362" y="2846423"/>
              <a:ext cx="465265" cy="465265"/>
            </a:xfrm>
            <a:prstGeom prst="rect">
              <a:avLst/>
            </a:prstGeom>
          </p:spPr>
        </p:pic>
        <p:sp>
          <p:nvSpPr>
            <p:cNvPr id="22" name="ZoneTexte 21">
              <a:extLst>
                <a:ext uri="{FF2B5EF4-FFF2-40B4-BE49-F238E27FC236}">
                  <a16:creationId xmlns:a16="http://schemas.microsoft.com/office/drawing/2014/main" id="{81CD3D5B-7D0F-4B3A-AEF6-1900B392F1CE}"/>
                </a:ext>
              </a:extLst>
            </p:cNvPr>
            <p:cNvSpPr txBox="1"/>
            <p:nvPr/>
          </p:nvSpPr>
          <p:spPr>
            <a:xfrm>
              <a:off x="2223812" y="3594816"/>
              <a:ext cx="1054411" cy="261610"/>
            </a:xfrm>
            <a:prstGeom prst="rect">
              <a:avLst/>
            </a:prstGeom>
            <a:noFill/>
          </p:spPr>
          <p:txBody>
            <a:bodyPr wrap="square" rtlCol="0">
              <a:spAutoFit/>
            </a:bodyPr>
            <a:lstStyle/>
            <a:p>
              <a:r>
                <a:rPr lang="fr-FR" sz="1100" b="1" dirty="0">
                  <a:solidFill>
                    <a:schemeClr val="accent6">
                      <a:lumMod val="40000"/>
                      <a:lumOff val="60000"/>
                    </a:schemeClr>
                  </a:solidFill>
                </a:rPr>
                <a:t>XGBOOST</a:t>
              </a:r>
            </a:p>
          </p:txBody>
        </p:sp>
        <p:pic>
          <p:nvPicPr>
            <p:cNvPr id="23" name="Graphique 22" descr="Engrenage">
              <a:extLst>
                <a:ext uri="{FF2B5EF4-FFF2-40B4-BE49-F238E27FC236}">
                  <a16:creationId xmlns:a16="http://schemas.microsoft.com/office/drawing/2014/main" id="{E98096E4-CB21-416D-96E6-9D9BCD044A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4758" y="3021217"/>
              <a:ext cx="465265" cy="465265"/>
            </a:xfrm>
            <a:prstGeom prst="rect">
              <a:avLst/>
            </a:prstGeom>
          </p:spPr>
        </p:pic>
        <p:sp>
          <p:nvSpPr>
            <p:cNvPr id="24" name="ZoneTexte 23">
              <a:extLst>
                <a:ext uri="{FF2B5EF4-FFF2-40B4-BE49-F238E27FC236}">
                  <a16:creationId xmlns:a16="http://schemas.microsoft.com/office/drawing/2014/main" id="{C3D29F1A-0A8B-4ADA-9B1D-AC914194C44F}"/>
                </a:ext>
              </a:extLst>
            </p:cNvPr>
            <p:cNvSpPr txBox="1"/>
            <p:nvPr/>
          </p:nvSpPr>
          <p:spPr>
            <a:xfrm>
              <a:off x="3232117" y="4736472"/>
              <a:ext cx="1418316" cy="430887"/>
            </a:xfrm>
            <a:prstGeom prst="rect">
              <a:avLst/>
            </a:prstGeom>
            <a:noFill/>
          </p:spPr>
          <p:txBody>
            <a:bodyPr wrap="square" rtlCol="0">
              <a:spAutoFit/>
            </a:bodyPr>
            <a:lstStyle/>
            <a:p>
              <a:pPr algn="ctr"/>
              <a:r>
                <a:rPr lang="fr-FR" sz="1100" b="1" dirty="0">
                  <a:solidFill>
                    <a:srgbClr val="E7F9E7"/>
                  </a:solidFill>
                </a:rPr>
                <a:t>FORÊT ALÉATOIRE</a:t>
              </a:r>
            </a:p>
          </p:txBody>
        </p:sp>
        <p:sp>
          <p:nvSpPr>
            <p:cNvPr id="25" name="ZoneTexte 24">
              <a:extLst>
                <a:ext uri="{FF2B5EF4-FFF2-40B4-BE49-F238E27FC236}">
                  <a16:creationId xmlns:a16="http://schemas.microsoft.com/office/drawing/2014/main" id="{7F4C3212-8BE1-470B-AAEB-CD3DB1FB2584}"/>
                </a:ext>
              </a:extLst>
            </p:cNvPr>
            <p:cNvSpPr txBox="1"/>
            <p:nvPr/>
          </p:nvSpPr>
          <p:spPr>
            <a:xfrm>
              <a:off x="2088700" y="1551624"/>
              <a:ext cx="1806818" cy="646331"/>
            </a:xfrm>
            <a:prstGeom prst="rect">
              <a:avLst/>
            </a:prstGeom>
            <a:noFill/>
          </p:spPr>
          <p:txBody>
            <a:bodyPr wrap="square" rtlCol="0">
              <a:spAutoFit/>
            </a:bodyPr>
            <a:lstStyle/>
            <a:p>
              <a:r>
                <a:rPr lang="fr-FR" b="1" dirty="0">
                  <a:effectLst>
                    <a:outerShdw blurRad="38100" dist="38100" dir="2700000" algn="tl">
                      <a:srgbClr val="000000">
                        <a:alpha val="43137"/>
                      </a:srgbClr>
                    </a:outerShdw>
                  </a:effectLst>
                  <a:latin typeface="Bradley Hand ITC" panose="03070402050302030203" pitchFamily="66" charset="0"/>
                </a:rPr>
                <a:t>PROBLEME DE REGRESSION</a:t>
              </a:r>
            </a:p>
          </p:txBody>
        </p:sp>
        <p:cxnSp>
          <p:nvCxnSpPr>
            <p:cNvPr id="26" name="Connecteur droit avec flèche 25">
              <a:extLst>
                <a:ext uri="{FF2B5EF4-FFF2-40B4-BE49-F238E27FC236}">
                  <a16:creationId xmlns:a16="http://schemas.microsoft.com/office/drawing/2014/main" id="{899648BD-1E05-4830-8424-B95565EB034E}"/>
                </a:ext>
              </a:extLst>
            </p:cNvPr>
            <p:cNvCxnSpPr>
              <a:cxnSpLocks/>
            </p:cNvCxnSpPr>
            <p:nvPr/>
          </p:nvCxnSpPr>
          <p:spPr>
            <a:xfrm>
              <a:off x="7264694" y="1803150"/>
              <a:ext cx="0" cy="13793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Organigramme : Alternative 26">
              <a:extLst>
                <a:ext uri="{FF2B5EF4-FFF2-40B4-BE49-F238E27FC236}">
                  <a16:creationId xmlns:a16="http://schemas.microsoft.com/office/drawing/2014/main" id="{B9652EAD-B079-4EB1-83AB-627678527AFA}"/>
                </a:ext>
              </a:extLst>
            </p:cNvPr>
            <p:cNvSpPr/>
            <p:nvPr/>
          </p:nvSpPr>
          <p:spPr>
            <a:xfrm>
              <a:off x="1707826" y="3892196"/>
              <a:ext cx="770698" cy="733705"/>
            </a:xfrm>
            <a:prstGeom prst="flowChartAlternateProcess">
              <a:avLst/>
            </a:pr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D9D9"/>
                </a:solidFill>
              </a:endParaRPr>
            </a:p>
          </p:txBody>
        </p:sp>
        <p:pic>
          <p:nvPicPr>
            <p:cNvPr id="28" name="Graphique 27" descr="Engrenages">
              <a:extLst>
                <a:ext uri="{FF2B5EF4-FFF2-40B4-BE49-F238E27FC236}">
                  <a16:creationId xmlns:a16="http://schemas.microsoft.com/office/drawing/2014/main" id="{B4D4C04C-9017-4651-ACA5-F74721AE65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2158" y="3897487"/>
              <a:ext cx="465265" cy="465265"/>
            </a:xfrm>
            <a:prstGeom prst="rect">
              <a:avLst/>
            </a:prstGeom>
          </p:spPr>
        </p:pic>
        <p:pic>
          <p:nvPicPr>
            <p:cNvPr id="29" name="Graphique 28" descr="Engrenage">
              <a:extLst>
                <a:ext uri="{FF2B5EF4-FFF2-40B4-BE49-F238E27FC236}">
                  <a16:creationId xmlns:a16="http://schemas.microsoft.com/office/drawing/2014/main" id="{407B60F3-C481-4C9F-9BE5-09A98B7977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2541" y="4089914"/>
              <a:ext cx="465265" cy="465265"/>
            </a:xfrm>
            <a:prstGeom prst="rect">
              <a:avLst/>
            </a:prstGeom>
          </p:spPr>
        </p:pic>
        <p:sp>
          <p:nvSpPr>
            <p:cNvPr id="30" name="ZoneTexte 29">
              <a:extLst>
                <a:ext uri="{FF2B5EF4-FFF2-40B4-BE49-F238E27FC236}">
                  <a16:creationId xmlns:a16="http://schemas.microsoft.com/office/drawing/2014/main" id="{B3B01BCC-31C7-4884-AC20-85B5C7D69466}"/>
                </a:ext>
              </a:extLst>
            </p:cNvPr>
            <p:cNvSpPr txBox="1"/>
            <p:nvPr/>
          </p:nvSpPr>
          <p:spPr>
            <a:xfrm>
              <a:off x="1908847" y="4646481"/>
              <a:ext cx="770698" cy="261610"/>
            </a:xfrm>
            <a:prstGeom prst="rect">
              <a:avLst/>
            </a:prstGeom>
            <a:noFill/>
          </p:spPr>
          <p:txBody>
            <a:bodyPr wrap="square" rtlCol="0">
              <a:spAutoFit/>
            </a:bodyPr>
            <a:lstStyle/>
            <a:p>
              <a:r>
                <a:rPr lang="fr-FR" sz="1100" b="1" dirty="0">
                  <a:solidFill>
                    <a:srgbClr val="FFD9D9"/>
                  </a:solidFill>
                </a:rPr>
                <a:t>ET</a:t>
              </a:r>
            </a:p>
          </p:txBody>
        </p:sp>
        <p:sp>
          <p:nvSpPr>
            <p:cNvPr id="32" name="Rectangle : coins arrondis 31">
              <a:extLst>
                <a:ext uri="{FF2B5EF4-FFF2-40B4-BE49-F238E27FC236}">
                  <a16:creationId xmlns:a16="http://schemas.microsoft.com/office/drawing/2014/main" id="{4EDE6E07-B20C-4913-82FB-FC2F93D69A22}"/>
                </a:ext>
              </a:extLst>
            </p:cNvPr>
            <p:cNvSpPr/>
            <p:nvPr/>
          </p:nvSpPr>
          <p:spPr>
            <a:xfrm>
              <a:off x="4386846" y="1106164"/>
              <a:ext cx="5661947" cy="360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13DC20FA-EBB8-4BB3-B74E-131CCA0A0518}"/>
                </a:ext>
              </a:extLst>
            </p:cNvPr>
            <p:cNvSpPr txBox="1"/>
            <p:nvPr/>
          </p:nvSpPr>
          <p:spPr>
            <a:xfrm>
              <a:off x="6188975" y="1164905"/>
              <a:ext cx="2865057" cy="261610"/>
            </a:xfrm>
            <a:prstGeom prst="rect">
              <a:avLst/>
            </a:prstGeom>
            <a:noFill/>
          </p:spPr>
          <p:txBody>
            <a:bodyPr wrap="square" rtlCol="0">
              <a:spAutoFit/>
            </a:bodyPr>
            <a:lstStyle/>
            <a:p>
              <a:pPr algn="ctr"/>
              <a:r>
                <a:rPr lang="fr-FR" sz="1100" b="1" dirty="0">
                  <a:solidFill>
                    <a:schemeClr val="bg1"/>
                  </a:solidFill>
                  <a:effectLst>
                    <a:outerShdw blurRad="38100" dist="38100" dir="2700000" algn="tl">
                      <a:srgbClr val="000000">
                        <a:alpha val="43137"/>
                      </a:srgbClr>
                    </a:outerShdw>
                  </a:effectLst>
                </a:rPr>
                <a:t>JEU D’ENTRAINEMENT</a:t>
              </a:r>
            </a:p>
          </p:txBody>
        </p:sp>
        <p:sp>
          <p:nvSpPr>
            <p:cNvPr id="34" name="Rectangle : coins arrondis 33">
              <a:extLst>
                <a:ext uri="{FF2B5EF4-FFF2-40B4-BE49-F238E27FC236}">
                  <a16:creationId xmlns:a16="http://schemas.microsoft.com/office/drawing/2014/main" id="{C2A35190-8423-4E9B-A3ED-D73FBF397350}"/>
                </a:ext>
              </a:extLst>
            </p:cNvPr>
            <p:cNvSpPr/>
            <p:nvPr/>
          </p:nvSpPr>
          <p:spPr>
            <a:xfrm>
              <a:off x="8560657" y="1508574"/>
              <a:ext cx="1468323" cy="360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dirty="0"/>
            </a:p>
          </p:txBody>
        </p:sp>
        <p:sp>
          <p:nvSpPr>
            <p:cNvPr id="35" name="ZoneTexte 34">
              <a:extLst>
                <a:ext uri="{FF2B5EF4-FFF2-40B4-BE49-F238E27FC236}">
                  <a16:creationId xmlns:a16="http://schemas.microsoft.com/office/drawing/2014/main" id="{76EDC705-D6AB-42F7-82BD-46030A64AE23}"/>
                </a:ext>
              </a:extLst>
            </p:cNvPr>
            <p:cNvSpPr txBox="1"/>
            <p:nvPr/>
          </p:nvSpPr>
          <p:spPr>
            <a:xfrm>
              <a:off x="8524706" y="1541540"/>
              <a:ext cx="1540223" cy="261610"/>
            </a:xfrm>
            <a:prstGeom prst="rect">
              <a:avLst/>
            </a:prstGeom>
            <a:noFill/>
          </p:spPr>
          <p:txBody>
            <a:bodyPr wrap="square" rtlCol="0">
              <a:spAutoFit/>
            </a:bodyPr>
            <a:lstStyle/>
            <a:p>
              <a:pPr algn="ctr"/>
              <a:r>
                <a:rPr lang="fr-FR" sz="1100" b="1" dirty="0">
                  <a:solidFill>
                    <a:schemeClr val="bg1"/>
                  </a:solidFill>
                  <a:effectLst>
                    <a:outerShdw blurRad="38100" dist="38100" dir="2700000" algn="tl">
                      <a:srgbClr val="000000">
                        <a:alpha val="43137"/>
                      </a:srgbClr>
                    </a:outerShdw>
                  </a:effectLst>
                </a:rPr>
                <a:t>JEU VALIDATION</a:t>
              </a:r>
            </a:p>
          </p:txBody>
        </p:sp>
        <p:sp>
          <p:nvSpPr>
            <p:cNvPr id="36" name="Rectangle : coins arrondis 35">
              <a:extLst>
                <a:ext uri="{FF2B5EF4-FFF2-40B4-BE49-F238E27FC236}">
                  <a16:creationId xmlns:a16="http://schemas.microsoft.com/office/drawing/2014/main" id="{BFBC6BFF-1FDB-4D99-8D1C-5F906CD6F0DE}"/>
                </a:ext>
              </a:extLst>
            </p:cNvPr>
            <p:cNvSpPr/>
            <p:nvPr/>
          </p:nvSpPr>
          <p:spPr>
            <a:xfrm>
              <a:off x="4386846" y="1519030"/>
              <a:ext cx="4153999" cy="360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0CC5A391-2B3F-4E7B-B5CC-DB6F671E4906}"/>
                </a:ext>
              </a:extLst>
            </p:cNvPr>
            <p:cNvSpPr txBox="1"/>
            <p:nvPr/>
          </p:nvSpPr>
          <p:spPr>
            <a:xfrm>
              <a:off x="5658244" y="1562604"/>
              <a:ext cx="1968603" cy="261610"/>
            </a:xfrm>
            <a:prstGeom prst="rect">
              <a:avLst/>
            </a:prstGeom>
            <a:noFill/>
          </p:spPr>
          <p:txBody>
            <a:bodyPr wrap="square" rtlCol="0">
              <a:spAutoFit/>
            </a:bodyPr>
            <a:lstStyle/>
            <a:p>
              <a:pPr algn="ctr"/>
              <a:r>
                <a:rPr lang="fr-FR" sz="1100" b="1" dirty="0">
                  <a:solidFill>
                    <a:schemeClr val="bg1"/>
                  </a:solidFill>
                  <a:effectLst>
                    <a:outerShdw blurRad="38100" dist="38100" dir="2700000" algn="tl">
                      <a:srgbClr val="000000">
                        <a:alpha val="43137"/>
                      </a:srgbClr>
                    </a:outerShdw>
                  </a:effectLst>
                </a:rPr>
                <a:t>JEU D’ENTRAINEMENT</a:t>
              </a:r>
            </a:p>
          </p:txBody>
        </p:sp>
      </p:grpSp>
      <p:sp>
        <p:nvSpPr>
          <p:cNvPr id="39" name="Rectangle 38">
            <a:extLst>
              <a:ext uri="{FF2B5EF4-FFF2-40B4-BE49-F238E27FC236}">
                <a16:creationId xmlns:a16="http://schemas.microsoft.com/office/drawing/2014/main" id="{4587F2E1-DD71-4C70-B0A7-BF48AC1F78BE}"/>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89D01024-5941-4C50-8D04-6B208CB7F2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41" name="Groupe 40">
            <a:extLst>
              <a:ext uri="{FF2B5EF4-FFF2-40B4-BE49-F238E27FC236}">
                <a16:creationId xmlns:a16="http://schemas.microsoft.com/office/drawing/2014/main" id="{35E233EC-714C-4318-B372-972F4C176164}"/>
              </a:ext>
            </a:extLst>
          </p:cNvPr>
          <p:cNvGrpSpPr/>
          <p:nvPr/>
        </p:nvGrpSpPr>
        <p:grpSpPr>
          <a:xfrm>
            <a:off x="11291582" y="6231082"/>
            <a:ext cx="613550" cy="481858"/>
            <a:chOff x="11291582" y="6231082"/>
            <a:chExt cx="613550" cy="481858"/>
          </a:xfrm>
        </p:grpSpPr>
        <p:sp>
          <p:nvSpPr>
            <p:cNvPr id="42" name="Ellipse 41">
              <a:extLst>
                <a:ext uri="{FF2B5EF4-FFF2-40B4-BE49-F238E27FC236}">
                  <a16:creationId xmlns:a16="http://schemas.microsoft.com/office/drawing/2014/main" id="{58D019F8-2F2E-4B4F-A479-C2680623B5FA}"/>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C1A9BE5E-CDA8-482F-8840-F66A488F01DB}"/>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26</a:t>
              </a:r>
            </a:p>
          </p:txBody>
        </p:sp>
      </p:grpSp>
      <p:sp>
        <p:nvSpPr>
          <p:cNvPr id="49" name="ZoneTexte 48">
            <a:extLst>
              <a:ext uri="{FF2B5EF4-FFF2-40B4-BE49-F238E27FC236}">
                <a16:creationId xmlns:a16="http://schemas.microsoft.com/office/drawing/2014/main" id="{BF040B2E-7C6D-436C-8EF8-5E0257ADA64A}"/>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50" name="ZoneTexte 49">
            <a:extLst>
              <a:ext uri="{FF2B5EF4-FFF2-40B4-BE49-F238E27FC236}">
                <a16:creationId xmlns:a16="http://schemas.microsoft.com/office/drawing/2014/main" id="{7EA9F5DC-13B8-4033-ACC6-B6D298FC4D2C}"/>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51" name="Graphique 50" descr="Engrenages">
            <a:extLst>
              <a:ext uri="{FF2B5EF4-FFF2-40B4-BE49-F238E27FC236}">
                <a16:creationId xmlns:a16="http://schemas.microsoft.com/office/drawing/2014/main" id="{2152EE39-98E8-4B14-8F23-71A943197E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155" y="207085"/>
            <a:ext cx="357615" cy="357615"/>
          </a:xfrm>
          <a:prstGeom prst="rect">
            <a:avLst/>
          </a:prstGeom>
        </p:spPr>
      </p:pic>
      <p:sp>
        <p:nvSpPr>
          <p:cNvPr id="52" name="Rectangle 51">
            <a:extLst>
              <a:ext uri="{FF2B5EF4-FFF2-40B4-BE49-F238E27FC236}">
                <a16:creationId xmlns:a16="http://schemas.microsoft.com/office/drawing/2014/main" id="{24E331C2-7953-40CD-AF61-343EF3F0E393}"/>
              </a:ext>
            </a:extLst>
          </p:cNvPr>
          <p:cNvSpPr/>
          <p:nvPr/>
        </p:nvSpPr>
        <p:spPr>
          <a:xfrm>
            <a:off x="599567" y="177143"/>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0174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5">
            <a:extLst>
              <a:ext uri="{FF2B5EF4-FFF2-40B4-BE49-F238E27FC236}">
                <a16:creationId xmlns:a16="http://schemas.microsoft.com/office/drawing/2014/main" id="{2E27D7F4-A166-4CFB-92AB-625EF9D436A6}"/>
              </a:ext>
            </a:extLst>
          </p:cNvPr>
          <p:cNvGraphicFramePr>
            <a:graphicFrameLocks noGrp="1"/>
          </p:cNvGraphicFramePr>
          <p:nvPr>
            <p:extLst>
              <p:ext uri="{D42A27DB-BD31-4B8C-83A1-F6EECF244321}">
                <p14:modId xmlns:p14="http://schemas.microsoft.com/office/powerpoint/2010/main" val="3416861284"/>
              </p:ext>
            </p:extLst>
          </p:nvPr>
        </p:nvGraphicFramePr>
        <p:xfrm>
          <a:off x="8807452" y="1503864"/>
          <a:ext cx="1041400" cy="1044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4163760777"/>
                    </a:ext>
                  </a:extLst>
                </a:gridCol>
                <a:gridCol w="208280">
                  <a:extLst>
                    <a:ext uri="{9D8B030D-6E8A-4147-A177-3AD203B41FA5}">
                      <a16:colId xmlns:a16="http://schemas.microsoft.com/office/drawing/2014/main" val="692981393"/>
                    </a:ext>
                  </a:extLst>
                </a:gridCol>
                <a:gridCol w="208280">
                  <a:extLst>
                    <a:ext uri="{9D8B030D-6E8A-4147-A177-3AD203B41FA5}">
                      <a16:colId xmlns:a16="http://schemas.microsoft.com/office/drawing/2014/main" val="835966822"/>
                    </a:ext>
                  </a:extLst>
                </a:gridCol>
                <a:gridCol w="208280">
                  <a:extLst>
                    <a:ext uri="{9D8B030D-6E8A-4147-A177-3AD203B41FA5}">
                      <a16:colId xmlns:a16="http://schemas.microsoft.com/office/drawing/2014/main" val="2834967665"/>
                    </a:ext>
                  </a:extLst>
                </a:gridCol>
                <a:gridCol w="208280">
                  <a:extLst>
                    <a:ext uri="{9D8B030D-6E8A-4147-A177-3AD203B41FA5}">
                      <a16:colId xmlns:a16="http://schemas.microsoft.com/office/drawing/2014/main" val="3707858775"/>
                    </a:ext>
                  </a:extLst>
                </a:gridCol>
              </a:tblGrid>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4001959"/>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145105106"/>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2407475041"/>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352595150"/>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extLst>
                  <a:ext uri="{0D108BD9-81ED-4DB2-BD59-A6C34878D82A}">
                    <a16:rowId xmlns:a16="http://schemas.microsoft.com/office/drawing/2014/main" val="4140936463"/>
                  </a:ext>
                </a:extLst>
              </a:tr>
            </a:tbl>
          </a:graphicData>
        </a:graphic>
      </p:graphicFrame>
      <p:pic>
        <p:nvPicPr>
          <p:cNvPr id="6" name="Graphique 5" descr="Base de données">
            <a:extLst>
              <a:ext uri="{FF2B5EF4-FFF2-40B4-BE49-F238E27FC236}">
                <a16:creationId xmlns:a16="http://schemas.microsoft.com/office/drawing/2014/main" id="{079DDAA3-3275-4077-BC41-BBBF211BE7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7026" y="3117372"/>
            <a:ext cx="1144454" cy="1116128"/>
          </a:xfrm>
          <a:prstGeom prst="rect">
            <a:avLst/>
          </a:prstGeom>
        </p:spPr>
      </p:pic>
      <p:sp>
        <p:nvSpPr>
          <p:cNvPr id="7" name="Forme libre : forme 6">
            <a:extLst>
              <a:ext uri="{FF2B5EF4-FFF2-40B4-BE49-F238E27FC236}">
                <a16:creationId xmlns:a16="http://schemas.microsoft.com/office/drawing/2014/main" id="{E5C51963-2BA3-465C-8907-BEED55169DC1}"/>
              </a:ext>
            </a:extLst>
          </p:cNvPr>
          <p:cNvSpPr/>
          <p:nvPr/>
        </p:nvSpPr>
        <p:spPr>
          <a:xfrm>
            <a:off x="2254998" y="4145610"/>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chemeClr val="accent3">
              <a:lumMod val="75000"/>
            </a:schemeClr>
          </a:solidFill>
          <a:ln w="11906" cap="flat">
            <a:noFill/>
            <a:prstDash val="solid"/>
            <a:miter/>
          </a:ln>
        </p:spPr>
        <p:txBody>
          <a:bodyPr rtlCol="0" anchor="ctr"/>
          <a:lstStyle/>
          <a:p>
            <a:endParaRPr lang="fr-FR"/>
          </a:p>
        </p:txBody>
      </p:sp>
      <p:sp>
        <p:nvSpPr>
          <p:cNvPr id="75" name="Rectangle : coins arrondis 74">
            <a:extLst>
              <a:ext uri="{FF2B5EF4-FFF2-40B4-BE49-F238E27FC236}">
                <a16:creationId xmlns:a16="http://schemas.microsoft.com/office/drawing/2014/main" id="{4331017B-AEE7-4B85-A0B8-158C7A4F0276}"/>
              </a:ext>
            </a:extLst>
          </p:cNvPr>
          <p:cNvSpPr/>
          <p:nvPr/>
        </p:nvSpPr>
        <p:spPr>
          <a:xfrm>
            <a:off x="6561040" y="1339268"/>
            <a:ext cx="1254061" cy="489781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grpSp>
        <p:nvGrpSpPr>
          <p:cNvPr id="62" name="Groupe 61">
            <a:extLst>
              <a:ext uri="{FF2B5EF4-FFF2-40B4-BE49-F238E27FC236}">
                <a16:creationId xmlns:a16="http://schemas.microsoft.com/office/drawing/2014/main" id="{35262AD0-DF88-4B65-8139-8EE55587D559}"/>
              </a:ext>
            </a:extLst>
          </p:cNvPr>
          <p:cNvGrpSpPr/>
          <p:nvPr/>
        </p:nvGrpSpPr>
        <p:grpSpPr>
          <a:xfrm>
            <a:off x="6574929" y="1561290"/>
            <a:ext cx="1418316" cy="1145412"/>
            <a:chOff x="3976437" y="3377800"/>
            <a:chExt cx="1418316" cy="1145412"/>
          </a:xfrm>
        </p:grpSpPr>
        <p:sp>
          <p:nvSpPr>
            <p:cNvPr id="10" name="Organigramme : Alternative 9">
              <a:extLst>
                <a:ext uri="{FF2B5EF4-FFF2-40B4-BE49-F238E27FC236}">
                  <a16:creationId xmlns:a16="http://schemas.microsoft.com/office/drawing/2014/main" id="{456AECC2-D84C-4A51-BB24-C4B4D50DDDD9}"/>
                </a:ext>
              </a:extLst>
            </p:cNvPr>
            <p:cNvSpPr/>
            <p:nvPr/>
          </p:nvSpPr>
          <p:spPr>
            <a:xfrm>
              <a:off x="4205434" y="3377800"/>
              <a:ext cx="770698" cy="733705"/>
            </a:xfrm>
            <a:prstGeom prst="flowChartAlternateProcess">
              <a:avLst/>
            </a:prstGeom>
            <a:solidFill>
              <a:srgbClr val="DD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Graphique 12" descr="Engrenages">
              <a:extLst>
                <a:ext uri="{FF2B5EF4-FFF2-40B4-BE49-F238E27FC236}">
                  <a16:creationId xmlns:a16="http://schemas.microsoft.com/office/drawing/2014/main" id="{BEBAFAF4-4B9E-4A07-9A4B-E15A9415D5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6258" y="3379532"/>
              <a:ext cx="465265" cy="465265"/>
            </a:xfrm>
            <a:prstGeom prst="rect">
              <a:avLst/>
            </a:prstGeom>
          </p:spPr>
        </p:pic>
        <p:sp>
          <p:nvSpPr>
            <p:cNvPr id="17" name="ZoneTexte 16">
              <a:extLst>
                <a:ext uri="{FF2B5EF4-FFF2-40B4-BE49-F238E27FC236}">
                  <a16:creationId xmlns:a16="http://schemas.microsoft.com/office/drawing/2014/main" id="{021A3E9D-83DC-4C0E-A971-9C7FC5A00533}"/>
                </a:ext>
              </a:extLst>
            </p:cNvPr>
            <p:cNvSpPr txBox="1"/>
            <p:nvPr/>
          </p:nvSpPr>
          <p:spPr>
            <a:xfrm>
              <a:off x="3976437" y="4092325"/>
              <a:ext cx="1418316" cy="430887"/>
            </a:xfrm>
            <a:prstGeom prst="rect">
              <a:avLst/>
            </a:prstGeom>
            <a:noFill/>
          </p:spPr>
          <p:txBody>
            <a:bodyPr wrap="square" rtlCol="0">
              <a:spAutoFit/>
            </a:bodyPr>
            <a:lstStyle/>
            <a:p>
              <a:r>
                <a:rPr lang="fr-FR" sz="1100" b="1" dirty="0">
                  <a:solidFill>
                    <a:srgbClr val="DDFFFF"/>
                  </a:solidFill>
                </a:rPr>
                <a:t>RÉG. LINÉAIRE</a:t>
              </a:r>
            </a:p>
            <a:p>
              <a:r>
                <a:rPr lang="fr-FR" sz="1100" b="1" dirty="0">
                  <a:solidFill>
                    <a:srgbClr val="DDFFFF"/>
                  </a:solidFill>
                </a:rPr>
                <a:t>RÉGULARISÉE</a:t>
              </a:r>
            </a:p>
          </p:txBody>
        </p:sp>
        <p:pic>
          <p:nvPicPr>
            <p:cNvPr id="18" name="Graphique 17" descr="Engrenage">
              <a:extLst>
                <a:ext uri="{FF2B5EF4-FFF2-40B4-BE49-F238E27FC236}">
                  <a16:creationId xmlns:a16="http://schemas.microsoft.com/office/drawing/2014/main" id="{EDDA4E0A-1DF6-4144-A85B-152564C677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2654" y="3554326"/>
              <a:ext cx="465265" cy="465265"/>
            </a:xfrm>
            <a:prstGeom prst="rect">
              <a:avLst/>
            </a:prstGeom>
          </p:spPr>
        </p:pic>
      </p:grpSp>
      <p:grpSp>
        <p:nvGrpSpPr>
          <p:cNvPr id="61" name="Groupe 60">
            <a:extLst>
              <a:ext uri="{FF2B5EF4-FFF2-40B4-BE49-F238E27FC236}">
                <a16:creationId xmlns:a16="http://schemas.microsoft.com/office/drawing/2014/main" id="{048F7836-4625-4320-89D5-05CE59CAA665}"/>
              </a:ext>
            </a:extLst>
          </p:cNvPr>
          <p:cNvGrpSpPr/>
          <p:nvPr/>
        </p:nvGrpSpPr>
        <p:grpSpPr>
          <a:xfrm>
            <a:off x="6768690" y="4026845"/>
            <a:ext cx="1054411" cy="1011735"/>
            <a:chOff x="3038450" y="3394650"/>
            <a:chExt cx="1054411" cy="1011735"/>
          </a:xfrm>
        </p:grpSpPr>
        <p:sp>
          <p:nvSpPr>
            <p:cNvPr id="24" name="Organigramme : Alternative 23">
              <a:extLst>
                <a:ext uri="{FF2B5EF4-FFF2-40B4-BE49-F238E27FC236}">
                  <a16:creationId xmlns:a16="http://schemas.microsoft.com/office/drawing/2014/main" id="{DF4CECB9-65CB-4126-A05A-BB1CB18858A9}"/>
                </a:ext>
              </a:extLst>
            </p:cNvPr>
            <p:cNvSpPr/>
            <p:nvPr/>
          </p:nvSpPr>
          <p:spPr>
            <a:xfrm>
              <a:off x="3082176" y="3394650"/>
              <a:ext cx="770698" cy="733705"/>
            </a:xfrm>
            <a:prstGeom prst="flowChartAlternateProcess">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5" name="Graphique 24" descr="Engrenages">
              <a:extLst>
                <a:ext uri="{FF2B5EF4-FFF2-40B4-BE49-F238E27FC236}">
                  <a16:creationId xmlns:a16="http://schemas.microsoft.com/office/drawing/2014/main" id="{64D3953B-438D-4F74-8227-F339C12E6E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3000" y="3396382"/>
              <a:ext cx="465265" cy="465265"/>
            </a:xfrm>
            <a:prstGeom prst="rect">
              <a:avLst/>
            </a:prstGeom>
          </p:spPr>
        </p:pic>
        <p:sp>
          <p:nvSpPr>
            <p:cNvPr id="26" name="ZoneTexte 25">
              <a:extLst>
                <a:ext uri="{FF2B5EF4-FFF2-40B4-BE49-F238E27FC236}">
                  <a16:creationId xmlns:a16="http://schemas.microsoft.com/office/drawing/2014/main" id="{998E1218-A024-4B75-9066-1658FDEAAC7B}"/>
                </a:ext>
              </a:extLst>
            </p:cNvPr>
            <p:cNvSpPr txBox="1"/>
            <p:nvPr/>
          </p:nvSpPr>
          <p:spPr>
            <a:xfrm>
              <a:off x="3038450" y="4144775"/>
              <a:ext cx="1054411" cy="261610"/>
            </a:xfrm>
            <a:prstGeom prst="rect">
              <a:avLst/>
            </a:prstGeom>
            <a:noFill/>
          </p:spPr>
          <p:txBody>
            <a:bodyPr wrap="square" rtlCol="0">
              <a:spAutoFit/>
            </a:bodyPr>
            <a:lstStyle/>
            <a:p>
              <a:r>
                <a:rPr lang="fr-FR" sz="1100" b="1" dirty="0">
                  <a:solidFill>
                    <a:schemeClr val="accent6">
                      <a:lumMod val="40000"/>
                      <a:lumOff val="60000"/>
                    </a:schemeClr>
                  </a:solidFill>
                </a:rPr>
                <a:t>XGBOOST</a:t>
              </a:r>
            </a:p>
          </p:txBody>
        </p:sp>
        <p:pic>
          <p:nvPicPr>
            <p:cNvPr id="27" name="Graphique 26" descr="Engrenage">
              <a:extLst>
                <a:ext uri="{FF2B5EF4-FFF2-40B4-BE49-F238E27FC236}">
                  <a16:creationId xmlns:a16="http://schemas.microsoft.com/office/drawing/2014/main" id="{9C6564EA-9CA5-424B-A8EA-3C88DAA311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99396" y="3571176"/>
              <a:ext cx="465265" cy="465265"/>
            </a:xfrm>
            <a:prstGeom prst="rect">
              <a:avLst/>
            </a:prstGeom>
          </p:spPr>
        </p:pic>
      </p:grpSp>
      <p:grpSp>
        <p:nvGrpSpPr>
          <p:cNvPr id="63" name="Groupe 62">
            <a:extLst>
              <a:ext uri="{FF2B5EF4-FFF2-40B4-BE49-F238E27FC236}">
                <a16:creationId xmlns:a16="http://schemas.microsoft.com/office/drawing/2014/main" id="{0D1C296A-0B4F-4C79-9DD4-00285253B3B2}"/>
              </a:ext>
            </a:extLst>
          </p:cNvPr>
          <p:cNvGrpSpPr/>
          <p:nvPr/>
        </p:nvGrpSpPr>
        <p:grpSpPr>
          <a:xfrm>
            <a:off x="6480217" y="2737770"/>
            <a:ext cx="1418316" cy="1168054"/>
            <a:chOff x="4046755" y="4549264"/>
            <a:chExt cx="1418316" cy="1168054"/>
          </a:xfrm>
        </p:grpSpPr>
        <p:sp>
          <p:nvSpPr>
            <p:cNvPr id="11" name="Organigramme : Alternative 10">
              <a:extLst>
                <a:ext uri="{FF2B5EF4-FFF2-40B4-BE49-F238E27FC236}">
                  <a16:creationId xmlns:a16="http://schemas.microsoft.com/office/drawing/2014/main" id="{7E114309-FDE2-4707-9400-DB6E26A42722}"/>
                </a:ext>
              </a:extLst>
            </p:cNvPr>
            <p:cNvSpPr/>
            <p:nvPr/>
          </p:nvSpPr>
          <p:spPr>
            <a:xfrm>
              <a:off x="4354387" y="4552471"/>
              <a:ext cx="770698" cy="733705"/>
            </a:xfrm>
            <a:prstGeom prst="flowChartAlternateProcess">
              <a:avLst/>
            </a:prstGeom>
            <a:solidFill>
              <a:srgbClr val="E7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Graphique 15" descr="Engrenages">
              <a:extLst>
                <a:ext uri="{FF2B5EF4-FFF2-40B4-BE49-F238E27FC236}">
                  <a16:creationId xmlns:a16="http://schemas.microsoft.com/office/drawing/2014/main" id="{8A015633-3E80-43FA-BB7B-291CEB9526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3702" y="4549264"/>
              <a:ext cx="465265" cy="465265"/>
            </a:xfrm>
            <a:prstGeom prst="rect">
              <a:avLst/>
            </a:prstGeom>
          </p:spPr>
        </p:pic>
        <p:pic>
          <p:nvPicPr>
            <p:cNvPr id="21" name="Graphique 20" descr="Engrenage">
              <a:extLst>
                <a:ext uri="{FF2B5EF4-FFF2-40B4-BE49-F238E27FC236}">
                  <a16:creationId xmlns:a16="http://schemas.microsoft.com/office/drawing/2014/main" id="{C06EF21D-8863-4189-8FF1-5326D53F09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9802" y="4740542"/>
              <a:ext cx="465265" cy="465265"/>
            </a:xfrm>
            <a:prstGeom prst="rect">
              <a:avLst/>
            </a:prstGeom>
          </p:spPr>
        </p:pic>
        <p:sp>
          <p:nvSpPr>
            <p:cNvPr id="28" name="ZoneTexte 27">
              <a:extLst>
                <a:ext uri="{FF2B5EF4-FFF2-40B4-BE49-F238E27FC236}">
                  <a16:creationId xmlns:a16="http://schemas.microsoft.com/office/drawing/2014/main" id="{C11BB913-28D7-435E-B083-E70F9E7EA4FA}"/>
                </a:ext>
              </a:extLst>
            </p:cNvPr>
            <p:cNvSpPr txBox="1"/>
            <p:nvPr/>
          </p:nvSpPr>
          <p:spPr>
            <a:xfrm>
              <a:off x="4046755" y="5286431"/>
              <a:ext cx="1418316" cy="430887"/>
            </a:xfrm>
            <a:prstGeom prst="rect">
              <a:avLst/>
            </a:prstGeom>
            <a:noFill/>
          </p:spPr>
          <p:txBody>
            <a:bodyPr wrap="square" rtlCol="0">
              <a:spAutoFit/>
            </a:bodyPr>
            <a:lstStyle/>
            <a:p>
              <a:pPr algn="ctr"/>
              <a:r>
                <a:rPr lang="fr-FR" sz="1100" b="1" dirty="0">
                  <a:solidFill>
                    <a:srgbClr val="E7F9E7"/>
                  </a:solidFill>
                </a:rPr>
                <a:t>FORÊT ALÉATOIRE</a:t>
              </a:r>
            </a:p>
          </p:txBody>
        </p:sp>
      </p:grpSp>
      <p:grpSp>
        <p:nvGrpSpPr>
          <p:cNvPr id="64" name="Groupe 63">
            <a:extLst>
              <a:ext uri="{FF2B5EF4-FFF2-40B4-BE49-F238E27FC236}">
                <a16:creationId xmlns:a16="http://schemas.microsoft.com/office/drawing/2014/main" id="{59D8CCC5-871F-459D-920A-57FAA769C813}"/>
              </a:ext>
            </a:extLst>
          </p:cNvPr>
          <p:cNvGrpSpPr/>
          <p:nvPr/>
        </p:nvGrpSpPr>
        <p:grpSpPr>
          <a:xfrm>
            <a:off x="6787849" y="5155570"/>
            <a:ext cx="997387" cy="1015895"/>
            <a:chOff x="2496796" y="4442155"/>
            <a:chExt cx="997387" cy="1015895"/>
          </a:xfrm>
        </p:grpSpPr>
        <p:sp>
          <p:nvSpPr>
            <p:cNvPr id="29" name="Organigramme : Alternative 28">
              <a:extLst>
                <a:ext uri="{FF2B5EF4-FFF2-40B4-BE49-F238E27FC236}">
                  <a16:creationId xmlns:a16="http://schemas.microsoft.com/office/drawing/2014/main" id="{C28D49F0-6177-4BE3-A98C-096BB786D107}"/>
                </a:ext>
              </a:extLst>
            </p:cNvPr>
            <p:cNvSpPr/>
            <p:nvPr/>
          </p:nvSpPr>
          <p:spPr>
            <a:xfrm>
              <a:off x="2522464" y="4442155"/>
              <a:ext cx="770698" cy="733705"/>
            </a:xfrm>
            <a:prstGeom prst="flowChartAlternateProcess">
              <a:avLst/>
            </a:prstGeom>
            <a:solidFill>
              <a:srgbClr val="FF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D9D9"/>
                </a:solidFill>
              </a:endParaRPr>
            </a:p>
          </p:txBody>
        </p:sp>
        <p:pic>
          <p:nvPicPr>
            <p:cNvPr id="30" name="Graphique 29" descr="Engrenages">
              <a:extLst>
                <a:ext uri="{FF2B5EF4-FFF2-40B4-BE49-F238E27FC236}">
                  <a16:creationId xmlns:a16="http://schemas.microsoft.com/office/drawing/2014/main" id="{0D5D775B-058E-4797-BA8D-2653F94FEF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6796" y="4447446"/>
              <a:ext cx="465265" cy="465265"/>
            </a:xfrm>
            <a:prstGeom prst="rect">
              <a:avLst/>
            </a:prstGeom>
          </p:spPr>
        </p:pic>
        <p:pic>
          <p:nvPicPr>
            <p:cNvPr id="31" name="Graphique 30" descr="Engrenage">
              <a:extLst>
                <a:ext uri="{FF2B5EF4-FFF2-40B4-BE49-F238E27FC236}">
                  <a16:creationId xmlns:a16="http://schemas.microsoft.com/office/drawing/2014/main" id="{C2439039-BA45-41B3-B6C8-A9DF1EA845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7179" y="4639873"/>
              <a:ext cx="465265" cy="465265"/>
            </a:xfrm>
            <a:prstGeom prst="rect">
              <a:avLst/>
            </a:prstGeom>
          </p:spPr>
        </p:pic>
        <p:sp>
          <p:nvSpPr>
            <p:cNvPr id="32" name="ZoneTexte 31">
              <a:extLst>
                <a:ext uri="{FF2B5EF4-FFF2-40B4-BE49-F238E27FC236}">
                  <a16:creationId xmlns:a16="http://schemas.microsoft.com/office/drawing/2014/main" id="{3837CC15-B141-465A-9606-A08661D38D53}"/>
                </a:ext>
              </a:extLst>
            </p:cNvPr>
            <p:cNvSpPr txBox="1"/>
            <p:nvPr/>
          </p:nvSpPr>
          <p:spPr>
            <a:xfrm>
              <a:off x="2723485" y="5196440"/>
              <a:ext cx="770698" cy="261610"/>
            </a:xfrm>
            <a:prstGeom prst="rect">
              <a:avLst/>
            </a:prstGeom>
            <a:noFill/>
          </p:spPr>
          <p:txBody>
            <a:bodyPr wrap="square" rtlCol="0">
              <a:spAutoFit/>
            </a:bodyPr>
            <a:lstStyle/>
            <a:p>
              <a:r>
                <a:rPr lang="fr-FR" sz="1100" b="1" dirty="0">
                  <a:solidFill>
                    <a:srgbClr val="FFD9D9"/>
                  </a:solidFill>
                </a:rPr>
                <a:t>ET</a:t>
              </a:r>
            </a:p>
          </p:txBody>
        </p:sp>
      </p:grpSp>
      <p:graphicFrame>
        <p:nvGraphicFramePr>
          <p:cNvPr id="58" name="Tableau 5">
            <a:extLst>
              <a:ext uri="{FF2B5EF4-FFF2-40B4-BE49-F238E27FC236}">
                <a16:creationId xmlns:a16="http://schemas.microsoft.com/office/drawing/2014/main" id="{65D285D6-82DB-42CB-82ED-467C70F425B6}"/>
              </a:ext>
            </a:extLst>
          </p:cNvPr>
          <p:cNvGraphicFramePr>
            <a:graphicFrameLocks noGrp="1"/>
          </p:cNvGraphicFramePr>
          <p:nvPr>
            <p:extLst>
              <p:ext uri="{D42A27DB-BD31-4B8C-83A1-F6EECF244321}">
                <p14:modId xmlns:p14="http://schemas.microsoft.com/office/powerpoint/2010/main" val="2155948614"/>
              </p:ext>
            </p:extLst>
          </p:nvPr>
        </p:nvGraphicFramePr>
        <p:xfrm>
          <a:off x="8807452" y="3901452"/>
          <a:ext cx="1041400" cy="1044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4163760777"/>
                    </a:ext>
                  </a:extLst>
                </a:gridCol>
                <a:gridCol w="208280">
                  <a:extLst>
                    <a:ext uri="{9D8B030D-6E8A-4147-A177-3AD203B41FA5}">
                      <a16:colId xmlns:a16="http://schemas.microsoft.com/office/drawing/2014/main" val="692981393"/>
                    </a:ext>
                  </a:extLst>
                </a:gridCol>
                <a:gridCol w="208280">
                  <a:extLst>
                    <a:ext uri="{9D8B030D-6E8A-4147-A177-3AD203B41FA5}">
                      <a16:colId xmlns:a16="http://schemas.microsoft.com/office/drawing/2014/main" val="835966822"/>
                    </a:ext>
                  </a:extLst>
                </a:gridCol>
                <a:gridCol w="208280">
                  <a:extLst>
                    <a:ext uri="{9D8B030D-6E8A-4147-A177-3AD203B41FA5}">
                      <a16:colId xmlns:a16="http://schemas.microsoft.com/office/drawing/2014/main" val="2834967665"/>
                    </a:ext>
                  </a:extLst>
                </a:gridCol>
                <a:gridCol w="208280">
                  <a:extLst>
                    <a:ext uri="{9D8B030D-6E8A-4147-A177-3AD203B41FA5}">
                      <a16:colId xmlns:a16="http://schemas.microsoft.com/office/drawing/2014/main" val="3707858775"/>
                    </a:ext>
                  </a:extLst>
                </a:gridCol>
              </a:tblGrid>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4001959"/>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145105106"/>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2407475041"/>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352595150"/>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extLst>
                  <a:ext uri="{0D108BD9-81ED-4DB2-BD59-A6C34878D82A}">
                    <a16:rowId xmlns:a16="http://schemas.microsoft.com/office/drawing/2014/main" val="4140936463"/>
                  </a:ext>
                </a:extLst>
              </a:tr>
            </a:tbl>
          </a:graphicData>
        </a:graphic>
      </p:graphicFrame>
      <p:graphicFrame>
        <p:nvGraphicFramePr>
          <p:cNvPr id="59" name="Tableau 5">
            <a:extLst>
              <a:ext uri="{FF2B5EF4-FFF2-40B4-BE49-F238E27FC236}">
                <a16:creationId xmlns:a16="http://schemas.microsoft.com/office/drawing/2014/main" id="{B9141580-CBC4-49A8-B461-F706CD653230}"/>
              </a:ext>
            </a:extLst>
          </p:cNvPr>
          <p:cNvGraphicFramePr>
            <a:graphicFrameLocks noGrp="1"/>
          </p:cNvGraphicFramePr>
          <p:nvPr>
            <p:extLst>
              <p:ext uri="{D42A27DB-BD31-4B8C-83A1-F6EECF244321}">
                <p14:modId xmlns:p14="http://schemas.microsoft.com/office/powerpoint/2010/main" val="681292305"/>
              </p:ext>
            </p:extLst>
          </p:nvPr>
        </p:nvGraphicFramePr>
        <p:xfrm>
          <a:off x="8807452" y="2685756"/>
          <a:ext cx="1041400" cy="1044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4163760777"/>
                    </a:ext>
                  </a:extLst>
                </a:gridCol>
                <a:gridCol w="208280">
                  <a:extLst>
                    <a:ext uri="{9D8B030D-6E8A-4147-A177-3AD203B41FA5}">
                      <a16:colId xmlns:a16="http://schemas.microsoft.com/office/drawing/2014/main" val="692981393"/>
                    </a:ext>
                  </a:extLst>
                </a:gridCol>
                <a:gridCol w="208280">
                  <a:extLst>
                    <a:ext uri="{9D8B030D-6E8A-4147-A177-3AD203B41FA5}">
                      <a16:colId xmlns:a16="http://schemas.microsoft.com/office/drawing/2014/main" val="835966822"/>
                    </a:ext>
                  </a:extLst>
                </a:gridCol>
                <a:gridCol w="208280">
                  <a:extLst>
                    <a:ext uri="{9D8B030D-6E8A-4147-A177-3AD203B41FA5}">
                      <a16:colId xmlns:a16="http://schemas.microsoft.com/office/drawing/2014/main" val="2834967665"/>
                    </a:ext>
                  </a:extLst>
                </a:gridCol>
                <a:gridCol w="208280">
                  <a:extLst>
                    <a:ext uri="{9D8B030D-6E8A-4147-A177-3AD203B41FA5}">
                      <a16:colId xmlns:a16="http://schemas.microsoft.com/office/drawing/2014/main" val="3707858775"/>
                    </a:ext>
                  </a:extLst>
                </a:gridCol>
              </a:tblGrid>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4001959"/>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145105106"/>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2407475041"/>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352595150"/>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extLst>
                  <a:ext uri="{0D108BD9-81ED-4DB2-BD59-A6C34878D82A}">
                    <a16:rowId xmlns:a16="http://schemas.microsoft.com/office/drawing/2014/main" val="4140936463"/>
                  </a:ext>
                </a:extLst>
              </a:tr>
            </a:tbl>
          </a:graphicData>
        </a:graphic>
      </p:graphicFrame>
      <p:graphicFrame>
        <p:nvGraphicFramePr>
          <p:cNvPr id="60" name="Tableau 5">
            <a:extLst>
              <a:ext uri="{FF2B5EF4-FFF2-40B4-BE49-F238E27FC236}">
                <a16:creationId xmlns:a16="http://schemas.microsoft.com/office/drawing/2014/main" id="{C6AE316B-E762-4416-A8FB-D581E27BACCC}"/>
              </a:ext>
            </a:extLst>
          </p:cNvPr>
          <p:cNvGraphicFramePr>
            <a:graphicFrameLocks noGrp="1"/>
          </p:cNvGraphicFramePr>
          <p:nvPr>
            <p:extLst>
              <p:ext uri="{D42A27DB-BD31-4B8C-83A1-F6EECF244321}">
                <p14:modId xmlns:p14="http://schemas.microsoft.com/office/powerpoint/2010/main" val="3962560162"/>
              </p:ext>
            </p:extLst>
          </p:nvPr>
        </p:nvGraphicFramePr>
        <p:xfrm>
          <a:off x="8809979" y="5013659"/>
          <a:ext cx="1041400" cy="1044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4163760777"/>
                    </a:ext>
                  </a:extLst>
                </a:gridCol>
                <a:gridCol w="208280">
                  <a:extLst>
                    <a:ext uri="{9D8B030D-6E8A-4147-A177-3AD203B41FA5}">
                      <a16:colId xmlns:a16="http://schemas.microsoft.com/office/drawing/2014/main" val="692981393"/>
                    </a:ext>
                  </a:extLst>
                </a:gridCol>
                <a:gridCol w="208280">
                  <a:extLst>
                    <a:ext uri="{9D8B030D-6E8A-4147-A177-3AD203B41FA5}">
                      <a16:colId xmlns:a16="http://schemas.microsoft.com/office/drawing/2014/main" val="835966822"/>
                    </a:ext>
                  </a:extLst>
                </a:gridCol>
                <a:gridCol w="208280">
                  <a:extLst>
                    <a:ext uri="{9D8B030D-6E8A-4147-A177-3AD203B41FA5}">
                      <a16:colId xmlns:a16="http://schemas.microsoft.com/office/drawing/2014/main" val="2834967665"/>
                    </a:ext>
                  </a:extLst>
                </a:gridCol>
                <a:gridCol w="208280">
                  <a:extLst>
                    <a:ext uri="{9D8B030D-6E8A-4147-A177-3AD203B41FA5}">
                      <a16:colId xmlns:a16="http://schemas.microsoft.com/office/drawing/2014/main" val="3707858775"/>
                    </a:ext>
                  </a:extLst>
                </a:gridCol>
              </a:tblGrid>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4001959"/>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145105106"/>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2407475041"/>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352595150"/>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extLst>
                  <a:ext uri="{0D108BD9-81ED-4DB2-BD59-A6C34878D82A}">
                    <a16:rowId xmlns:a16="http://schemas.microsoft.com/office/drawing/2014/main" val="4140936463"/>
                  </a:ext>
                </a:extLst>
              </a:tr>
            </a:tbl>
          </a:graphicData>
        </a:graphic>
      </p:graphicFrame>
      <p:cxnSp>
        <p:nvCxnSpPr>
          <p:cNvPr id="65" name="Connecteur droit 64">
            <a:extLst>
              <a:ext uri="{FF2B5EF4-FFF2-40B4-BE49-F238E27FC236}">
                <a16:creationId xmlns:a16="http://schemas.microsoft.com/office/drawing/2014/main" id="{16641800-7DFC-4770-A8A0-ADD42BD2FAAD}"/>
              </a:ext>
            </a:extLst>
          </p:cNvPr>
          <p:cNvCxnSpPr/>
          <p:nvPr/>
        </p:nvCxnSpPr>
        <p:spPr>
          <a:xfrm>
            <a:off x="3575734" y="1943430"/>
            <a:ext cx="0" cy="360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67" name="Accolade fermante 66">
            <a:extLst>
              <a:ext uri="{FF2B5EF4-FFF2-40B4-BE49-F238E27FC236}">
                <a16:creationId xmlns:a16="http://schemas.microsoft.com/office/drawing/2014/main" id="{9D13CFF4-2E7A-49FA-8016-018DC4CF5AC6}"/>
              </a:ext>
            </a:extLst>
          </p:cNvPr>
          <p:cNvSpPr/>
          <p:nvPr/>
        </p:nvSpPr>
        <p:spPr>
          <a:xfrm flipH="1">
            <a:off x="2121155" y="4158114"/>
            <a:ext cx="45719" cy="237513"/>
          </a:xfrm>
          <a:prstGeom prst="rightBrace">
            <a:avLst/>
          </a:prstGeom>
          <a:noFill/>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8" name="Accolade fermante 67">
            <a:extLst>
              <a:ext uri="{FF2B5EF4-FFF2-40B4-BE49-F238E27FC236}">
                <a16:creationId xmlns:a16="http://schemas.microsoft.com/office/drawing/2014/main" id="{BAFB1AB5-6DEF-4EDF-B8D6-7CEC8E45BEA7}"/>
              </a:ext>
            </a:extLst>
          </p:cNvPr>
          <p:cNvSpPr/>
          <p:nvPr/>
        </p:nvSpPr>
        <p:spPr>
          <a:xfrm flipH="1">
            <a:off x="2121154" y="3281644"/>
            <a:ext cx="45719" cy="749758"/>
          </a:xfrm>
          <a:prstGeom prst="rightBrace">
            <a:avLst/>
          </a:prstGeom>
          <a:noFill/>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ZoneTexte 69">
            <a:extLst>
              <a:ext uri="{FF2B5EF4-FFF2-40B4-BE49-F238E27FC236}">
                <a16:creationId xmlns:a16="http://schemas.microsoft.com/office/drawing/2014/main" id="{69B2576A-070F-4F09-A2E0-4F1533748421}"/>
              </a:ext>
            </a:extLst>
          </p:cNvPr>
          <p:cNvSpPr txBox="1"/>
          <p:nvPr/>
        </p:nvSpPr>
        <p:spPr>
          <a:xfrm>
            <a:off x="772504" y="4097222"/>
            <a:ext cx="1418315" cy="338554"/>
          </a:xfrm>
          <a:prstGeom prst="rect">
            <a:avLst/>
          </a:prstGeom>
          <a:noFill/>
        </p:spPr>
        <p:txBody>
          <a:bodyPr wrap="square">
            <a:spAutoFit/>
          </a:bodyPr>
          <a:lstStyle/>
          <a:p>
            <a:r>
              <a:rPr lang="fr-FR" sz="1600" b="1" dirty="0">
                <a:solidFill>
                  <a:schemeClr val="accent3">
                    <a:lumMod val="75000"/>
                  </a:schemeClr>
                </a:solidFill>
              </a:rPr>
              <a:t>validation</a:t>
            </a:r>
            <a:endParaRPr lang="fr-FR" sz="1600" dirty="0">
              <a:solidFill>
                <a:schemeClr val="accent3">
                  <a:lumMod val="75000"/>
                </a:schemeClr>
              </a:solidFill>
            </a:endParaRPr>
          </a:p>
        </p:txBody>
      </p:sp>
      <p:sp>
        <p:nvSpPr>
          <p:cNvPr id="71" name="ZoneTexte 70">
            <a:extLst>
              <a:ext uri="{FF2B5EF4-FFF2-40B4-BE49-F238E27FC236}">
                <a16:creationId xmlns:a16="http://schemas.microsoft.com/office/drawing/2014/main" id="{9E8407A7-C586-4772-814B-596763B637D7}"/>
              </a:ext>
            </a:extLst>
          </p:cNvPr>
          <p:cNvSpPr txBox="1"/>
          <p:nvPr/>
        </p:nvSpPr>
        <p:spPr>
          <a:xfrm>
            <a:off x="729256" y="2099543"/>
            <a:ext cx="2534194"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Jeu d’entraînement</a:t>
            </a:r>
          </a:p>
        </p:txBody>
      </p:sp>
      <p:sp>
        <p:nvSpPr>
          <p:cNvPr id="73" name="ZoneTexte 72">
            <a:extLst>
              <a:ext uri="{FF2B5EF4-FFF2-40B4-BE49-F238E27FC236}">
                <a16:creationId xmlns:a16="http://schemas.microsoft.com/office/drawing/2014/main" id="{24A9BB30-8B41-4645-8091-4E82AEF1B205}"/>
              </a:ext>
            </a:extLst>
          </p:cNvPr>
          <p:cNvSpPr txBox="1"/>
          <p:nvPr/>
        </p:nvSpPr>
        <p:spPr>
          <a:xfrm>
            <a:off x="564401" y="3479846"/>
            <a:ext cx="1819309" cy="338554"/>
          </a:xfrm>
          <a:prstGeom prst="rect">
            <a:avLst/>
          </a:prstGeom>
          <a:noFill/>
        </p:spPr>
        <p:txBody>
          <a:bodyPr wrap="square">
            <a:spAutoFit/>
          </a:bodyPr>
          <a:lstStyle/>
          <a:p>
            <a:r>
              <a:rPr lang="fr-FR" sz="1600" b="1" dirty="0">
                <a:solidFill>
                  <a:schemeClr val="accent1"/>
                </a:solidFill>
              </a:rPr>
              <a:t>entraînement</a:t>
            </a:r>
            <a:endParaRPr lang="fr-FR" sz="1600" dirty="0">
              <a:solidFill>
                <a:schemeClr val="accent1"/>
              </a:solidFill>
            </a:endParaRPr>
          </a:p>
        </p:txBody>
      </p:sp>
      <p:cxnSp>
        <p:nvCxnSpPr>
          <p:cNvPr id="74" name="Connecteur droit 73">
            <a:extLst>
              <a:ext uri="{FF2B5EF4-FFF2-40B4-BE49-F238E27FC236}">
                <a16:creationId xmlns:a16="http://schemas.microsoft.com/office/drawing/2014/main" id="{74EED0AB-EA6A-4D14-8C2C-C615AA0B98F9}"/>
              </a:ext>
            </a:extLst>
          </p:cNvPr>
          <p:cNvCxnSpPr>
            <a:cxnSpLocks/>
          </p:cNvCxnSpPr>
          <p:nvPr/>
        </p:nvCxnSpPr>
        <p:spPr>
          <a:xfrm rot="16200000">
            <a:off x="3426275" y="3547183"/>
            <a:ext cx="0" cy="28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8C9E9A95-6011-4C18-8AE1-82DDAABF8BD9}"/>
              </a:ext>
            </a:extLst>
          </p:cNvPr>
          <p:cNvCxnSpPr>
            <a:cxnSpLocks/>
          </p:cNvCxnSpPr>
          <p:nvPr/>
        </p:nvCxnSpPr>
        <p:spPr>
          <a:xfrm>
            <a:off x="3566498" y="1952666"/>
            <a:ext cx="360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78" name="ZoneTexte 77">
            <a:extLst>
              <a:ext uri="{FF2B5EF4-FFF2-40B4-BE49-F238E27FC236}">
                <a16:creationId xmlns:a16="http://schemas.microsoft.com/office/drawing/2014/main" id="{8E22AA28-3F01-4840-B553-6922902F4406}"/>
              </a:ext>
            </a:extLst>
          </p:cNvPr>
          <p:cNvSpPr txBox="1"/>
          <p:nvPr/>
        </p:nvSpPr>
        <p:spPr>
          <a:xfrm>
            <a:off x="3937700" y="1804930"/>
            <a:ext cx="2162387"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HYPERPARAMÈTRES</a:t>
            </a:r>
          </a:p>
        </p:txBody>
      </p:sp>
      <p:cxnSp>
        <p:nvCxnSpPr>
          <p:cNvPr id="79" name="Connecteur droit avec flèche 78">
            <a:extLst>
              <a:ext uri="{FF2B5EF4-FFF2-40B4-BE49-F238E27FC236}">
                <a16:creationId xmlns:a16="http://schemas.microsoft.com/office/drawing/2014/main" id="{2124823F-220B-48CB-8C2F-CB2FD7126605}"/>
              </a:ext>
            </a:extLst>
          </p:cNvPr>
          <p:cNvCxnSpPr>
            <a:cxnSpLocks/>
          </p:cNvCxnSpPr>
          <p:nvPr/>
        </p:nvCxnSpPr>
        <p:spPr>
          <a:xfrm>
            <a:off x="3575734" y="3183742"/>
            <a:ext cx="360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80" name="Connecteur droit avec flèche 79">
            <a:extLst>
              <a:ext uri="{FF2B5EF4-FFF2-40B4-BE49-F238E27FC236}">
                <a16:creationId xmlns:a16="http://schemas.microsoft.com/office/drawing/2014/main" id="{0BA56096-BC82-41F2-A09E-36FBEAE7869F}"/>
              </a:ext>
            </a:extLst>
          </p:cNvPr>
          <p:cNvCxnSpPr>
            <a:cxnSpLocks/>
          </p:cNvCxnSpPr>
          <p:nvPr/>
        </p:nvCxnSpPr>
        <p:spPr>
          <a:xfrm>
            <a:off x="3575734" y="4395684"/>
            <a:ext cx="360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81" name="Connecteur droit avec flèche 80">
            <a:extLst>
              <a:ext uri="{FF2B5EF4-FFF2-40B4-BE49-F238E27FC236}">
                <a16:creationId xmlns:a16="http://schemas.microsoft.com/office/drawing/2014/main" id="{72B220E7-B12F-4023-8881-182E6796C505}"/>
              </a:ext>
            </a:extLst>
          </p:cNvPr>
          <p:cNvCxnSpPr>
            <a:cxnSpLocks/>
          </p:cNvCxnSpPr>
          <p:nvPr/>
        </p:nvCxnSpPr>
        <p:spPr>
          <a:xfrm>
            <a:off x="3582332" y="5524136"/>
            <a:ext cx="360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82" name="Connecteur droit avec flèche 81">
            <a:extLst>
              <a:ext uri="{FF2B5EF4-FFF2-40B4-BE49-F238E27FC236}">
                <a16:creationId xmlns:a16="http://schemas.microsoft.com/office/drawing/2014/main" id="{6909D723-FEBF-4583-A274-0E4A8AE58308}"/>
              </a:ext>
            </a:extLst>
          </p:cNvPr>
          <p:cNvCxnSpPr>
            <a:cxnSpLocks/>
          </p:cNvCxnSpPr>
          <p:nvPr/>
        </p:nvCxnSpPr>
        <p:spPr>
          <a:xfrm>
            <a:off x="5903290" y="1943429"/>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83" name="ZoneTexte 82">
            <a:extLst>
              <a:ext uri="{FF2B5EF4-FFF2-40B4-BE49-F238E27FC236}">
                <a16:creationId xmlns:a16="http://schemas.microsoft.com/office/drawing/2014/main" id="{F7796DF1-091A-4F90-BE69-414AA6DA26CE}"/>
              </a:ext>
            </a:extLst>
          </p:cNvPr>
          <p:cNvSpPr txBox="1"/>
          <p:nvPr/>
        </p:nvSpPr>
        <p:spPr>
          <a:xfrm>
            <a:off x="3935634" y="3046591"/>
            <a:ext cx="2162387"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HYPERPARAMÈTRES</a:t>
            </a:r>
          </a:p>
        </p:txBody>
      </p:sp>
      <p:cxnSp>
        <p:nvCxnSpPr>
          <p:cNvPr id="84" name="Connecteur droit avec flèche 83">
            <a:extLst>
              <a:ext uri="{FF2B5EF4-FFF2-40B4-BE49-F238E27FC236}">
                <a16:creationId xmlns:a16="http://schemas.microsoft.com/office/drawing/2014/main" id="{D36C93E4-B944-4BE2-AFEC-4AA798D11D54}"/>
              </a:ext>
            </a:extLst>
          </p:cNvPr>
          <p:cNvCxnSpPr>
            <a:cxnSpLocks/>
          </p:cNvCxnSpPr>
          <p:nvPr/>
        </p:nvCxnSpPr>
        <p:spPr>
          <a:xfrm>
            <a:off x="5901224" y="3185090"/>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85" name="ZoneTexte 84">
            <a:extLst>
              <a:ext uri="{FF2B5EF4-FFF2-40B4-BE49-F238E27FC236}">
                <a16:creationId xmlns:a16="http://schemas.microsoft.com/office/drawing/2014/main" id="{C8CB0311-1168-4E13-A67D-CF74F1A581B7}"/>
              </a:ext>
            </a:extLst>
          </p:cNvPr>
          <p:cNvSpPr txBox="1"/>
          <p:nvPr/>
        </p:nvSpPr>
        <p:spPr>
          <a:xfrm>
            <a:off x="3917833" y="4257184"/>
            <a:ext cx="2162387"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HYPERPARAMÈTRES</a:t>
            </a:r>
          </a:p>
        </p:txBody>
      </p:sp>
      <p:cxnSp>
        <p:nvCxnSpPr>
          <p:cNvPr id="86" name="Connecteur droit avec flèche 85">
            <a:extLst>
              <a:ext uri="{FF2B5EF4-FFF2-40B4-BE49-F238E27FC236}">
                <a16:creationId xmlns:a16="http://schemas.microsoft.com/office/drawing/2014/main" id="{43BB450E-83B4-4BBD-A375-AB7290FEADAB}"/>
              </a:ext>
            </a:extLst>
          </p:cNvPr>
          <p:cNvCxnSpPr>
            <a:cxnSpLocks/>
          </p:cNvCxnSpPr>
          <p:nvPr/>
        </p:nvCxnSpPr>
        <p:spPr>
          <a:xfrm>
            <a:off x="5883423" y="4395683"/>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87" name="ZoneTexte 86">
            <a:extLst>
              <a:ext uri="{FF2B5EF4-FFF2-40B4-BE49-F238E27FC236}">
                <a16:creationId xmlns:a16="http://schemas.microsoft.com/office/drawing/2014/main" id="{579DE673-DA81-4581-AA3B-E0D576C16328}"/>
              </a:ext>
            </a:extLst>
          </p:cNvPr>
          <p:cNvSpPr txBox="1"/>
          <p:nvPr/>
        </p:nvSpPr>
        <p:spPr>
          <a:xfrm>
            <a:off x="3900866" y="5385636"/>
            <a:ext cx="2162387"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HYPERPARAMÈTRES</a:t>
            </a:r>
          </a:p>
        </p:txBody>
      </p:sp>
      <p:cxnSp>
        <p:nvCxnSpPr>
          <p:cNvPr id="88" name="Connecteur droit avec flèche 87">
            <a:extLst>
              <a:ext uri="{FF2B5EF4-FFF2-40B4-BE49-F238E27FC236}">
                <a16:creationId xmlns:a16="http://schemas.microsoft.com/office/drawing/2014/main" id="{FC353853-9076-4328-98EB-1BE812DD754E}"/>
              </a:ext>
            </a:extLst>
          </p:cNvPr>
          <p:cNvCxnSpPr>
            <a:cxnSpLocks/>
          </p:cNvCxnSpPr>
          <p:nvPr/>
        </p:nvCxnSpPr>
        <p:spPr>
          <a:xfrm>
            <a:off x="5866456" y="5524135"/>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89" name="Connecteur droit avec flèche 88">
            <a:extLst>
              <a:ext uri="{FF2B5EF4-FFF2-40B4-BE49-F238E27FC236}">
                <a16:creationId xmlns:a16="http://schemas.microsoft.com/office/drawing/2014/main" id="{F32C02A2-3232-443E-9A27-804BAFA368F3}"/>
              </a:ext>
            </a:extLst>
          </p:cNvPr>
          <p:cNvCxnSpPr>
            <a:cxnSpLocks/>
          </p:cNvCxnSpPr>
          <p:nvPr/>
        </p:nvCxnSpPr>
        <p:spPr>
          <a:xfrm>
            <a:off x="8069218" y="1948050"/>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90" name="Connecteur droit avec flèche 89">
            <a:extLst>
              <a:ext uri="{FF2B5EF4-FFF2-40B4-BE49-F238E27FC236}">
                <a16:creationId xmlns:a16="http://schemas.microsoft.com/office/drawing/2014/main" id="{2309178F-AE11-4433-93AB-3CE4F292254F}"/>
              </a:ext>
            </a:extLst>
          </p:cNvPr>
          <p:cNvCxnSpPr>
            <a:cxnSpLocks/>
          </p:cNvCxnSpPr>
          <p:nvPr/>
        </p:nvCxnSpPr>
        <p:spPr>
          <a:xfrm>
            <a:off x="8067152" y="3189711"/>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91" name="Connecteur droit avec flèche 90">
            <a:extLst>
              <a:ext uri="{FF2B5EF4-FFF2-40B4-BE49-F238E27FC236}">
                <a16:creationId xmlns:a16="http://schemas.microsoft.com/office/drawing/2014/main" id="{7988DD00-9AC2-44B3-903F-A8C529F4F823}"/>
              </a:ext>
            </a:extLst>
          </p:cNvPr>
          <p:cNvCxnSpPr>
            <a:cxnSpLocks/>
          </p:cNvCxnSpPr>
          <p:nvPr/>
        </p:nvCxnSpPr>
        <p:spPr>
          <a:xfrm>
            <a:off x="8067823" y="4400304"/>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92" name="Connecteur droit avec flèche 91">
            <a:extLst>
              <a:ext uri="{FF2B5EF4-FFF2-40B4-BE49-F238E27FC236}">
                <a16:creationId xmlns:a16="http://schemas.microsoft.com/office/drawing/2014/main" id="{1BB7A28A-FE19-40E4-8FFF-163FEB2F6E3D}"/>
              </a:ext>
            </a:extLst>
          </p:cNvPr>
          <p:cNvCxnSpPr>
            <a:cxnSpLocks/>
          </p:cNvCxnSpPr>
          <p:nvPr/>
        </p:nvCxnSpPr>
        <p:spPr>
          <a:xfrm>
            <a:off x="8060092" y="5528756"/>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94" name="ZoneTexte 93">
            <a:extLst>
              <a:ext uri="{FF2B5EF4-FFF2-40B4-BE49-F238E27FC236}">
                <a16:creationId xmlns:a16="http://schemas.microsoft.com/office/drawing/2014/main" id="{0D9711F5-06C9-4F2E-9A85-083EFC49A771}"/>
              </a:ext>
            </a:extLst>
          </p:cNvPr>
          <p:cNvSpPr txBox="1"/>
          <p:nvPr/>
        </p:nvSpPr>
        <p:spPr>
          <a:xfrm>
            <a:off x="8660236" y="1173332"/>
            <a:ext cx="607868" cy="307777"/>
          </a:xfrm>
          <a:prstGeom prst="rect">
            <a:avLst/>
          </a:prstGeom>
          <a:noFill/>
        </p:spPr>
        <p:txBody>
          <a:bodyPr wrap="square">
            <a:spAutoFit/>
          </a:bodyPr>
          <a:lstStyle/>
          <a:p>
            <a:r>
              <a:rPr lang="fr-FR" sz="1400" b="1" dirty="0">
                <a:solidFill>
                  <a:schemeClr val="accent3">
                    <a:lumMod val="75000"/>
                  </a:schemeClr>
                </a:solidFill>
              </a:rPr>
              <a:t>val.</a:t>
            </a:r>
            <a:endParaRPr lang="fr-FR" sz="1400" dirty="0"/>
          </a:p>
        </p:txBody>
      </p:sp>
      <p:sp>
        <p:nvSpPr>
          <p:cNvPr id="95" name="ZoneTexte 94">
            <a:extLst>
              <a:ext uri="{FF2B5EF4-FFF2-40B4-BE49-F238E27FC236}">
                <a16:creationId xmlns:a16="http://schemas.microsoft.com/office/drawing/2014/main" id="{4035A6CF-2E94-4920-9FF0-E1CA32A4D9E0}"/>
              </a:ext>
            </a:extLst>
          </p:cNvPr>
          <p:cNvSpPr txBox="1"/>
          <p:nvPr/>
        </p:nvSpPr>
        <p:spPr>
          <a:xfrm>
            <a:off x="9054984" y="1161983"/>
            <a:ext cx="957238" cy="307777"/>
          </a:xfrm>
          <a:prstGeom prst="rect">
            <a:avLst/>
          </a:prstGeom>
          <a:noFill/>
        </p:spPr>
        <p:txBody>
          <a:bodyPr wrap="square">
            <a:spAutoFit/>
          </a:bodyPr>
          <a:lstStyle/>
          <a:p>
            <a:r>
              <a:rPr lang="fr-FR" sz="1400" b="1" dirty="0" err="1">
                <a:solidFill>
                  <a:schemeClr val="accent1"/>
                </a:solidFill>
              </a:rPr>
              <a:t>entraîn</a:t>
            </a:r>
            <a:r>
              <a:rPr lang="fr-FR" sz="1400" b="1" dirty="0">
                <a:solidFill>
                  <a:schemeClr val="accent1"/>
                </a:solidFill>
              </a:rPr>
              <a:t>.</a:t>
            </a:r>
            <a:endParaRPr lang="fr-FR" sz="1400" dirty="0">
              <a:solidFill>
                <a:schemeClr val="accent1"/>
              </a:solidFill>
            </a:endParaRPr>
          </a:p>
        </p:txBody>
      </p:sp>
      <p:sp>
        <p:nvSpPr>
          <p:cNvPr id="100" name="ZoneTexte 99">
            <a:extLst>
              <a:ext uri="{FF2B5EF4-FFF2-40B4-BE49-F238E27FC236}">
                <a16:creationId xmlns:a16="http://schemas.microsoft.com/office/drawing/2014/main" id="{E0A31810-09CD-4916-A8C6-D97744295394}"/>
              </a:ext>
            </a:extLst>
          </p:cNvPr>
          <p:cNvSpPr txBox="1"/>
          <p:nvPr/>
        </p:nvSpPr>
        <p:spPr>
          <a:xfrm>
            <a:off x="8145449" y="752101"/>
            <a:ext cx="2534194"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Validation croisée</a:t>
            </a:r>
          </a:p>
        </p:txBody>
      </p:sp>
      <p:sp>
        <p:nvSpPr>
          <p:cNvPr id="122" name="ZoneTexte 121">
            <a:extLst>
              <a:ext uri="{FF2B5EF4-FFF2-40B4-BE49-F238E27FC236}">
                <a16:creationId xmlns:a16="http://schemas.microsoft.com/office/drawing/2014/main" id="{309899FB-A300-463E-9573-8A546D10F67A}"/>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123" name="ZoneTexte 122">
            <a:extLst>
              <a:ext uri="{FF2B5EF4-FFF2-40B4-BE49-F238E27FC236}">
                <a16:creationId xmlns:a16="http://schemas.microsoft.com/office/drawing/2014/main" id="{D71EA5DE-DC09-470A-9DF2-A627A3420ACB}"/>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124" name="Graphique 123" descr="Engrenages">
            <a:extLst>
              <a:ext uri="{FF2B5EF4-FFF2-40B4-BE49-F238E27FC236}">
                <a16:creationId xmlns:a16="http://schemas.microsoft.com/office/drawing/2014/main" id="{7FFFBAB1-D9CE-40BD-8E4A-994219EDB6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05155" y="207085"/>
            <a:ext cx="357615" cy="357615"/>
          </a:xfrm>
          <a:prstGeom prst="rect">
            <a:avLst/>
          </a:prstGeom>
        </p:spPr>
      </p:pic>
      <p:sp>
        <p:nvSpPr>
          <p:cNvPr id="125" name="Rectangle 124">
            <a:extLst>
              <a:ext uri="{FF2B5EF4-FFF2-40B4-BE49-F238E27FC236}">
                <a16:creationId xmlns:a16="http://schemas.microsoft.com/office/drawing/2014/main" id="{2408D1E9-E75C-4A12-B4D0-F7F3C095DA89}"/>
              </a:ext>
            </a:extLst>
          </p:cNvPr>
          <p:cNvSpPr/>
          <p:nvPr/>
        </p:nvSpPr>
        <p:spPr>
          <a:xfrm>
            <a:off x="599567" y="177143"/>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6" name="Rectangle 125">
            <a:extLst>
              <a:ext uri="{FF2B5EF4-FFF2-40B4-BE49-F238E27FC236}">
                <a16:creationId xmlns:a16="http://schemas.microsoft.com/office/drawing/2014/main" id="{AE056151-370D-45F9-8F9D-B7E4AFF0220B}"/>
              </a:ext>
            </a:extLst>
          </p:cNvPr>
          <p:cNvSpPr/>
          <p:nvPr/>
        </p:nvSpPr>
        <p:spPr>
          <a:xfrm>
            <a:off x="0" y="6699294"/>
            <a:ext cx="12192000" cy="158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7" name="Image 126">
            <a:extLst>
              <a:ext uri="{FF2B5EF4-FFF2-40B4-BE49-F238E27FC236}">
                <a16:creationId xmlns:a16="http://schemas.microsoft.com/office/drawing/2014/main" id="{E34CED11-3CC5-4F3D-99A1-791055B7D5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128" name="Groupe 127">
            <a:extLst>
              <a:ext uri="{FF2B5EF4-FFF2-40B4-BE49-F238E27FC236}">
                <a16:creationId xmlns:a16="http://schemas.microsoft.com/office/drawing/2014/main" id="{4DEB60A1-8FE7-475E-9352-85296F818A5D}"/>
              </a:ext>
            </a:extLst>
          </p:cNvPr>
          <p:cNvGrpSpPr/>
          <p:nvPr/>
        </p:nvGrpSpPr>
        <p:grpSpPr>
          <a:xfrm>
            <a:off x="11291582" y="6231082"/>
            <a:ext cx="613550" cy="481858"/>
            <a:chOff x="11291582" y="6231082"/>
            <a:chExt cx="613550" cy="481858"/>
          </a:xfrm>
        </p:grpSpPr>
        <p:sp>
          <p:nvSpPr>
            <p:cNvPr id="129" name="Ellipse 128">
              <a:extLst>
                <a:ext uri="{FF2B5EF4-FFF2-40B4-BE49-F238E27FC236}">
                  <a16:creationId xmlns:a16="http://schemas.microsoft.com/office/drawing/2014/main" id="{D073E5A4-6A42-43AC-9A21-CCE078A4C949}"/>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ZoneTexte 129">
              <a:extLst>
                <a:ext uri="{FF2B5EF4-FFF2-40B4-BE49-F238E27FC236}">
                  <a16:creationId xmlns:a16="http://schemas.microsoft.com/office/drawing/2014/main" id="{3D4051F0-493B-4199-A20D-019839CC41D2}"/>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27</a:t>
              </a:r>
            </a:p>
          </p:txBody>
        </p:sp>
      </p:grpSp>
      <p:sp>
        <p:nvSpPr>
          <p:cNvPr id="156" name="Accolade fermante 155">
            <a:extLst>
              <a:ext uri="{FF2B5EF4-FFF2-40B4-BE49-F238E27FC236}">
                <a16:creationId xmlns:a16="http://schemas.microsoft.com/office/drawing/2014/main" id="{1C99870D-44B1-4CD2-A8DB-BCD490244531}"/>
              </a:ext>
            </a:extLst>
          </p:cNvPr>
          <p:cNvSpPr/>
          <p:nvPr/>
        </p:nvSpPr>
        <p:spPr>
          <a:xfrm>
            <a:off x="2985216" y="3317646"/>
            <a:ext cx="45719" cy="749758"/>
          </a:xfrm>
          <a:prstGeom prst="rightBrace">
            <a:avLst/>
          </a:prstGeom>
          <a:noFill/>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7" name="ZoneTexte 156">
            <a:extLst>
              <a:ext uri="{FF2B5EF4-FFF2-40B4-BE49-F238E27FC236}">
                <a16:creationId xmlns:a16="http://schemas.microsoft.com/office/drawing/2014/main" id="{3AB7CB12-4F60-4636-B454-AFB01CF32D3D}"/>
              </a:ext>
            </a:extLst>
          </p:cNvPr>
          <p:cNvSpPr txBox="1"/>
          <p:nvPr/>
        </p:nvSpPr>
        <p:spPr>
          <a:xfrm>
            <a:off x="4031767" y="766406"/>
            <a:ext cx="1834689"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Entraînement</a:t>
            </a:r>
          </a:p>
        </p:txBody>
      </p:sp>
      <p:sp>
        <p:nvSpPr>
          <p:cNvPr id="159" name="ZoneTexte 158">
            <a:extLst>
              <a:ext uri="{FF2B5EF4-FFF2-40B4-BE49-F238E27FC236}">
                <a16:creationId xmlns:a16="http://schemas.microsoft.com/office/drawing/2014/main" id="{6ABE301B-9C64-408F-A7C6-6A903E209A6B}"/>
              </a:ext>
            </a:extLst>
          </p:cNvPr>
          <p:cNvSpPr txBox="1"/>
          <p:nvPr/>
        </p:nvSpPr>
        <p:spPr>
          <a:xfrm>
            <a:off x="2834779" y="39812"/>
            <a:ext cx="8807452" cy="738664"/>
          </a:xfrm>
          <a:prstGeom prst="rect">
            <a:avLst/>
          </a:prstGeom>
          <a:noFill/>
        </p:spPr>
        <p:txBody>
          <a:bodyPr wrap="square">
            <a:spAutoFit/>
          </a:bodyPr>
          <a:lstStyle/>
          <a:p>
            <a:r>
              <a:rPr lang="fr-FR" sz="1400" b="0" i="0" dirty="0">
                <a:solidFill>
                  <a:srgbClr val="000000"/>
                </a:solidFill>
                <a:effectLst/>
                <a:latin typeface="Liberation Sans" panose="020B0604020202020204" pitchFamily="34" charset="0"/>
              </a:rPr>
              <a:t>Les différentes « procédures » de modélisation sont ensuite comparées à travers leurs scores de validation croisée afin de retenir celle pour laquelle le risque espéré (l’erreur de généralisation) présente la valeur la plus faible. </a:t>
            </a:r>
            <a:endParaRPr lang="fr-FR" sz="1400" dirty="0"/>
          </a:p>
        </p:txBody>
      </p:sp>
    </p:spTree>
    <p:extLst>
      <p:ext uri="{BB962C8B-B14F-4D97-AF65-F5344CB8AC3E}">
        <p14:creationId xmlns:p14="http://schemas.microsoft.com/office/powerpoint/2010/main" val="1760135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3" name="Connecteur droit 172">
            <a:extLst>
              <a:ext uri="{FF2B5EF4-FFF2-40B4-BE49-F238E27FC236}">
                <a16:creationId xmlns:a16="http://schemas.microsoft.com/office/drawing/2014/main" id="{6D2B7471-33E8-4462-A695-137C1AB5652C}"/>
              </a:ext>
            </a:extLst>
          </p:cNvPr>
          <p:cNvCxnSpPr>
            <a:cxnSpLocks/>
          </p:cNvCxnSpPr>
          <p:nvPr/>
        </p:nvCxnSpPr>
        <p:spPr>
          <a:xfrm rot="16200000">
            <a:off x="8526403" y="-2180667"/>
            <a:ext cx="0" cy="5436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69" name="Hexagone 168">
            <a:extLst>
              <a:ext uri="{FF2B5EF4-FFF2-40B4-BE49-F238E27FC236}">
                <a16:creationId xmlns:a16="http://schemas.microsoft.com/office/drawing/2014/main" id="{A1E984CC-F6A4-4B53-9230-4E1A74E25DEB}"/>
              </a:ext>
            </a:extLst>
          </p:cNvPr>
          <p:cNvSpPr/>
          <p:nvPr/>
        </p:nvSpPr>
        <p:spPr>
          <a:xfrm>
            <a:off x="10041584" y="162698"/>
            <a:ext cx="828000" cy="671215"/>
          </a:xfrm>
          <a:prstGeom prst="hexagon">
            <a:avLst/>
          </a:prstGeom>
          <a:solidFill>
            <a:srgbClr val="FFD9D9"/>
          </a:solidFill>
          <a:ln>
            <a:solidFill>
              <a:srgbClr val="FF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2" name="Connecteur droit 171">
            <a:extLst>
              <a:ext uri="{FF2B5EF4-FFF2-40B4-BE49-F238E27FC236}">
                <a16:creationId xmlns:a16="http://schemas.microsoft.com/office/drawing/2014/main" id="{4693D8F6-A3D5-40B5-8D48-2A2CC872E14E}"/>
              </a:ext>
            </a:extLst>
          </p:cNvPr>
          <p:cNvCxnSpPr/>
          <p:nvPr/>
        </p:nvCxnSpPr>
        <p:spPr>
          <a:xfrm>
            <a:off x="11246674" y="528097"/>
            <a:ext cx="0" cy="270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60" name="Tableau 159">
            <a:extLst>
              <a:ext uri="{FF2B5EF4-FFF2-40B4-BE49-F238E27FC236}">
                <a16:creationId xmlns:a16="http://schemas.microsoft.com/office/drawing/2014/main" id="{76324F9B-5D39-4CA1-89DC-1C391F4004EC}"/>
              </a:ext>
            </a:extLst>
          </p:cNvPr>
          <p:cNvGraphicFramePr>
            <a:graphicFrameLocks noGrp="1"/>
          </p:cNvGraphicFramePr>
          <p:nvPr>
            <p:extLst>
              <p:ext uri="{D42A27DB-BD31-4B8C-83A1-F6EECF244321}">
                <p14:modId xmlns:p14="http://schemas.microsoft.com/office/powerpoint/2010/main" val="535260375"/>
              </p:ext>
            </p:extLst>
          </p:nvPr>
        </p:nvGraphicFramePr>
        <p:xfrm>
          <a:off x="370703" y="3482270"/>
          <a:ext cx="888618" cy="620316"/>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620316">
                <a:tc>
                  <a:txBody>
                    <a:bodyPr/>
                    <a:lstStyle/>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46" name="Rectangle : coins arrondis 45">
            <a:extLst>
              <a:ext uri="{FF2B5EF4-FFF2-40B4-BE49-F238E27FC236}">
                <a16:creationId xmlns:a16="http://schemas.microsoft.com/office/drawing/2014/main" id="{A8E3D8E9-6E41-402F-8193-B249C555B49B}"/>
              </a:ext>
            </a:extLst>
          </p:cNvPr>
          <p:cNvSpPr/>
          <p:nvPr/>
        </p:nvSpPr>
        <p:spPr>
          <a:xfrm>
            <a:off x="5188120" y="1459617"/>
            <a:ext cx="1254061" cy="489781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31EDA891-6532-489B-AE15-BA4B70DD2A40}"/>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76DBC23D-3897-4F77-9671-333E32251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6" name="Groupe 5">
            <a:extLst>
              <a:ext uri="{FF2B5EF4-FFF2-40B4-BE49-F238E27FC236}">
                <a16:creationId xmlns:a16="http://schemas.microsoft.com/office/drawing/2014/main" id="{3F7F0F1B-BD39-4D17-9579-8BEDA82F6141}"/>
              </a:ext>
            </a:extLst>
          </p:cNvPr>
          <p:cNvGrpSpPr/>
          <p:nvPr/>
        </p:nvGrpSpPr>
        <p:grpSpPr>
          <a:xfrm>
            <a:off x="11291582" y="6231082"/>
            <a:ext cx="613550" cy="481858"/>
            <a:chOff x="11291582" y="6231082"/>
            <a:chExt cx="613550" cy="481858"/>
          </a:xfrm>
        </p:grpSpPr>
        <p:sp>
          <p:nvSpPr>
            <p:cNvPr id="7" name="Ellipse 6">
              <a:extLst>
                <a:ext uri="{FF2B5EF4-FFF2-40B4-BE49-F238E27FC236}">
                  <a16:creationId xmlns:a16="http://schemas.microsoft.com/office/drawing/2014/main" id="{CB4BEF8D-4F1D-4EA2-96FA-D9EFF59BA20B}"/>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92E54D19-5A22-4C3D-8CDE-40A1E24BBDA7}"/>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28</a:t>
              </a:r>
            </a:p>
          </p:txBody>
        </p:sp>
      </p:grpSp>
      <p:cxnSp>
        <p:nvCxnSpPr>
          <p:cNvPr id="9" name="Connecteur droit 8">
            <a:extLst>
              <a:ext uri="{FF2B5EF4-FFF2-40B4-BE49-F238E27FC236}">
                <a16:creationId xmlns:a16="http://schemas.microsoft.com/office/drawing/2014/main" id="{FA3FDE87-3973-4395-9237-A711D850AF34}"/>
              </a:ext>
            </a:extLst>
          </p:cNvPr>
          <p:cNvCxnSpPr/>
          <p:nvPr/>
        </p:nvCxnSpPr>
        <p:spPr>
          <a:xfrm>
            <a:off x="10249018" y="1818745"/>
            <a:ext cx="0" cy="3636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0499155E-17E1-4B3C-BAF6-B37840879DBD}"/>
              </a:ext>
            </a:extLst>
          </p:cNvPr>
          <p:cNvCxnSpPr>
            <a:cxnSpLocks/>
          </p:cNvCxnSpPr>
          <p:nvPr/>
        </p:nvCxnSpPr>
        <p:spPr>
          <a:xfrm rot="16200000">
            <a:off x="10108793" y="1676820"/>
            <a:ext cx="0" cy="28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662E7096-01A6-4105-9676-63F365ED4284}"/>
              </a:ext>
            </a:extLst>
          </p:cNvPr>
          <p:cNvCxnSpPr>
            <a:cxnSpLocks/>
          </p:cNvCxnSpPr>
          <p:nvPr/>
        </p:nvCxnSpPr>
        <p:spPr>
          <a:xfrm rot="16200000">
            <a:off x="10105561" y="2956059"/>
            <a:ext cx="0" cy="28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C8A51714-30BD-4C3D-B5FD-3065774BFA64}"/>
              </a:ext>
            </a:extLst>
          </p:cNvPr>
          <p:cNvCxnSpPr>
            <a:cxnSpLocks/>
          </p:cNvCxnSpPr>
          <p:nvPr/>
        </p:nvCxnSpPr>
        <p:spPr>
          <a:xfrm rot="16200000">
            <a:off x="10118038" y="4189111"/>
            <a:ext cx="0" cy="28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01631EC-6003-4129-95E2-E6D7984182C5}"/>
              </a:ext>
            </a:extLst>
          </p:cNvPr>
          <p:cNvCxnSpPr>
            <a:cxnSpLocks/>
          </p:cNvCxnSpPr>
          <p:nvPr/>
        </p:nvCxnSpPr>
        <p:spPr>
          <a:xfrm rot="16200000">
            <a:off x="10118036" y="5306708"/>
            <a:ext cx="0" cy="28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A0421200-8B2E-49A7-BD22-725147CC7879}"/>
              </a:ext>
            </a:extLst>
          </p:cNvPr>
          <p:cNvSpPr txBox="1"/>
          <p:nvPr/>
        </p:nvSpPr>
        <p:spPr>
          <a:xfrm>
            <a:off x="8535278" y="1684861"/>
            <a:ext cx="146560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PERFORMANCE</a:t>
            </a:r>
          </a:p>
        </p:txBody>
      </p:sp>
      <p:sp>
        <p:nvSpPr>
          <p:cNvPr id="18" name="ZoneTexte 17">
            <a:extLst>
              <a:ext uri="{FF2B5EF4-FFF2-40B4-BE49-F238E27FC236}">
                <a16:creationId xmlns:a16="http://schemas.microsoft.com/office/drawing/2014/main" id="{5852FDBF-531C-4651-A9C2-6D551C92BD10}"/>
              </a:ext>
            </a:extLst>
          </p:cNvPr>
          <p:cNvSpPr txBox="1"/>
          <p:nvPr/>
        </p:nvSpPr>
        <p:spPr>
          <a:xfrm>
            <a:off x="8562990" y="2972704"/>
            <a:ext cx="146560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PERFORMANCE</a:t>
            </a:r>
          </a:p>
        </p:txBody>
      </p:sp>
      <p:sp>
        <p:nvSpPr>
          <p:cNvPr id="19" name="ZoneTexte 18">
            <a:extLst>
              <a:ext uri="{FF2B5EF4-FFF2-40B4-BE49-F238E27FC236}">
                <a16:creationId xmlns:a16="http://schemas.microsoft.com/office/drawing/2014/main" id="{CFFD2316-EE84-49F7-B2F9-2E960C56B6B4}"/>
              </a:ext>
            </a:extLst>
          </p:cNvPr>
          <p:cNvSpPr txBox="1"/>
          <p:nvPr/>
        </p:nvSpPr>
        <p:spPr>
          <a:xfrm>
            <a:off x="8562990" y="4196850"/>
            <a:ext cx="146560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PERFORMANCE</a:t>
            </a:r>
          </a:p>
        </p:txBody>
      </p:sp>
      <p:sp>
        <p:nvSpPr>
          <p:cNvPr id="20" name="ZoneTexte 19">
            <a:extLst>
              <a:ext uri="{FF2B5EF4-FFF2-40B4-BE49-F238E27FC236}">
                <a16:creationId xmlns:a16="http://schemas.microsoft.com/office/drawing/2014/main" id="{0BE62205-14F3-4E01-A77D-CBF0662764CE}"/>
              </a:ext>
            </a:extLst>
          </p:cNvPr>
          <p:cNvSpPr txBox="1"/>
          <p:nvPr/>
        </p:nvSpPr>
        <p:spPr>
          <a:xfrm>
            <a:off x="8528222" y="5310035"/>
            <a:ext cx="146560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PERFORMANCE</a:t>
            </a:r>
          </a:p>
        </p:txBody>
      </p:sp>
      <p:graphicFrame>
        <p:nvGraphicFramePr>
          <p:cNvPr id="25" name="Tableau 5">
            <a:extLst>
              <a:ext uri="{FF2B5EF4-FFF2-40B4-BE49-F238E27FC236}">
                <a16:creationId xmlns:a16="http://schemas.microsoft.com/office/drawing/2014/main" id="{22EEF588-F53F-4B1C-BFED-B01FCA8130A0}"/>
              </a:ext>
            </a:extLst>
          </p:cNvPr>
          <p:cNvGraphicFramePr>
            <a:graphicFrameLocks noGrp="1"/>
          </p:cNvGraphicFramePr>
          <p:nvPr>
            <p:extLst>
              <p:ext uri="{D42A27DB-BD31-4B8C-83A1-F6EECF244321}">
                <p14:modId xmlns:p14="http://schemas.microsoft.com/office/powerpoint/2010/main" val="3255566276"/>
              </p:ext>
            </p:extLst>
          </p:nvPr>
        </p:nvGraphicFramePr>
        <p:xfrm>
          <a:off x="1806286" y="1660884"/>
          <a:ext cx="1041400" cy="1044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4163760777"/>
                    </a:ext>
                  </a:extLst>
                </a:gridCol>
                <a:gridCol w="208280">
                  <a:extLst>
                    <a:ext uri="{9D8B030D-6E8A-4147-A177-3AD203B41FA5}">
                      <a16:colId xmlns:a16="http://schemas.microsoft.com/office/drawing/2014/main" val="692981393"/>
                    </a:ext>
                  </a:extLst>
                </a:gridCol>
                <a:gridCol w="208280">
                  <a:extLst>
                    <a:ext uri="{9D8B030D-6E8A-4147-A177-3AD203B41FA5}">
                      <a16:colId xmlns:a16="http://schemas.microsoft.com/office/drawing/2014/main" val="835966822"/>
                    </a:ext>
                  </a:extLst>
                </a:gridCol>
                <a:gridCol w="208280">
                  <a:extLst>
                    <a:ext uri="{9D8B030D-6E8A-4147-A177-3AD203B41FA5}">
                      <a16:colId xmlns:a16="http://schemas.microsoft.com/office/drawing/2014/main" val="2834967665"/>
                    </a:ext>
                  </a:extLst>
                </a:gridCol>
                <a:gridCol w="208280">
                  <a:extLst>
                    <a:ext uri="{9D8B030D-6E8A-4147-A177-3AD203B41FA5}">
                      <a16:colId xmlns:a16="http://schemas.microsoft.com/office/drawing/2014/main" val="3707858775"/>
                    </a:ext>
                  </a:extLst>
                </a:gridCol>
              </a:tblGrid>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4001959"/>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145105106"/>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2407475041"/>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352595150"/>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extLst>
                  <a:ext uri="{0D108BD9-81ED-4DB2-BD59-A6C34878D82A}">
                    <a16:rowId xmlns:a16="http://schemas.microsoft.com/office/drawing/2014/main" val="4140936463"/>
                  </a:ext>
                </a:extLst>
              </a:tr>
            </a:tbl>
          </a:graphicData>
        </a:graphic>
      </p:graphicFrame>
      <p:graphicFrame>
        <p:nvGraphicFramePr>
          <p:cNvPr id="26" name="Tableau 5">
            <a:extLst>
              <a:ext uri="{FF2B5EF4-FFF2-40B4-BE49-F238E27FC236}">
                <a16:creationId xmlns:a16="http://schemas.microsoft.com/office/drawing/2014/main" id="{C1C5BE0B-FA7D-4ECE-8D51-4971FED22247}"/>
              </a:ext>
            </a:extLst>
          </p:cNvPr>
          <p:cNvGraphicFramePr>
            <a:graphicFrameLocks noGrp="1"/>
          </p:cNvGraphicFramePr>
          <p:nvPr>
            <p:extLst>
              <p:ext uri="{D42A27DB-BD31-4B8C-83A1-F6EECF244321}">
                <p14:modId xmlns:p14="http://schemas.microsoft.com/office/powerpoint/2010/main" val="700272071"/>
              </p:ext>
            </p:extLst>
          </p:nvPr>
        </p:nvGraphicFramePr>
        <p:xfrm>
          <a:off x="1806286" y="4058472"/>
          <a:ext cx="1041400" cy="1044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4163760777"/>
                    </a:ext>
                  </a:extLst>
                </a:gridCol>
                <a:gridCol w="208280">
                  <a:extLst>
                    <a:ext uri="{9D8B030D-6E8A-4147-A177-3AD203B41FA5}">
                      <a16:colId xmlns:a16="http://schemas.microsoft.com/office/drawing/2014/main" val="692981393"/>
                    </a:ext>
                  </a:extLst>
                </a:gridCol>
                <a:gridCol w="208280">
                  <a:extLst>
                    <a:ext uri="{9D8B030D-6E8A-4147-A177-3AD203B41FA5}">
                      <a16:colId xmlns:a16="http://schemas.microsoft.com/office/drawing/2014/main" val="835966822"/>
                    </a:ext>
                  </a:extLst>
                </a:gridCol>
                <a:gridCol w="208280">
                  <a:extLst>
                    <a:ext uri="{9D8B030D-6E8A-4147-A177-3AD203B41FA5}">
                      <a16:colId xmlns:a16="http://schemas.microsoft.com/office/drawing/2014/main" val="2834967665"/>
                    </a:ext>
                  </a:extLst>
                </a:gridCol>
                <a:gridCol w="208280">
                  <a:extLst>
                    <a:ext uri="{9D8B030D-6E8A-4147-A177-3AD203B41FA5}">
                      <a16:colId xmlns:a16="http://schemas.microsoft.com/office/drawing/2014/main" val="3707858775"/>
                    </a:ext>
                  </a:extLst>
                </a:gridCol>
              </a:tblGrid>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4001959"/>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145105106"/>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2407475041"/>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352595150"/>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extLst>
                  <a:ext uri="{0D108BD9-81ED-4DB2-BD59-A6C34878D82A}">
                    <a16:rowId xmlns:a16="http://schemas.microsoft.com/office/drawing/2014/main" val="4140936463"/>
                  </a:ext>
                </a:extLst>
              </a:tr>
            </a:tbl>
          </a:graphicData>
        </a:graphic>
      </p:graphicFrame>
      <p:graphicFrame>
        <p:nvGraphicFramePr>
          <p:cNvPr id="27" name="Tableau 5">
            <a:extLst>
              <a:ext uri="{FF2B5EF4-FFF2-40B4-BE49-F238E27FC236}">
                <a16:creationId xmlns:a16="http://schemas.microsoft.com/office/drawing/2014/main" id="{D1D1071F-5F6C-4A04-B872-9819E2D10498}"/>
              </a:ext>
            </a:extLst>
          </p:cNvPr>
          <p:cNvGraphicFramePr>
            <a:graphicFrameLocks noGrp="1"/>
          </p:cNvGraphicFramePr>
          <p:nvPr>
            <p:extLst>
              <p:ext uri="{D42A27DB-BD31-4B8C-83A1-F6EECF244321}">
                <p14:modId xmlns:p14="http://schemas.microsoft.com/office/powerpoint/2010/main" val="2815337249"/>
              </p:ext>
            </p:extLst>
          </p:nvPr>
        </p:nvGraphicFramePr>
        <p:xfrm>
          <a:off x="1806286" y="2842776"/>
          <a:ext cx="1041400" cy="1044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4163760777"/>
                    </a:ext>
                  </a:extLst>
                </a:gridCol>
                <a:gridCol w="208280">
                  <a:extLst>
                    <a:ext uri="{9D8B030D-6E8A-4147-A177-3AD203B41FA5}">
                      <a16:colId xmlns:a16="http://schemas.microsoft.com/office/drawing/2014/main" val="692981393"/>
                    </a:ext>
                  </a:extLst>
                </a:gridCol>
                <a:gridCol w="208280">
                  <a:extLst>
                    <a:ext uri="{9D8B030D-6E8A-4147-A177-3AD203B41FA5}">
                      <a16:colId xmlns:a16="http://schemas.microsoft.com/office/drawing/2014/main" val="835966822"/>
                    </a:ext>
                  </a:extLst>
                </a:gridCol>
                <a:gridCol w="208280">
                  <a:extLst>
                    <a:ext uri="{9D8B030D-6E8A-4147-A177-3AD203B41FA5}">
                      <a16:colId xmlns:a16="http://schemas.microsoft.com/office/drawing/2014/main" val="2834967665"/>
                    </a:ext>
                  </a:extLst>
                </a:gridCol>
                <a:gridCol w="208280">
                  <a:extLst>
                    <a:ext uri="{9D8B030D-6E8A-4147-A177-3AD203B41FA5}">
                      <a16:colId xmlns:a16="http://schemas.microsoft.com/office/drawing/2014/main" val="3707858775"/>
                    </a:ext>
                  </a:extLst>
                </a:gridCol>
              </a:tblGrid>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4001959"/>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145105106"/>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2407475041"/>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352595150"/>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extLst>
                  <a:ext uri="{0D108BD9-81ED-4DB2-BD59-A6C34878D82A}">
                    <a16:rowId xmlns:a16="http://schemas.microsoft.com/office/drawing/2014/main" val="4140936463"/>
                  </a:ext>
                </a:extLst>
              </a:tr>
            </a:tbl>
          </a:graphicData>
        </a:graphic>
      </p:graphicFrame>
      <p:graphicFrame>
        <p:nvGraphicFramePr>
          <p:cNvPr id="28" name="Tableau 5">
            <a:extLst>
              <a:ext uri="{FF2B5EF4-FFF2-40B4-BE49-F238E27FC236}">
                <a16:creationId xmlns:a16="http://schemas.microsoft.com/office/drawing/2014/main" id="{21443E4C-2EF2-4ABA-BF9D-399629F6CAF6}"/>
              </a:ext>
            </a:extLst>
          </p:cNvPr>
          <p:cNvGraphicFramePr>
            <a:graphicFrameLocks noGrp="1"/>
          </p:cNvGraphicFramePr>
          <p:nvPr>
            <p:extLst>
              <p:ext uri="{D42A27DB-BD31-4B8C-83A1-F6EECF244321}">
                <p14:modId xmlns:p14="http://schemas.microsoft.com/office/powerpoint/2010/main" val="3420622893"/>
              </p:ext>
            </p:extLst>
          </p:nvPr>
        </p:nvGraphicFramePr>
        <p:xfrm>
          <a:off x="1808813" y="5170679"/>
          <a:ext cx="1041400" cy="1044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4163760777"/>
                    </a:ext>
                  </a:extLst>
                </a:gridCol>
                <a:gridCol w="208280">
                  <a:extLst>
                    <a:ext uri="{9D8B030D-6E8A-4147-A177-3AD203B41FA5}">
                      <a16:colId xmlns:a16="http://schemas.microsoft.com/office/drawing/2014/main" val="692981393"/>
                    </a:ext>
                  </a:extLst>
                </a:gridCol>
                <a:gridCol w="208280">
                  <a:extLst>
                    <a:ext uri="{9D8B030D-6E8A-4147-A177-3AD203B41FA5}">
                      <a16:colId xmlns:a16="http://schemas.microsoft.com/office/drawing/2014/main" val="835966822"/>
                    </a:ext>
                  </a:extLst>
                </a:gridCol>
                <a:gridCol w="208280">
                  <a:extLst>
                    <a:ext uri="{9D8B030D-6E8A-4147-A177-3AD203B41FA5}">
                      <a16:colId xmlns:a16="http://schemas.microsoft.com/office/drawing/2014/main" val="2834967665"/>
                    </a:ext>
                  </a:extLst>
                </a:gridCol>
                <a:gridCol w="208280">
                  <a:extLst>
                    <a:ext uri="{9D8B030D-6E8A-4147-A177-3AD203B41FA5}">
                      <a16:colId xmlns:a16="http://schemas.microsoft.com/office/drawing/2014/main" val="3707858775"/>
                    </a:ext>
                  </a:extLst>
                </a:gridCol>
              </a:tblGrid>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4001959"/>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145105106"/>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2407475041"/>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352595150"/>
                  </a:ext>
                </a:extLst>
              </a:tr>
              <a:tr h="208800">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endParaRPr lang="fr-FR" sz="100" dirty="0">
                        <a:latin typeface="Times New Roman" panose="02020603050405020304" pitchFamily="18" charset="0"/>
                        <a:cs typeface="Times New Roman" panose="02020603050405020304" pitchFamily="18" charset="0"/>
                      </a:endParaRPr>
                    </a:p>
                  </a:txBody>
                  <a:tcPr anchor="ctr">
                    <a:solidFill>
                      <a:schemeClr val="accent3">
                        <a:lumMod val="75000"/>
                      </a:schemeClr>
                    </a:solidFill>
                  </a:tcPr>
                </a:tc>
                <a:extLst>
                  <a:ext uri="{0D108BD9-81ED-4DB2-BD59-A6C34878D82A}">
                    <a16:rowId xmlns:a16="http://schemas.microsoft.com/office/drawing/2014/main" val="4140936463"/>
                  </a:ext>
                </a:extLst>
              </a:tr>
            </a:tbl>
          </a:graphicData>
        </a:graphic>
      </p:graphicFrame>
      <p:sp>
        <p:nvSpPr>
          <p:cNvPr id="33" name="ZoneTexte 32">
            <a:extLst>
              <a:ext uri="{FF2B5EF4-FFF2-40B4-BE49-F238E27FC236}">
                <a16:creationId xmlns:a16="http://schemas.microsoft.com/office/drawing/2014/main" id="{EBAE824C-55E1-49F6-9EEF-23CBE49F91CF}"/>
              </a:ext>
            </a:extLst>
          </p:cNvPr>
          <p:cNvSpPr txBox="1"/>
          <p:nvPr/>
        </p:nvSpPr>
        <p:spPr>
          <a:xfrm>
            <a:off x="1659070" y="1330352"/>
            <a:ext cx="607868" cy="307777"/>
          </a:xfrm>
          <a:prstGeom prst="rect">
            <a:avLst/>
          </a:prstGeom>
          <a:noFill/>
        </p:spPr>
        <p:txBody>
          <a:bodyPr wrap="square">
            <a:spAutoFit/>
          </a:bodyPr>
          <a:lstStyle/>
          <a:p>
            <a:r>
              <a:rPr lang="fr-FR" sz="1400" b="1" dirty="0">
                <a:solidFill>
                  <a:schemeClr val="accent3">
                    <a:lumMod val="75000"/>
                  </a:schemeClr>
                </a:solidFill>
              </a:rPr>
              <a:t>val.</a:t>
            </a:r>
            <a:endParaRPr lang="fr-FR" sz="1400" dirty="0"/>
          </a:p>
        </p:txBody>
      </p:sp>
      <p:sp>
        <p:nvSpPr>
          <p:cNvPr id="34" name="ZoneTexte 33">
            <a:extLst>
              <a:ext uri="{FF2B5EF4-FFF2-40B4-BE49-F238E27FC236}">
                <a16:creationId xmlns:a16="http://schemas.microsoft.com/office/drawing/2014/main" id="{E722A0C9-5ABC-43EF-99F9-C3B3A566A8F7}"/>
              </a:ext>
            </a:extLst>
          </p:cNvPr>
          <p:cNvSpPr txBox="1"/>
          <p:nvPr/>
        </p:nvSpPr>
        <p:spPr>
          <a:xfrm>
            <a:off x="2053818" y="1319003"/>
            <a:ext cx="957238" cy="307777"/>
          </a:xfrm>
          <a:prstGeom prst="rect">
            <a:avLst/>
          </a:prstGeom>
          <a:noFill/>
        </p:spPr>
        <p:txBody>
          <a:bodyPr wrap="square">
            <a:spAutoFit/>
          </a:bodyPr>
          <a:lstStyle/>
          <a:p>
            <a:r>
              <a:rPr lang="fr-FR" sz="1400" b="1" dirty="0" err="1">
                <a:solidFill>
                  <a:schemeClr val="accent1"/>
                </a:solidFill>
              </a:rPr>
              <a:t>entraîn</a:t>
            </a:r>
            <a:r>
              <a:rPr lang="fr-FR" sz="1400" b="1" dirty="0">
                <a:solidFill>
                  <a:schemeClr val="accent1"/>
                </a:solidFill>
              </a:rPr>
              <a:t>.</a:t>
            </a:r>
            <a:endParaRPr lang="fr-FR" sz="1400" dirty="0">
              <a:solidFill>
                <a:schemeClr val="accent1"/>
              </a:solidFill>
            </a:endParaRPr>
          </a:p>
        </p:txBody>
      </p:sp>
      <p:cxnSp>
        <p:nvCxnSpPr>
          <p:cNvPr id="35" name="Connecteur droit avec flèche 34">
            <a:extLst>
              <a:ext uri="{FF2B5EF4-FFF2-40B4-BE49-F238E27FC236}">
                <a16:creationId xmlns:a16="http://schemas.microsoft.com/office/drawing/2014/main" id="{719322E6-C652-4271-A6F4-1453EFEED4AA}"/>
              </a:ext>
            </a:extLst>
          </p:cNvPr>
          <p:cNvCxnSpPr>
            <a:cxnSpLocks/>
          </p:cNvCxnSpPr>
          <p:nvPr/>
        </p:nvCxnSpPr>
        <p:spPr>
          <a:xfrm>
            <a:off x="3030779" y="2109693"/>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6" name="Connecteur droit avec flèche 35">
            <a:extLst>
              <a:ext uri="{FF2B5EF4-FFF2-40B4-BE49-F238E27FC236}">
                <a16:creationId xmlns:a16="http://schemas.microsoft.com/office/drawing/2014/main" id="{5C29D1F9-0983-45C7-BFB6-CE26685416B6}"/>
              </a:ext>
            </a:extLst>
          </p:cNvPr>
          <p:cNvCxnSpPr>
            <a:cxnSpLocks/>
          </p:cNvCxnSpPr>
          <p:nvPr/>
        </p:nvCxnSpPr>
        <p:spPr>
          <a:xfrm>
            <a:off x="3028713" y="3351354"/>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7" name="Connecteur droit avec flèche 36">
            <a:extLst>
              <a:ext uri="{FF2B5EF4-FFF2-40B4-BE49-F238E27FC236}">
                <a16:creationId xmlns:a16="http://schemas.microsoft.com/office/drawing/2014/main" id="{DFF3672F-2407-4F1B-80F2-418893ADCC53}"/>
              </a:ext>
            </a:extLst>
          </p:cNvPr>
          <p:cNvCxnSpPr>
            <a:cxnSpLocks/>
          </p:cNvCxnSpPr>
          <p:nvPr/>
        </p:nvCxnSpPr>
        <p:spPr>
          <a:xfrm>
            <a:off x="3010912" y="4561947"/>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8" name="Connecteur droit avec flèche 37">
            <a:extLst>
              <a:ext uri="{FF2B5EF4-FFF2-40B4-BE49-F238E27FC236}">
                <a16:creationId xmlns:a16="http://schemas.microsoft.com/office/drawing/2014/main" id="{F9A7558B-5ED0-4D47-91EF-77100A00D642}"/>
              </a:ext>
            </a:extLst>
          </p:cNvPr>
          <p:cNvCxnSpPr>
            <a:cxnSpLocks/>
          </p:cNvCxnSpPr>
          <p:nvPr/>
        </p:nvCxnSpPr>
        <p:spPr>
          <a:xfrm>
            <a:off x="2993945" y="5690399"/>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39" name="ZoneTexte 38">
            <a:extLst>
              <a:ext uri="{FF2B5EF4-FFF2-40B4-BE49-F238E27FC236}">
                <a16:creationId xmlns:a16="http://schemas.microsoft.com/office/drawing/2014/main" id="{8A30AF48-C723-4D3B-A789-76304ADDFEF4}"/>
              </a:ext>
            </a:extLst>
          </p:cNvPr>
          <p:cNvSpPr txBox="1"/>
          <p:nvPr/>
        </p:nvSpPr>
        <p:spPr>
          <a:xfrm>
            <a:off x="1216865" y="915567"/>
            <a:ext cx="2534194"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Validation croisée</a:t>
            </a:r>
          </a:p>
        </p:txBody>
      </p:sp>
      <p:sp>
        <p:nvSpPr>
          <p:cNvPr id="40" name="ZoneTexte 39">
            <a:extLst>
              <a:ext uri="{FF2B5EF4-FFF2-40B4-BE49-F238E27FC236}">
                <a16:creationId xmlns:a16="http://schemas.microsoft.com/office/drawing/2014/main" id="{640B5C85-C1F9-48B6-8225-3E740F6C3EA2}"/>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41" name="ZoneTexte 40">
            <a:extLst>
              <a:ext uri="{FF2B5EF4-FFF2-40B4-BE49-F238E27FC236}">
                <a16:creationId xmlns:a16="http://schemas.microsoft.com/office/drawing/2014/main" id="{2D07A63D-79B4-4460-80F6-B144028E902A}"/>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42" name="Graphique 41" descr="Engrenages">
            <a:extLst>
              <a:ext uri="{FF2B5EF4-FFF2-40B4-BE49-F238E27FC236}">
                <a16:creationId xmlns:a16="http://schemas.microsoft.com/office/drawing/2014/main" id="{D9B13C02-B121-4C1C-8374-585A3359A8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5155" y="207085"/>
            <a:ext cx="357615" cy="357615"/>
          </a:xfrm>
          <a:prstGeom prst="rect">
            <a:avLst/>
          </a:prstGeom>
        </p:spPr>
      </p:pic>
      <p:sp>
        <p:nvSpPr>
          <p:cNvPr id="43" name="Rectangle 42">
            <a:extLst>
              <a:ext uri="{FF2B5EF4-FFF2-40B4-BE49-F238E27FC236}">
                <a16:creationId xmlns:a16="http://schemas.microsoft.com/office/drawing/2014/main" id="{44600A53-DB6E-49E9-BE45-87EF739BD124}"/>
              </a:ext>
            </a:extLst>
          </p:cNvPr>
          <p:cNvSpPr/>
          <p:nvPr/>
        </p:nvSpPr>
        <p:spPr>
          <a:xfrm>
            <a:off x="599567" y="177143"/>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4FEA3F33-62B9-4E1A-962B-9618D6CC1FA9}"/>
              </a:ext>
            </a:extLst>
          </p:cNvPr>
          <p:cNvSpPr txBox="1"/>
          <p:nvPr/>
        </p:nvSpPr>
        <p:spPr>
          <a:xfrm>
            <a:off x="5284116" y="2415344"/>
            <a:ext cx="1418316" cy="261610"/>
          </a:xfrm>
          <a:prstGeom prst="rect">
            <a:avLst/>
          </a:prstGeom>
          <a:noFill/>
        </p:spPr>
        <p:txBody>
          <a:bodyPr wrap="square" rtlCol="0">
            <a:spAutoFit/>
          </a:bodyPr>
          <a:lstStyle/>
          <a:p>
            <a:r>
              <a:rPr lang="fr-FR" sz="1100" b="1" dirty="0">
                <a:solidFill>
                  <a:srgbClr val="DDFFFF"/>
                </a:solidFill>
              </a:rPr>
              <a:t>MODÈLE LR</a:t>
            </a:r>
          </a:p>
        </p:txBody>
      </p:sp>
      <p:grpSp>
        <p:nvGrpSpPr>
          <p:cNvPr id="86" name="Groupe 85">
            <a:extLst>
              <a:ext uri="{FF2B5EF4-FFF2-40B4-BE49-F238E27FC236}">
                <a16:creationId xmlns:a16="http://schemas.microsoft.com/office/drawing/2014/main" id="{EB71CB8A-FD54-4B26-A432-E1A422F47F8F}"/>
              </a:ext>
            </a:extLst>
          </p:cNvPr>
          <p:cNvGrpSpPr/>
          <p:nvPr/>
        </p:nvGrpSpPr>
        <p:grpSpPr>
          <a:xfrm>
            <a:off x="5394244" y="1626424"/>
            <a:ext cx="828000" cy="720000"/>
            <a:chOff x="4612143" y="1720067"/>
            <a:chExt cx="828000" cy="720000"/>
          </a:xfrm>
        </p:grpSpPr>
        <p:sp>
          <p:nvSpPr>
            <p:cNvPr id="45" name="Hexagone 44">
              <a:extLst>
                <a:ext uri="{FF2B5EF4-FFF2-40B4-BE49-F238E27FC236}">
                  <a16:creationId xmlns:a16="http://schemas.microsoft.com/office/drawing/2014/main" id="{F056DC33-29BB-46B0-BC26-66A61D7F6622}"/>
                </a:ext>
              </a:extLst>
            </p:cNvPr>
            <p:cNvSpPr/>
            <p:nvPr/>
          </p:nvSpPr>
          <p:spPr>
            <a:xfrm>
              <a:off x="4612143" y="1720067"/>
              <a:ext cx="828000" cy="720000"/>
            </a:xfrm>
            <a:prstGeom prst="hexagon">
              <a:avLst/>
            </a:prstGeom>
            <a:solidFill>
              <a:srgbClr val="DDFFFF"/>
            </a:solidFill>
            <a:ln>
              <a:solidFill>
                <a:srgbClr val="DD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9" name="Graphique 48" descr="Engrenages">
              <a:extLst>
                <a:ext uri="{FF2B5EF4-FFF2-40B4-BE49-F238E27FC236}">
                  <a16:creationId xmlns:a16="http://schemas.microsoft.com/office/drawing/2014/main" id="{1C86405F-85E5-4D11-8CC0-EC1890FA4E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1779" y="1749854"/>
              <a:ext cx="465265" cy="465265"/>
            </a:xfrm>
            <a:prstGeom prst="rect">
              <a:avLst/>
            </a:prstGeom>
          </p:spPr>
        </p:pic>
        <p:pic>
          <p:nvPicPr>
            <p:cNvPr id="51" name="Graphique 50" descr="Engrenage">
              <a:extLst>
                <a:ext uri="{FF2B5EF4-FFF2-40B4-BE49-F238E27FC236}">
                  <a16:creationId xmlns:a16="http://schemas.microsoft.com/office/drawing/2014/main" id="{8E6B063B-7C97-4215-A059-862591E55C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78175" y="1924648"/>
              <a:ext cx="465265" cy="465265"/>
            </a:xfrm>
            <a:prstGeom prst="rect">
              <a:avLst/>
            </a:prstGeom>
          </p:spPr>
        </p:pic>
      </p:grpSp>
      <p:grpSp>
        <p:nvGrpSpPr>
          <p:cNvPr id="93" name="Groupe 92">
            <a:extLst>
              <a:ext uri="{FF2B5EF4-FFF2-40B4-BE49-F238E27FC236}">
                <a16:creationId xmlns:a16="http://schemas.microsoft.com/office/drawing/2014/main" id="{9F897338-B565-44A5-A66D-AB92459444AA}"/>
              </a:ext>
            </a:extLst>
          </p:cNvPr>
          <p:cNvGrpSpPr/>
          <p:nvPr/>
        </p:nvGrpSpPr>
        <p:grpSpPr>
          <a:xfrm>
            <a:off x="5348172" y="5258212"/>
            <a:ext cx="1128200" cy="1061397"/>
            <a:chOff x="4654441" y="5110847"/>
            <a:chExt cx="1128200" cy="1061397"/>
          </a:xfrm>
        </p:grpSpPr>
        <p:sp>
          <p:nvSpPr>
            <p:cNvPr id="88" name="Hexagone 87">
              <a:extLst>
                <a:ext uri="{FF2B5EF4-FFF2-40B4-BE49-F238E27FC236}">
                  <a16:creationId xmlns:a16="http://schemas.microsoft.com/office/drawing/2014/main" id="{35E09681-982F-49DC-892C-076386FA4F98}"/>
                </a:ext>
              </a:extLst>
            </p:cNvPr>
            <p:cNvSpPr/>
            <p:nvPr/>
          </p:nvSpPr>
          <p:spPr>
            <a:xfrm>
              <a:off x="4689589" y="5110847"/>
              <a:ext cx="828000" cy="720000"/>
            </a:xfrm>
            <a:prstGeom prst="hexagon">
              <a:avLst/>
            </a:prstGeom>
            <a:solidFill>
              <a:srgbClr val="FFD9D9"/>
            </a:solidFill>
            <a:ln>
              <a:solidFill>
                <a:srgbClr val="FF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2" name="Groupe 61">
              <a:extLst>
                <a:ext uri="{FF2B5EF4-FFF2-40B4-BE49-F238E27FC236}">
                  <a16:creationId xmlns:a16="http://schemas.microsoft.com/office/drawing/2014/main" id="{3C147427-F479-49E5-B237-582FA7DF4797}"/>
                </a:ext>
              </a:extLst>
            </p:cNvPr>
            <p:cNvGrpSpPr/>
            <p:nvPr/>
          </p:nvGrpSpPr>
          <p:grpSpPr>
            <a:xfrm>
              <a:off x="4654441" y="5161640"/>
              <a:ext cx="1128200" cy="1010604"/>
              <a:chOff x="2402927" y="4447446"/>
              <a:chExt cx="1128200" cy="1010604"/>
            </a:xfrm>
          </p:grpSpPr>
          <p:pic>
            <p:nvPicPr>
              <p:cNvPr id="64" name="Graphique 63" descr="Engrenages">
                <a:extLst>
                  <a:ext uri="{FF2B5EF4-FFF2-40B4-BE49-F238E27FC236}">
                    <a16:creationId xmlns:a16="http://schemas.microsoft.com/office/drawing/2014/main" id="{07E4FB67-2691-44A2-8558-5F9241DD54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6796" y="4447446"/>
                <a:ext cx="465265" cy="465265"/>
              </a:xfrm>
              <a:prstGeom prst="rect">
                <a:avLst/>
              </a:prstGeom>
            </p:spPr>
          </p:pic>
          <p:pic>
            <p:nvPicPr>
              <p:cNvPr id="65" name="Graphique 64" descr="Engrenage">
                <a:extLst>
                  <a:ext uri="{FF2B5EF4-FFF2-40B4-BE49-F238E27FC236}">
                    <a16:creationId xmlns:a16="http://schemas.microsoft.com/office/drawing/2014/main" id="{DD5C1AC7-349A-4753-BD14-C4E0E20E4A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67179" y="4639873"/>
                <a:ext cx="465265" cy="465265"/>
              </a:xfrm>
              <a:prstGeom prst="rect">
                <a:avLst/>
              </a:prstGeom>
            </p:spPr>
          </p:pic>
          <p:sp>
            <p:nvSpPr>
              <p:cNvPr id="66" name="ZoneTexte 65">
                <a:extLst>
                  <a:ext uri="{FF2B5EF4-FFF2-40B4-BE49-F238E27FC236}">
                    <a16:creationId xmlns:a16="http://schemas.microsoft.com/office/drawing/2014/main" id="{0BB31F82-EC4E-4775-8538-7A9754C6B9BC}"/>
                  </a:ext>
                </a:extLst>
              </p:cNvPr>
              <p:cNvSpPr txBox="1"/>
              <p:nvPr/>
            </p:nvSpPr>
            <p:spPr>
              <a:xfrm>
                <a:off x="2402927" y="5196440"/>
                <a:ext cx="1128200" cy="261610"/>
              </a:xfrm>
              <a:prstGeom prst="rect">
                <a:avLst/>
              </a:prstGeom>
              <a:noFill/>
            </p:spPr>
            <p:txBody>
              <a:bodyPr wrap="square" rtlCol="0">
                <a:spAutoFit/>
              </a:bodyPr>
              <a:lstStyle/>
              <a:p>
                <a:r>
                  <a:rPr lang="fr-FR" sz="1100" b="1" dirty="0">
                    <a:solidFill>
                      <a:srgbClr val="FFD9D9"/>
                    </a:solidFill>
                  </a:rPr>
                  <a:t>MODÈLE ET</a:t>
                </a:r>
              </a:p>
            </p:txBody>
          </p:sp>
        </p:grpSp>
      </p:grpSp>
      <p:graphicFrame>
        <p:nvGraphicFramePr>
          <p:cNvPr id="67" name="Tableau 66">
            <a:extLst>
              <a:ext uri="{FF2B5EF4-FFF2-40B4-BE49-F238E27FC236}">
                <a16:creationId xmlns:a16="http://schemas.microsoft.com/office/drawing/2014/main" id="{F913F00C-CBEA-4F3B-AD31-D58E519D1711}"/>
              </a:ext>
            </a:extLst>
          </p:cNvPr>
          <p:cNvGraphicFramePr>
            <a:graphicFrameLocks noGrp="1"/>
          </p:cNvGraphicFramePr>
          <p:nvPr>
            <p:extLst>
              <p:ext uri="{D42A27DB-BD31-4B8C-83A1-F6EECF244321}">
                <p14:modId xmlns:p14="http://schemas.microsoft.com/office/powerpoint/2010/main" val="3594988875"/>
              </p:ext>
            </p:extLst>
          </p:nvPr>
        </p:nvGraphicFramePr>
        <p:xfrm>
          <a:off x="3583263" y="1831005"/>
          <a:ext cx="888618" cy="620316"/>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620316">
                <a:tc>
                  <a:txBody>
                    <a:bodyPr/>
                    <a:lstStyle/>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68" name="ZoneTexte 67">
            <a:extLst>
              <a:ext uri="{FF2B5EF4-FFF2-40B4-BE49-F238E27FC236}">
                <a16:creationId xmlns:a16="http://schemas.microsoft.com/office/drawing/2014/main" id="{A8E767F5-841C-4478-9D77-1B4E2651638D}"/>
              </a:ext>
            </a:extLst>
          </p:cNvPr>
          <p:cNvSpPr txBox="1"/>
          <p:nvPr/>
        </p:nvSpPr>
        <p:spPr>
          <a:xfrm>
            <a:off x="3615165" y="1919121"/>
            <a:ext cx="856716"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X_val</a:t>
            </a:r>
            <a:endParaRPr lang="fr-FR" b="1" dirty="0">
              <a:solidFill>
                <a:schemeClr val="bg1"/>
              </a:solidFill>
              <a:effectLst>
                <a:outerShdw blurRad="38100" dist="38100" dir="2700000" algn="tl">
                  <a:srgbClr val="000000">
                    <a:alpha val="43137"/>
                  </a:srgbClr>
                </a:outerShdw>
              </a:effectLst>
            </a:endParaRPr>
          </a:p>
        </p:txBody>
      </p:sp>
      <p:sp>
        <p:nvSpPr>
          <p:cNvPr id="77" name="ZoneTexte 76">
            <a:extLst>
              <a:ext uri="{FF2B5EF4-FFF2-40B4-BE49-F238E27FC236}">
                <a16:creationId xmlns:a16="http://schemas.microsoft.com/office/drawing/2014/main" id="{B3BE4231-799F-45FD-9B15-11B9880F3EB1}"/>
              </a:ext>
            </a:extLst>
          </p:cNvPr>
          <p:cNvSpPr txBox="1"/>
          <p:nvPr/>
        </p:nvSpPr>
        <p:spPr>
          <a:xfrm>
            <a:off x="6902853" y="930864"/>
            <a:ext cx="1399031"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prédiction</a:t>
            </a:r>
          </a:p>
        </p:txBody>
      </p:sp>
      <p:sp>
        <p:nvSpPr>
          <p:cNvPr id="82" name="ZoneTexte 81">
            <a:extLst>
              <a:ext uri="{FF2B5EF4-FFF2-40B4-BE49-F238E27FC236}">
                <a16:creationId xmlns:a16="http://schemas.microsoft.com/office/drawing/2014/main" id="{ABDA6FA3-B53C-4C44-8105-E1FDCD28A97A}"/>
              </a:ext>
            </a:extLst>
          </p:cNvPr>
          <p:cNvSpPr txBox="1"/>
          <p:nvPr/>
        </p:nvSpPr>
        <p:spPr>
          <a:xfrm>
            <a:off x="12564858" y="849777"/>
            <a:ext cx="1791917"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performance</a:t>
            </a:r>
          </a:p>
        </p:txBody>
      </p:sp>
      <p:sp>
        <p:nvSpPr>
          <p:cNvPr id="85" name="ZoneTexte 84">
            <a:extLst>
              <a:ext uri="{FF2B5EF4-FFF2-40B4-BE49-F238E27FC236}">
                <a16:creationId xmlns:a16="http://schemas.microsoft.com/office/drawing/2014/main" id="{2E17A2B1-D283-490E-A9D2-FBA232F7EEA2}"/>
              </a:ext>
            </a:extLst>
          </p:cNvPr>
          <p:cNvSpPr txBox="1"/>
          <p:nvPr/>
        </p:nvSpPr>
        <p:spPr>
          <a:xfrm>
            <a:off x="8595509" y="931482"/>
            <a:ext cx="1828036"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évaluation</a:t>
            </a:r>
          </a:p>
        </p:txBody>
      </p:sp>
      <p:grpSp>
        <p:nvGrpSpPr>
          <p:cNvPr id="91" name="Groupe 90">
            <a:extLst>
              <a:ext uri="{FF2B5EF4-FFF2-40B4-BE49-F238E27FC236}">
                <a16:creationId xmlns:a16="http://schemas.microsoft.com/office/drawing/2014/main" id="{E6B3B844-80D5-4D99-9B69-AEF7AA422C85}"/>
              </a:ext>
            </a:extLst>
          </p:cNvPr>
          <p:cNvGrpSpPr/>
          <p:nvPr/>
        </p:nvGrpSpPr>
        <p:grpSpPr>
          <a:xfrm>
            <a:off x="5120742" y="2859242"/>
            <a:ext cx="1418316" cy="1027295"/>
            <a:chOff x="4164480" y="2840772"/>
            <a:chExt cx="1418316" cy="1027295"/>
          </a:xfrm>
        </p:grpSpPr>
        <p:sp>
          <p:nvSpPr>
            <p:cNvPr id="87" name="Hexagone 86">
              <a:extLst>
                <a:ext uri="{FF2B5EF4-FFF2-40B4-BE49-F238E27FC236}">
                  <a16:creationId xmlns:a16="http://schemas.microsoft.com/office/drawing/2014/main" id="{C772FA6F-7D61-4E4D-9EDF-0402DC271B78}"/>
                </a:ext>
              </a:extLst>
            </p:cNvPr>
            <p:cNvSpPr/>
            <p:nvPr/>
          </p:nvSpPr>
          <p:spPr>
            <a:xfrm>
              <a:off x="4428698" y="2840772"/>
              <a:ext cx="828000" cy="720000"/>
            </a:xfrm>
            <a:prstGeom prst="hexagon">
              <a:avLst/>
            </a:prstGeom>
            <a:solidFill>
              <a:srgbClr val="E7F9E7"/>
            </a:solidFill>
            <a:ln>
              <a:solidFill>
                <a:srgbClr val="E7F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7" name="Groupe 56">
              <a:extLst>
                <a:ext uri="{FF2B5EF4-FFF2-40B4-BE49-F238E27FC236}">
                  <a16:creationId xmlns:a16="http://schemas.microsoft.com/office/drawing/2014/main" id="{1D603AF2-B4D0-465E-AB33-6EB6D794C959}"/>
                </a:ext>
              </a:extLst>
            </p:cNvPr>
            <p:cNvGrpSpPr/>
            <p:nvPr/>
          </p:nvGrpSpPr>
          <p:grpSpPr>
            <a:xfrm>
              <a:off x="4164480" y="2869290"/>
              <a:ext cx="1418316" cy="998777"/>
              <a:chOff x="4046755" y="4549264"/>
              <a:chExt cx="1418316" cy="998777"/>
            </a:xfrm>
          </p:grpSpPr>
          <p:pic>
            <p:nvPicPr>
              <p:cNvPr id="59" name="Graphique 58" descr="Engrenages">
                <a:extLst>
                  <a:ext uri="{FF2B5EF4-FFF2-40B4-BE49-F238E27FC236}">
                    <a16:creationId xmlns:a16="http://schemas.microsoft.com/office/drawing/2014/main" id="{32A9B285-4E76-4583-B624-FFC8AC6C4C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3702" y="4549264"/>
                <a:ext cx="465265" cy="465265"/>
              </a:xfrm>
              <a:prstGeom prst="rect">
                <a:avLst/>
              </a:prstGeom>
            </p:spPr>
          </p:pic>
          <p:pic>
            <p:nvPicPr>
              <p:cNvPr id="60" name="Graphique 59" descr="Engrenage">
                <a:extLst>
                  <a:ext uri="{FF2B5EF4-FFF2-40B4-BE49-F238E27FC236}">
                    <a16:creationId xmlns:a16="http://schemas.microsoft.com/office/drawing/2014/main" id="{4E8035A3-31C5-4EC3-AA93-4836299206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9802" y="4740542"/>
                <a:ext cx="465265" cy="465265"/>
              </a:xfrm>
              <a:prstGeom prst="rect">
                <a:avLst/>
              </a:prstGeom>
            </p:spPr>
          </p:pic>
          <p:sp>
            <p:nvSpPr>
              <p:cNvPr id="61" name="ZoneTexte 60">
                <a:extLst>
                  <a:ext uri="{FF2B5EF4-FFF2-40B4-BE49-F238E27FC236}">
                    <a16:creationId xmlns:a16="http://schemas.microsoft.com/office/drawing/2014/main" id="{8A1B0E08-EAD7-4326-8DBE-AE705D719759}"/>
                  </a:ext>
                </a:extLst>
              </p:cNvPr>
              <p:cNvSpPr txBox="1"/>
              <p:nvPr/>
            </p:nvSpPr>
            <p:spPr>
              <a:xfrm>
                <a:off x="4046755" y="5286431"/>
                <a:ext cx="1418316" cy="261610"/>
              </a:xfrm>
              <a:prstGeom prst="rect">
                <a:avLst/>
              </a:prstGeom>
              <a:noFill/>
            </p:spPr>
            <p:txBody>
              <a:bodyPr wrap="square" rtlCol="0">
                <a:spAutoFit/>
              </a:bodyPr>
              <a:lstStyle/>
              <a:p>
                <a:pPr algn="ctr"/>
                <a:r>
                  <a:rPr lang="fr-FR" sz="1100" b="1" dirty="0">
                    <a:solidFill>
                      <a:srgbClr val="E7F9E7"/>
                    </a:solidFill>
                  </a:rPr>
                  <a:t>MODÈLE RF</a:t>
                </a:r>
              </a:p>
            </p:txBody>
          </p:sp>
        </p:grpSp>
      </p:grpSp>
      <p:grpSp>
        <p:nvGrpSpPr>
          <p:cNvPr id="92" name="Groupe 91">
            <a:extLst>
              <a:ext uri="{FF2B5EF4-FFF2-40B4-BE49-F238E27FC236}">
                <a16:creationId xmlns:a16="http://schemas.microsoft.com/office/drawing/2014/main" id="{DC082DF3-F078-4C61-B859-FC3ECDE08585}"/>
              </a:ext>
            </a:extLst>
          </p:cNvPr>
          <p:cNvGrpSpPr/>
          <p:nvPr/>
        </p:nvGrpSpPr>
        <p:grpSpPr>
          <a:xfrm>
            <a:off x="5252194" y="4050379"/>
            <a:ext cx="1211135" cy="1079179"/>
            <a:chOff x="4716063" y="4107458"/>
            <a:chExt cx="1211135" cy="1079179"/>
          </a:xfrm>
        </p:grpSpPr>
        <p:sp>
          <p:nvSpPr>
            <p:cNvPr id="90" name="Hexagone 89">
              <a:extLst>
                <a:ext uri="{FF2B5EF4-FFF2-40B4-BE49-F238E27FC236}">
                  <a16:creationId xmlns:a16="http://schemas.microsoft.com/office/drawing/2014/main" id="{57D64353-062B-458E-A9AC-BF064AB2C110}"/>
                </a:ext>
              </a:extLst>
            </p:cNvPr>
            <p:cNvSpPr/>
            <p:nvPr/>
          </p:nvSpPr>
          <p:spPr>
            <a:xfrm>
              <a:off x="4842415" y="4107458"/>
              <a:ext cx="828000" cy="72000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2" name="Groupe 51">
              <a:extLst>
                <a:ext uri="{FF2B5EF4-FFF2-40B4-BE49-F238E27FC236}">
                  <a16:creationId xmlns:a16="http://schemas.microsoft.com/office/drawing/2014/main" id="{A9873F61-F7F0-447D-B0B4-27362A729C7C}"/>
                </a:ext>
              </a:extLst>
            </p:cNvPr>
            <p:cNvGrpSpPr/>
            <p:nvPr/>
          </p:nvGrpSpPr>
          <p:grpSpPr>
            <a:xfrm>
              <a:off x="4716063" y="4175947"/>
              <a:ext cx="1211135" cy="1010690"/>
              <a:chOff x="3164161" y="3396382"/>
              <a:chExt cx="1211135" cy="1010690"/>
            </a:xfrm>
          </p:grpSpPr>
          <p:pic>
            <p:nvPicPr>
              <p:cNvPr id="54" name="Graphique 53" descr="Engrenages">
                <a:extLst>
                  <a:ext uri="{FF2B5EF4-FFF2-40B4-BE49-F238E27FC236}">
                    <a16:creationId xmlns:a16="http://schemas.microsoft.com/office/drawing/2014/main" id="{E0B08466-9242-4546-B00F-3C94769039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9237" y="3396382"/>
                <a:ext cx="465265" cy="465265"/>
              </a:xfrm>
              <a:prstGeom prst="rect">
                <a:avLst/>
              </a:prstGeom>
            </p:spPr>
          </p:pic>
          <p:sp>
            <p:nvSpPr>
              <p:cNvPr id="55" name="ZoneTexte 54">
                <a:extLst>
                  <a:ext uri="{FF2B5EF4-FFF2-40B4-BE49-F238E27FC236}">
                    <a16:creationId xmlns:a16="http://schemas.microsoft.com/office/drawing/2014/main" id="{8E0059B6-2D70-446E-8981-4E753271B1F1}"/>
                  </a:ext>
                </a:extLst>
              </p:cNvPr>
              <p:cNvSpPr txBox="1"/>
              <p:nvPr/>
            </p:nvSpPr>
            <p:spPr>
              <a:xfrm>
                <a:off x="3164161" y="4145462"/>
                <a:ext cx="1211135" cy="261610"/>
              </a:xfrm>
              <a:prstGeom prst="rect">
                <a:avLst/>
              </a:prstGeom>
              <a:noFill/>
            </p:spPr>
            <p:txBody>
              <a:bodyPr wrap="square" rtlCol="0">
                <a:spAutoFit/>
              </a:bodyPr>
              <a:lstStyle/>
              <a:p>
                <a:r>
                  <a:rPr lang="fr-FR" sz="1100" b="1" dirty="0">
                    <a:solidFill>
                      <a:schemeClr val="accent6">
                        <a:lumMod val="40000"/>
                        <a:lumOff val="60000"/>
                      </a:schemeClr>
                    </a:solidFill>
                  </a:rPr>
                  <a:t>MODÈLE XGB</a:t>
                </a:r>
              </a:p>
            </p:txBody>
          </p:sp>
          <p:pic>
            <p:nvPicPr>
              <p:cNvPr id="56" name="Graphique 55" descr="Engrenage">
                <a:extLst>
                  <a:ext uri="{FF2B5EF4-FFF2-40B4-BE49-F238E27FC236}">
                    <a16:creationId xmlns:a16="http://schemas.microsoft.com/office/drawing/2014/main" id="{A9ABF155-F9FB-4A6C-B1C9-CD077C71A7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85633" y="3571176"/>
                <a:ext cx="465265" cy="465265"/>
              </a:xfrm>
              <a:prstGeom prst="rect">
                <a:avLst/>
              </a:prstGeom>
            </p:spPr>
          </p:pic>
        </p:grpSp>
      </p:grpSp>
      <p:graphicFrame>
        <p:nvGraphicFramePr>
          <p:cNvPr id="95" name="Tableau 94">
            <a:extLst>
              <a:ext uri="{FF2B5EF4-FFF2-40B4-BE49-F238E27FC236}">
                <a16:creationId xmlns:a16="http://schemas.microsoft.com/office/drawing/2014/main" id="{163C5014-7E59-4F45-8A1E-2C5C6E588288}"/>
              </a:ext>
            </a:extLst>
          </p:cNvPr>
          <p:cNvGraphicFramePr>
            <a:graphicFrameLocks noGrp="1"/>
          </p:cNvGraphicFramePr>
          <p:nvPr>
            <p:extLst>
              <p:ext uri="{D42A27DB-BD31-4B8C-83A1-F6EECF244321}">
                <p14:modId xmlns:p14="http://schemas.microsoft.com/office/powerpoint/2010/main" val="123861881"/>
              </p:ext>
            </p:extLst>
          </p:nvPr>
        </p:nvGraphicFramePr>
        <p:xfrm>
          <a:off x="3591671" y="3065196"/>
          <a:ext cx="888618" cy="620316"/>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620316">
                <a:tc>
                  <a:txBody>
                    <a:bodyPr/>
                    <a:lstStyle/>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96" name="ZoneTexte 95">
            <a:extLst>
              <a:ext uri="{FF2B5EF4-FFF2-40B4-BE49-F238E27FC236}">
                <a16:creationId xmlns:a16="http://schemas.microsoft.com/office/drawing/2014/main" id="{7A04B3D9-C4C3-4629-8355-0C0295B4B2A9}"/>
              </a:ext>
            </a:extLst>
          </p:cNvPr>
          <p:cNvSpPr txBox="1"/>
          <p:nvPr/>
        </p:nvSpPr>
        <p:spPr>
          <a:xfrm>
            <a:off x="3623573" y="3153312"/>
            <a:ext cx="856716"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X_val</a:t>
            </a:r>
            <a:endParaRPr lang="fr-FR" b="1" dirty="0">
              <a:solidFill>
                <a:schemeClr val="bg1"/>
              </a:solidFill>
              <a:effectLst>
                <a:outerShdw blurRad="38100" dist="38100" dir="2700000" algn="tl">
                  <a:srgbClr val="000000">
                    <a:alpha val="43137"/>
                  </a:srgbClr>
                </a:outerShdw>
              </a:effectLst>
            </a:endParaRPr>
          </a:p>
        </p:txBody>
      </p:sp>
      <p:graphicFrame>
        <p:nvGraphicFramePr>
          <p:cNvPr id="97" name="Tableau 96">
            <a:extLst>
              <a:ext uri="{FF2B5EF4-FFF2-40B4-BE49-F238E27FC236}">
                <a16:creationId xmlns:a16="http://schemas.microsoft.com/office/drawing/2014/main" id="{1270CDF3-AD70-4CC9-BC98-EBAC354B7505}"/>
              </a:ext>
            </a:extLst>
          </p:cNvPr>
          <p:cNvGraphicFramePr>
            <a:graphicFrameLocks noGrp="1"/>
          </p:cNvGraphicFramePr>
          <p:nvPr>
            <p:extLst>
              <p:ext uri="{D42A27DB-BD31-4B8C-83A1-F6EECF244321}">
                <p14:modId xmlns:p14="http://schemas.microsoft.com/office/powerpoint/2010/main" val="2410657583"/>
              </p:ext>
            </p:extLst>
          </p:nvPr>
        </p:nvGraphicFramePr>
        <p:xfrm>
          <a:off x="3589360" y="4273975"/>
          <a:ext cx="888618" cy="620316"/>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620316">
                <a:tc>
                  <a:txBody>
                    <a:bodyPr/>
                    <a:lstStyle/>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98" name="ZoneTexte 97">
            <a:extLst>
              <a:ext uri="{FF2B5EF4-FFF2-40B4-BE49-F238E27FC236}">
                <a16:creationId xmlns:a16="http://schemas.microsoft.com/office/drawing/2014/main" id="{C9D221C6-AE75-44A7-A76A-16184EA4F09C}"/>
              </a:ext>
            </a:extLst>
          </p:cNvPr>
          <p:cNvSpPr txBox="1"/>
          <p:nvPr/>
        </p:nvSpPr>
        <p:spPr>
          <a:xfrm>
            <a:off x="3621262" y="4362091"/>
            <a:ext cx="856716"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X_val</a:t>
            </a:r>
            <a:endParaRPr lang="fr-FR" b="1" dirty="0">
              <a:solidFill>
                <a:schemeClr val="bg1"/>
              </a:solidFill>
              <a:effectLst>
                <a:outerShdw blurRad="38100" dist="38100" dir="2700000" algn="tl">
                  <a:srgbClr val="000000">
                    <a:alpha val="43137"/>
                  </a:srgbClr>
                </a:outerShdw>
              </a:effectLst>
            </a:endParaRPr>
          </a:p>
        </p:txBody>
      </p:sp>
      <p:graphicFrame>
        <p:nvGraphicFramePr>
          <p:cNvPr id="99" name="Tableau 98">
            <a:extLst>
              <a:ext uri="{FF2B5EF4-FFF2-40B4-BE49-F238E27FC236}">
                <a16:creationId xmlns:a16="http://schemas.microsoft.com/office/drawing/2014/main" id="{9FCF36AC-5682-4782-9693-9D7024D8FAB5}"/>
              </a:ext>
            </a:extLst>
          </p:cNvPr>
          <p:cNvGraphicFramePr>
            <a:graphicFrameLocks noGrp="1"/>
          </p:cNvGraphicFramePr>
          <p:nvPr>
            <p:extLst>
              <p:ext uri="{D42A27DB-BD31-4B8C-83A1-F6EECF244321}">
                <p14:modId xmlns:p14="http://schemas.microsoft.com/office/powerpoint/2010/main" val="577556344"/>
              </p:ext>
            </p:extLst>
          </p:nvPr>
        </p:nvGraphicFramePr>
        <p:xfrm>
          <a:off x="3589360" y="5429396"/>
          <a:ext cx="888618" cy="620316"/>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620316">
                <a:tc>
                  <a:txBody>
                    <a:bodyPr/>
                    <a:lstStyle/>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100" name="ZoneTexte 99">
            <a:extLst>
              <a:ext uri="{FF2B5EF4-FFF2-40B4-BE49-F238E27FC236}">
                <a16:creationId xmlns:a16="http://schemas.microsoft.com/office/drawing/2014/main" id="{0AF0472F-3DBF-4547-9F21-4797AC105317}"/>
              </a:ext>
            </a:extLst>
          </p:cNvPr>
          <p:cNvSpPr txBox="1"/>
          <p:nvPr/>
        </p:nvSpPr>
        <p:spPr>
          <a:xfrm>
            <a:off x="3621262" y="5517512"/>
            <a:ext cx="856716"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X_val</a:t>
            </a:r>
            <a:endParaRPr lang="fr-FR" b="1" dirty="0">
              <a:solidFill>
                <a:schemeClr val="bg1"/>
              </a:solidFill>
              <a:effectLst>
                <a:outerShdw blurRad="38100" dist="38100" dir="2700000" algn="tl">
                  <a:srgbClr val="000000">
                    <a:alpha val="43137"/>
                  </a:srgbClr>
                </a:outerShdw>
              </a:effectLst>
            </a:endParaRPr>
          </a:p>
        </p:txBody>
      </p:sp>
      <p:cxnSp>
        <p:nvCxnSpPr>
          <p:cNvPr id="101" name="Connecteur droit avec flèche 100">
            <a:extLst>
              <a:ext uri="{FF2B5EF4-FFF2-40B4-BE49-F238E27FC236}">
                <a16:creationId xmlns:a16="http://schemas.microsoft.com/office/drawing/2014/main" id="{7E988D7E-D23E-418E-A473-17B22CF9DCC9}"/>
              </a:ext>
            </a:extLst>
          </p:cNvPr>
          <p:cNvCxnSpPr>
            <a:cxnSpLocks/>
          </p:cNvCxnSpPr>
          <p:nvPr/>
        </p:nvCxnSpPr>
        <p:spPr>
          <a:xfrm>
            <a:off x="4622633" y="2111421"/>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02" name="Connecteur droit avec flèche 101">
            <a:extLst>
              <a:ext uri="{FF2B5EF4-FFF2-40B4-BE49-F238E27FC236}">
                <a16:creationId xmlns:a16="http://schemas.microsoft.com/office/drawing/2014/main" id="{0E8B7AFB-B037-49EF-A58C-85C354DC9257}"/>
              </a:ext>
            </a:extLst>
          </p:cNvPr>
          <p:cNvCxnSpPr>
            <a:cxnSpLocks/>
          </p:cNvCxnSpPr>
          <p:nvPr/>
        </p:nvCxnSpPr>
        <p:spPr>
          <a:xfrm>
            <a:off x="4620567" y="3353082"/>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03" name="Connecteur droit avec flèche 102">
            <a:extLst>
              <a:ext uri="{FF2B5EF4-FFF2-40B4-BE49-F238E27FC236}">
                <a16:creationId xmlns:a16="http://schemas.microsoft.com/office/drawing/2014/main" id="{3A327E16-BC3C-4DD5-B3C0-8DB6E7126A1A}"/>
              </a:ext>
            </a:extLst>
          </p:cNvPr>
          <p:cNvCxnSpPr>
            <a:cxnSpLocks/>
          </p:cNvCxnSpPr>
          <p:nvPr/>
        </p:nvCxnSpPr>
        <p:spPr>
          <a:xfrm>
            <a:off x="4602766" y="4563675"/>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04" name="Connecteur droit avec flèche 103">
            <a:extLst>
              <a:ext uri="{FF2B5EF4-FFF2-40B4-BE49-F238E27FC236}">
                <a16:creationId xmlns:a16="http://schemas.microsoft.com/office/drawing/2014/main" id="{7487E4ED-7E8E-47DB-BB5E-947C60036B86}"/>
              </a:ext>
            </a:extLst>
          </p:cNvPr>
          <p:cNvCxnSpPr>
            <a:cxnSpLocks/>
          </p:cNvCxnSpPr>
          <p:nvPr/>
        </p:nvCxnSpPr>
        <p:spPr>
          <a:xfrm>
            <a:off x="4585799" y="5692127"/>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graphicFrame>
        <p:nvGraphicFramePr>
          <p:cNvPr id="110" name="Tableau 109">
            <a:extLst>
              <a:ext uri="{FF2B5EF4-FFF2-40B4-BE49-F238E27FC236}">
                <a16:creationId xmlns:a16="http://schemas.microsoft.com/office/drawing/2014/main" id="{A4E8B350-BD84-45F6-A508-EFCFC0A0F7EE}"/>
              </a:ext>
            </a:extLst>
          </p:cNvPr>
          <p:cNvGraphicFramePr>
            <a:graphicFrameLocks noGrp="1"/>
          </p:cNvGraphicFramePr>
          <p:nvPr>
            <p:extLst>
              <p:ext uri="{D42A27DB-BD31-4B8C-83A1-F6EECF244321}">
                <p14:modId xmlns:p14="http://schemas.microsoft.com/office/powerpoint/2010/main" val="3768820137"/>
              </p:ext>
            </p:extLst>
          </p:nvPr>
        </p:nvGraphicFramePr>
        <p:xfrm>
          <a:off x="7135720" y="1903716"/>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rgbClr val="BA8096"/>
                    </a:solidFill>
                  </a:tcPr>
                </a:tc>
                <a:extLst>
                  <a:ext uri="{0D108BD9-81ED-4DB2-BD59-A6C34878D82A}">
                    <a16:rowId xmlns:a16="http://schemas.microsoft.com/office/drawing/2014/main" val="3980682482"/>
                  </a:ext>
                </a:extLst>
              </a:tr>
            </a:tbl>
          </a:graphicData>
        </a:graphic>
      </p:graphicFrame>
      <p:sp>
        <p:nvSpPr>
          <p:cNvPr id="111" name="ZoneTexte 110">
            <a:extLst>
              <a:ext uri="{FF2B5EF4-FFF2-40B4-BE49-F238E27FC236}">
                <a16:creationId xmlns:a16="http://schemas.microsoft.com/office/drawing/2014/main" id="{92BBF610-A090-4C0F-858E-70AA93EE2CF9}"/>
              </a:ext>
            </a:extLst>
          </p:cNvPr>
          <p:cNvSpPr txBox="1"/>
          <p:nvPr/>
        </p:nvSpPr>
        <p:spPr>
          <a:xfrm>
            <a:off x="7138580" y="1880548"/>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y_pred</a:t>
            </a:r>
            <a:endParaRPr lang="fr-FR" b="1" dirty="0">
              <a:solidFill>
                <a:schemeClr val="bg1"/>
              </a:solidFill>
              <a:effectLst>
                <a:outerShdw blurRad="38100" dist="38100" dir="2700000" algn="tl">
                  <a:srgbClr val="000000">
                    <a:alpha val="43137"/>
                  </a:srgbClr>
                </a:outerShdw>
              </a:effectLst>
            </a:endParaRPr>
          </a:p>
        </p:txBody>
      </p:sp>
      <p:cxnSp>
        <p:nvCxnSpPr>
          <p:cNvPr id="112" name="Connecteur droit avec flèche 111">
            <a:extLst>
              <a:ext uri="{FF2B5EF4-FFF2-40B4-BE49-F238E27FC236}">
                <a16:creationId xmlns:a16="http://schemas.microsoft.com/office/drawing/2014/main" id="{93B94181-19B4-4500-A0C9-4E3FDED40A7B}"/>
              </a:ext>
            </a:extLst>
          </p:cNvPr>
          <p:cNvCxnSpPr>
            <a:cxnSpLocks/>
          </p:cNvCxnSpPr>
          <p:nvPr/>
        </p:nvCxnSpPr>
        <p:spPr>
          <a:xfrm>
            <a:off x="6576046" y="2118929"/>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13" name="Connecteur droit avec flèche 112">
            <a:extLst>
              <a:ext uri="{FF2B5EF4-FFF2-40B4-BE49-F238E27FC236}">
                <a16:creationId xmlns:a16="http://schemas.microsoft.com/office/drawing/2014/main" id="{5E5D0CAE-2609-43C2-87C6-C47BD34C5C31}"/>
              </a:ext>
            </a:extLst>
          </p:cNvPr>
          <p:cNvCxnSpPr>
            <a:cxnSpLocks/>
          </p:cNvCxnSpPr>
          <p:nvPr/>
        </p:nvCxnSpPr>
        <p:spPr>
          <a:xfrm>
            <a:off x="6573980" y="3360590"/>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14" name="Connecteur droit avec flèche 113">
            <a:extLst>
              <a:ext uri="{FF2B5EF4-FFF2-40B4-BE49-F238E27FC236}">
                <a16:creationId xmlns:a16="http://schemas.microsoft.com/office/drawing/2014/main" id="{8ABE161B-B5C3-43C4-8F8F-F40C44929CD6}"/>
              </a:ext>
            </a:extLst>
          </p:cNvPr>
          <p:cNvCxnSpPr>
            <a:cxnSpLocks/>
          </p:cNvCxnSpPr>
          <p:nvPr/>
        </p:nvCxnSpPr>
        <p:spPr>
          <a:xfrm>
            <a:off x="6556179" y="4571183"/>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15" name="Connecteur droit avec flèche 114">
            <a:extLst>
              <a:ext uri="{FF2B5EF4-FFF2-40B4-BE49-F238E27FC236}">
                <a16:creationId xmlns:a16="http://schemas.microsoft.com/office/drawing/2014/main" id="{D5B5C7C4-067F-4A75-A809-36D85DAABF2C}"/>
              </a:ext>
            </a:extLst>
          </p:cNvPr>
          <p:cNvCxnSpPr>
            <a:cxnSpLocks/>
          </p:cNvCxnSpPr>
          <p:nvPr/>
        </p:nvCxnSpPr>
        <p:spPr>
          <a:xfrm>
            <a:off x="6539212" y="5699635"/>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22" name="Connecteur droit avec flèche 121">
            <a:extLst>
              <a:ext uri="{FF2B5EF4-FFF2-40B4-BE49-F238E27FC236}">
                <a16:creationId xmlns:a16="http://schemas.microsoft.com/office/drawing/2014/main" id="{E771B84F-0958-4FC3-89B2-384345CA68F5}"/>
              </a:ext>
            </a:extLst>
          </p:cNvPr>
          <p:cNvCxnSpPr>
            <a:cxnSpLocks/>
          </p:cNvCxnSpPr>
          <p:nvPr/>
        </p:nvCxnSpPr>
        <p:spPr>
          <a:xfrm>
            <a:off x="8177200" y="1812564"/>
            <a:ext cx="324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graphicFrame>
        <p:nvGraphicFramePr>
          <p:cNvPr id="126" name="Tableau 125">
            <a:extLst>
              <a:ext uri="{FF2B5EF4-FFF2-40B4-BE49-F238E27FC236}">
                <a16:creationId xmlns:a16="http://schemas.microsoft.com/office/drawing/2014/main" id="{64057E51-40D3-47CE-BFF3-C15696F4A3EC}"/>
              </a:ext>
            </a:extLst>
          </p:cNvPr>
          <p:cNvGraphicFramePr>
            <a:graphicFrameLocks noGrp="1"/>
          </p:cNvGraphicFramePr>
          <p:nvPr>
            <p:extLst>
              <p:ext uri="{D42A27DB-BD31-4B8C-83A1-F6EECF244321}">
                <p14:modId xmlns:p14="http://schemas.microsoft.com/office/powerpoint/2010/main" val="2965373900"/>
              </p:ext>
            </p:extLst>
          </p:nvPr>
        </p:nvGraphicFramePr>
        <p:xfrm>
          <a:off x="7134563" y="1473504"/>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127" name="ZoneTexte 126">
            <a:extLst>
              <a:ext uri="{FF2B5EF4-FFF2-40B4-BE49-F238E27FC236}">
                <a16:creationId xmlns:a16="http://schemas.microsoft.com/office/drawing/2014/main" id="{351AD3FB-C37B-4B31-B638-E27A179FF886}"/>
              </a:ext>
            </a:extLst>
          </p:cNvPr>
          <p:cNvSpPr txBox="1"/>
          <p:nvPr/>
        </p:nvSpPr>
        <p:spPr>
          <a:xfrm>
            <a:off x="7179511" y="1442007"/>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y_val</a:t>
            </a:r>
            <a:endParaRPr lang="fr-FR" b="1" dirty="0">
              <a:solidFill>
                <a:schemeClr val="bg1"/>
              </a:solidFill>
              <a:effectLst>
                <a:outerShdw blurRad="38100" dist="38100" dir="2700000" algn="tl">
                  <a:srgbClr val="000000">
                    <a:alpha val="43137"/>
                  </a:srgbClr>
                </a:outerShdw>
              </a:effectLst>
            </a:endParaRPr>
          </a:p>
        </p:txBody>
      </p:sp>
      <p:cxnSp>
        <p:nvCxnSpPr>
          <p:cNvPr id="128" name="Connecteur droit 127">
            <a:extLst>
              <a:ext uri="{FF2B5EF4-FFF2-40B4-BE49-F238E27FC236}">
                <a16:creationId xmlns:a16="http://schemas.microsoft.com/office/drawing/2014/main" id="{9E8A5057-27A9-4928-B62E-1AA85B06F8A1}"/>
              </a:ext>
            </a:extLst>
          </p:cNvPr>
          <p:cNvCxnSpPr>
            <a:cxnSpLocks/>
          </p:cNvCxnSpPr>
          <p:nvPr/>
        </p:nvCxnSpPr>
        <p:spPr>
          <a:xfrm rot="16200000">
            <a:off x="8098688" y="1548129"/>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CC357EAE-81D4-468B-9953-6299084ECD81}"/>
              </a:ext>
            </a:extLst>
          </p:cNvPr>
          <p:cNvCxnSpPr>
            <a:cxnSpLocks/>
          </p:cNvCxnSpPr>
          <p:nvPr/>
        </p:nvCxnSpPr>
        <p:spPr>
          <a:xfrm rot="16200000">
            <a:off x="8096932" y="1973637"/>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0A86E21E-5E8B-449C-B133-FBF216051392}"/>
              </a:ext>
            </a:extLst>
          </p:cNvPr>
          <p:cNvCxnSpPr>
            <a:cxnSpLocks/>
          </p:cNvCxnSpPr>
          <p:nvPr/>
        </p:nvCxnSpPr>
        <p:spPr>
          <a:xfrm flipH="1">
            <a:off x="8177200" y="1626641"/>
            <a:ext cx="0" cy="432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1" name="Tableau 130">
            <a:extLst>
              <a:ext uri="{FF2B5EF4-FFF2-40B4-BE49-F238E27FC236}">
                <a16:creationId xmlns:a16="http://schemas.microsoft.com/office/drawing/2014/main" id="{F2D3897A-C60F-4CBE-9055-95EBD49EA978}"/>
              </a:ext>
            </a:extLst>
          </p:cNvPr>
          <p:cNvGraphicFramePr>
            <a:graphicFrameLocks noGrp="1"/>
          </p:cNvGraphicFramePr>
          <p:nvPr>
            <p:extLst>
              <p:ext uri="{D42A27DB-BD31-4B8C-83A1-F6EECF244321}">
                <p14:modId xmlns:p14="http://schemas.microsoft.com/office/powerpoint/2010/main" val="3655691523"/>
              </p:ext>
            </p:extLst>
          </p:nvPr>
        </p:nvGraphicFramePr>
        <p:xfrm>
          <a:off x="7147981" y="3174863"/>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rgbClr val="BA8096"/>
                    </a:solidFill>
                  </a:tcPr>
                </a:tc>
                <a:extLst>
                  <a:ext uri="{0D108BD9-81ED-4DB2-BD59-A6C34878D82A}">
                    <a16:rowId xmlns:a16="http://schemas.microsoft.com/office/drawing/2014/main" val="3980682482"/>
                  </a:ext>
                </a:extLst>
              </a:tr>
            </a:tbl>
          </a:graphicData>
        </a:graphic>
      </p:graphicFrame>
      <p:sp>
        <p:nvSpPr>
          <p:cNvPr id="132" name="ZoneTexte 131">
            <a:extLst>
              <a:ext uri="{FF2B5EF4-FFF2-40B4-BE49-F238E27FC236}">
                <a16:creationId xmlns:a16="http://schemas.microsoft.com/office/drawing/2014/main" id="{3420B43D-B200-4793-93EF-03E3ED335C2F}"/>
              </a:ext>
            </a:extLst>
          </p:cNvPr>
          <p:cNvSpPr txBox="1"/>
          <p:nvPr/>
        </p:nvSpPr>
        <p:spPr>
          <a:xfrm>
            <a:off x="7150841" y="3151695"/>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y_pred</a:t>
            </a:r>
            <a:endParaRPr lang="fr-FR" b="1" dirty="0">
              <a:solidFill>
                <a:schemeClr val="bg1"/>
              </a:solidFill>
              <a:effectLst>
                <a:outerShdw blurRad="38100" dist="38100" dir="2700000" algn="tl">
                  <a:srgbClr val="000000">
                    <a:alpha val="43137"/>
                  </a:srgbClr>
                </a:outerShdw>
              </a:effectLst>
            </a:endParaRPr>
          </a:p>
        </p:txBody>
      </p:sp>
      <p:cxnSp>
        <p:nvCxnSpPr>
          <p:cNvPr id="133" name="Connecteur droit avec flèche 132">
            <a:extLst>
              <a:ext uri="{FF2B5EF4-FFF2-40B4-BE49-F238E27FC236}">
                <a16:creationId xmlns:a16="http://schemas.microsoft.com/office/drawing/2014/main" id="{E38B2B17-5C39-47B7-99A3-AB0D7C99545C}"/>
              </a:ext>
            </a:extLst>
          </p:cNvPr>
          <p:cNvCxnSpPr>
            <a:cxnSpLocks/>
          </p:cNvCxnSpPr>
          <p:nvPr/>
        </p:nvCxnSpPr>
        <p:spPr>
          <a:xfrm>
            <a:off x="8189461" y="3083711"/>
            <a:ext cx="324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graphicFrame>
        <p:nvGraphicFramePr>
          <p:cNvPr id="134" name="Tableau 133">
            <a:extLst>
              <a:ext uri="{FF2B5EF4-FFF2-40B4-BE49-F238E27FC236}">
                <a16:creationId xmlns:a16="http://schemas.microsoft.com/office/drawing/2014/main" id="{35E009C4-354F-473A-B6F1-F5E012669629}"/>
              </a:ext>
            </a:extLst>
          </p:cNvPr>
          <p:cNvGraphicFramePr>
            <a:graphicFrameLocks noGrp="1"/>
          </p:cNvGraphicFramePr>
          <p:nvPr>
            <p:extLst>
              <p:ext uri="{D42A27DB-BD31-4B8C-83A1-F6EECF244321}">
                <p14:modId xmlns:p14="http://schemas.microsoft.com/office/powerpoint/2010/main" val="3009658102"/>
              </p:ext>
            </p:extLst>
          </p:nvPr>
        </p:nvGraphicFramePr>
        <p:xfrm>
          <a:off x="7146824" y="2744651"/>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135" name="ZoneTexte 134">
            <a:extLst>
              <a:ext uri="{FF2B5EF4-FFF2-40B4-BE49-F238E27FC236}">
                <a16:creationId xmlns:a16="http://schemas.microsoft.com/office/drawing/2014/main" id="{7C03F054-0A34-474B-B771-C1E7782CCAEB}"/>
              </a:ext>
            </a:extLst>
          </p:cNvPr>
          <p:cNvSpPr txBox="1"/>
          <p:nvPr/>
        </p:nvSpPr>
        <p:spPr>
          <a:xfrm>
            <a:off x="7191772" y="2713154"/>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y_val</a:t>
            </a:r>
            <a:endParaRPr lang="fr-FR" b="1" dirty="0">
              <a:solidFill>
                <a:schemeClr val="bg1"/>
              </a:solidFill>
              <a:effectLst>
                <a:outerShdw blurRad="38100" dist="38100" dir="2700000" algn="tl">
                  <a:srgbClr val="000000">
                    <a:alpha val="43137"/>
                  </a:srgbClr>
                </a:outerShdw>
              </a:effectLst>
            </a:endParaRPr>
          </a:p>
        </p:txBody>
      </p:sp>
      <p:cxnSp>
        <p:nvCxnSpPr>
          <p:cNvPr id="136" name="Connecteur droit 135">
            <a:extLst>
              <a:ext uri="{FF2B5EF4-FFF2-40B4-BE49-F238E27FC236}">
                <a16:creationId xmlns:a16="http://schemas.microsoft.com/office/drawing/2014/main" id="{8B2A9E5F-F843-4901-AA60-9D154515B679}"/>
              </a:ext>
            </a:extLst>
          </p:cNvPr>
          <p:cNvCxnSpPr>
            <a:cxnSpLocks/>
          </p:cNvCxnSpPr>
          <p:nvPr/>
        </p:nvCxnSpPr>
        <p:spPr>
          <a:xfrm rot="16200000">
            <a:off x="8110949" y="2819276"/>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37" name="Connecteur droit 136">
            <a:extLst>
              <a:ext uri="{FF2B5EF4-FFF2-40B4-BE49-F238E27FC236}">
                <a16:creationId xmlns:a16="http://schemas.microsoft.com/office/drawing/2014/main" id="{3B326225-C906-4916-A578-88FE50E68356}"/>
              </a:ext>
            </a:extLst>
          </p:cNvPr>
          <p:cNvCxnSpPr>
            <a:cxnSpLocks/>
          </p:cNvCxnSpPr>
          <p:nvPr/>
        </p:nvCxnSpPr>
        <p:spPr>
          <a:xfrm rot="16200000">
            <a:off x="8109193" y="3244784"/>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36FB8CDE-EBC1-48A2-BE95-444A811D4259}"/>
              </a:ext>
            </a:extLst>
          </p:cNvPr>
          <p:cNvCxnSpPr>
            <a:cxnSpLocks/>
          </p:cNvCxnSpPr>
          <p:nvPr/>
        </p:nvCxnSpPr>
        <p:spPr>
          <a:xfrm flipH="1">
            <a:off x="8189461" y="2897788"/>
            <a:ext cx="0" cy="432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9" name="Tableau 138">
            <a:extLst>
              <a:ext uri="{FF2B5EF4-FFF2-40B4-BE49-F238E27FC236}">
                <a16:creationId xmlns:a16="http://schemas.microsoft.com/office/drawing/2014/main" id="{D20A8179-E7AB-4927-9C90-2BC5102699DD}"/>
              </a:ext>
            </a:extLst>
          </p:cNvPr>
          <p:cNvGraphicFramePr>
            <a:graphicFrameLocks noGrp="1"/>
          </p:cNvGraphicFramePr>
          <p:nvPr>
            <p:extLst>
              <p:ext uri="{D42A27DB-BD31-4B8C-83A1-F6EECF244321}">
                <p14:modId xmlns:p14="http://schemas.microsoft.com/office/powerpoint/2010/main" val="512901681"/>
              </p:ext>
            </p:extLst>
          </p:nvPr>
        </p:nvGraphicFramePr>
        <p:xfrm>
          <a:off x="7159217" y="4403232"/>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rgbClr val="BA8096"/>
                    </a:solidFill>
                  </a:tcPr>
                </a:tc>
                <a:extLst>
                  <a:ext uri="{0D108BD9-81ED-4DB2-BD59-A6C34878D82A}">
                    <a16:rowId xmlns:a16="http://schemas.microsoft.com/office/drawing/2014/main" val="3980682482"/>
                  </a:ext>
                </a:extLst>
              </a:tr>
            </a:tbl>
          </a:graphicData>
        </a:graphic>
      </p:graphicFrame>
      <p:sp>
        <p:nvSpPr>
          <p:cNvPr id="140" name="ZoneTexte 139">
            <a:extLst>
              <a:ext uri="{FF2B5EF4-FFF2-40B4-BE49-F238E27FC236}">
                <a16:creationId xmlns:a16="http://schemas.microsoft.com/office/drawing/2014/main" id="{9D2D08D9-E8E7-425F-89D0-0E1A6AE2A341}"/>
              </a:ext>
            </a:extLst>
          </p:cNvPr>
          <p:cNvSpPr txBox="1"/>
          <p:nvPr/>
        </p:nvSpPr>
        <p:spPr>
          <a:xfrm>
            <a:off x="7162077" y="4380064"/>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y_pred</a:t>
            </a:r>
            <a:endParaRPr lang="fr-FR" b="1" dirty="0">
              <a:solidFill>
                <a:schemeClr val="bg1"/>
              </a:solidFill>
              <a:effectLst>
                <a:outerShdw blurRad="38100" dist="38100" dir="2700000" algn="tl">
                  <a:srgbClr val="000000">
                    <a:alpha val="43137"/>
                  </a:srgbClr>
                </a:outerShdw>
              </a:effectLst>
            </a:endParaRPr>
          </a:p>
        </p:txBody>
      </p:sp>
      <p:cxnSp>
        <p:nvCxnSpPr>
          <p:cNvPr id="141" name="Connecteur droit avec flèche 140">
            <a:extLst>
              <a:ext uri="{FF2B5EF4-FFF2-40B4-BE49-F238E27FC236}">
                <a16:creationId xmlns:a16="http://schemas.microsoft.com/office/drawing/2014/main" id="{2B156278-1480-4759-8E9C-B2A4377D67A7}"/>
              </a:ext>
            </a:extLst>
          </p:cNvPr>
          <p:cNvCxnSpPr>
            <a:cxnSpLocks/>
          </p:cNvCxnSpPr>
          <p:nvPr/>
        </p:nvCxnSpPr>
        <p:spPr>
          <a:xfrm>
            <a:off x="8200697" y="4312080"/>
            <a:ext cx="324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graphicFrame>
        <p:nvGraphicFramePr>
          <p:cNvPr id="142" name="Tableau 141">
            <a:extLst>
              <a:ext uri="{FF2B5EF4-FFF2-40B4-BE49-F238E27FC236}">
                <a16:creationId xmlns:a16="http://schemas.microsoft.com/office/drawing/2014/main" id="{32F07BF5-BFD8-4608-9C2F-7AA50AA21A04}"/>
              </a:ext>
            </a:extLst>
          </p:cNvPr>
          <p:cNvGraphicFramePr>
            <a:graphicFrameLocks noGrp="1"/>
          </p:cNvGraphicFramePr>
          <p:nvPr>
            <p:extLst>
              <p:ext uri="{D42A27DB-BD31-4B8C-83A1-F6EECF244321}">
                <p14:modId xmlns:p14="http://schemas.microsoft.com/office/powerpoint/2010/main" val="2519587507"/>
              </p:ext>
            </p:extLst>
          </p:nvPr>
        </p:nvGraphicFramePr>
        <p:xfrm>
          <a:off x="7158060" y="3973020"/>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143" name="ZoneTexte 142">
            <a:extLst>
              <a:ext uri="{FF2B5EF4-FFF2-40B4-BE49-F238E27FC236}">
                <a16:creationId xmlns:a16="http://schemas.microsoft.com/office/drawing/2014/main" id="{3B2E90FB-FD20-40F2-B3AF-41B6E4CA990F}"/>
              </a:ext>
            </a:extLst>
          </p:cNvPr>
          <p:cNvSpPr txBox="1"/>
          <p:nvPr/>
        </p:nvSpPr>
        <p:spPr>
          <a:xfrm>
            <a:off x="7203008" y="3941523"/>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y_val</a:t>
            </a:r>
            <a:endParaRPr lang="fr-FR" b="1" dirty="0">
              <a:solidFill>
                <a:schemeClr val="bg1"/>
              </a:solidFill>
              <a:effectLst>
                <a:outerShdw blurRad="38100" dist="38100" dir="2700000" algn="tl">
                  <a:srgbClr val="000000">
                    <a:alpha val="43137"/>
                  </a:srgbClr>
                </a:outerShdw>
              </a:effectLst>
            </a:endParaRPr>
          </a:p>
        </p:txBody>
      </p:sp>
      <p:cxnSp>
        <p:nvCxnSpPr>
          <p:cNvPr id="144" name="Connecteur droit 143">
            <a:extLst>
              <a:ext uri="{FF2B5EF4-FFF2-40B4-BE49-F238E27FC236}">
                <a16:creationId xmlns:a16="http://schemas.microsoft.com/office/drawing/2014/main" id="{6F449224-F973-4552-A388-A3777F2151DC}"/>
              </a:ext>
            </a:extLst>
          </p:cNvPr>
          <p:cNvCxnSpPr>
            <a:cxnSpLocks/>
          </p:cNvCxnSpPr>
          <p:nvPr/>
        </p:nvCxnSpPr>
        <p:spPr>
          <a:xfrm rot="16200000">
            <a:off x="8122185" y="4047645"/>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45" name="Connecteur droit 144">
            <a:extLst>
              <a:ext uri="{FF2B5EF4-FFF2-40B4-BE49-F238E27FC236}">
                <a16:creationId xmlns:a16="http://schemas.microsoft.com/office/drawing/2014/main" id="{E4E1FF8E-B456-4056-882A-66276C0CEA8D}"/>
              </a:ext>
            </a:extLst>
          </p:cNvPr>
          <p:cNvCxnSpPr>
            <a:cxnSpLocks/>
          </p:cNvCxnSpPr>
          <p:nvPr/>
        </p:nvCxnSpPr>
        <p:spPr>
          <a:xfrm rot="16200000">
            <a:off x="8120429" y="4473153"/>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46" name="Connecteur droit 145">
            <a:extLst>
              <a:ext uri="{FF2B5EF4-FFF2-40B4-BE49-F238E27FC236}">
                <a16:creationId xmlns:a16="http://schemas.microsoft.com/office/drawing/2014/main" id="{43B4DA82-34C7-49B7-811E-02BE7EC9B292}"/>
              </a:ext>
            </a:extLst>
          </p:cNvPr>
          <p:cNvCxnSpPr>
            <a:cxnSpLocks/>
          </p:cNvCxnSpPr>
          <p:nvPr/>
        </p:nvCxnSpPr>
        <p:spPr>
          <a:xfrm flipH="1">
            <a:off x="8200697" y="4126157"/>
            <a:ext cx="0" cy="432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7" name="Tableau 146">
            <a:extLst>
              <a:ext uri="{FF2B5EF4-FFF2-40B4-BE49-F238E27FC236}">
                <a16:creationId xmlns:a16="http://schemas.microsoft.com/office/drawing/2014/main" id="{58D234DA-E73A-4D64-A165-0268E899BCDD}"/>
              </a:ext>
            </a:extLst>
          </p:cNvPr>
          <p:cNvGraphicFramePr>
            <a:graphicFrameLocks noGrp="1"/>
          </p:cNvGraphicFramePr>
          <p:nvPr>
            <p:extLst>
              <p:ext uri="{D42A27DB-BD31-4B8C-83A1-F6EECF244321}">
                <p14:modId xmlns:p14="http://schemas.microsoft.com/office/powerpoint/2010/main" val="722582365"/>
              </p:ext>
            </p:extLst>
          </p:nvPr>
        </p:nvGraphicFramePr>
        <p:xfrm>
          <a:off x="7150218" y="5510333"/>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rgbClr val="BA8096"/>
                    </a:solidFill>
                  </a:tcPr>
                </a:tc>
                <a:extLst>
                  <a:ext uri="{0D108BD9-81ED-4DB2-BD59-A6C34878D82A}">
                    <a16:rowId xmlns:a16="http://schemas.microsoft.com/office/drawing/2014/main" val="3980682482"/>
                  </a:ext>
                </a:extLst>
              </a:tr>
            </a:tbl>
          </a:graphicData>
        </a:graphic>
      </p:graphicFrame>
      <p:sp>
        <p:nvSpPr>
          <p:cNvPr id="148" name="ZoneTexte 147">
            <a:extLst>
              <a:ext uri="{FF2B5EF4-FFF2-40B4-BE49-F238E27FC236}">
                <a16:creationId xmlns:a16="http://schemas.microsoft.com/office/drawing/2014/main" id="{2FFC0436-ABA9-491E-870A-D3FBBA38839E}"/>
              </a:ext>
            </a:extLst>
          </p:cNvPr>
          <p:cNvSpPr txBox="1"/>
          <p:nvPr/>
        </p:nvSpPr>
        <p:spPr>
          <a:xfrm>
            <a:off x="7153078" y="5487165"/>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y_pred</a:t>
            </a:r>
            <a:endParaRPr lang="fr-FR" b="1" dirty="0">
              <a:solidFill>
                <a:schemeClr val="bg1"/>
              </a:solidFill>
              <a:effectLst>
                <a:outerShdw blurRad="38100" dist="38100" dir="2700000" algn="tl">
                  <a:srgbClr val="000000">
                    <a:alpha val="43137"/>
                  </a:srgbClr>
                </a:outerShdw>
              </a:effectLst>
            </a:endParaRPr>
          </a:p>
        </p:txBody>
      </p:sp>
      <p:cxnSp>
        <p:nvCxnSpPr>
          <p:cNvPr id="149" name="Connecteur droit avec flèche 148">
            <a:extLst>
              <a:ext uri="{FF2B5EF4-FFF2-40B4-BE49-F238E27FC236}">
                <a16:creationId xmlns:a16="http://schemas.microsoft.com/office/drawing/2014/main" id="{30D136AD-20AF-4E52-ACEB-E711C07E3059}"/>
              </a:ext>
            </a:extLst>
          </p:cNvPr>
          <p:cNvCxnSpPr>
            <a:cxnSpLocks/>
          </p:cNvCxnSpPr>
          <p:nvPr/>
        </p:nvCxnSpPr>
        <p:spPr>
          <a:xfrm>
            <a:off x="8191698" y="5419181"/>
            <a:ext cx="324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graphicFrame>
        <p:nvGraphicFramePr>
          <p:cNvPr id="150" name="Tableau 149">
            <a:extLst>
              <a:ext uri="{FF2B5EF4-FFF2-40B4-BE49-F238E27FC236}">
                <a16:creationId xmlns:a16="http://schemas.microsoft.com/office/drawing/2014/main" id="{EE0DD22E-402A-48F6-A3CC-2B1F69CB47AB}"/>
              </a:ext>
            </a:extLst>
          </p:cNvPr>
          <p:cNvGraphicFramePr>
            <a:graphicFrameLocks noGrp="1"/>
          </p:cNvGraphicFramePr>
          <p:nvPr>
            <p:extLst>
              <p:ext uri="{D42A27DB-BD31-4B8C-83A1-F6EECF244321}">
                <p14:modId xmlns:p14="http://schemas.microsoft.com/office/powerpoint/2010/main" val="2221397895"/>
              </p:ext>
            </p:extLst>
          </p:nvPr>
        </p:nvGraphicFramePr>
        <p:xfrm>
          <a:off x="7149061" y="5080121"/>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151" name="ZoneTexte 150">
            <a:extLst>
              <a:ext uri="{FF2B5EF4-FFF2-40B4-BE49-F238E27FC236}">
                <a16:creationId xmlns:a16="http://schemas.microsoft.com/office/drawing/2014/main" id="{36458D0B-E59A-420E-B8E5-BC7C2DD5D317}"/>
              </a:ext>
            </a:extLst>
          </p:cNvPr>
          <p:cNvSpPr txBox="1"/>
          <p:nvPr/>
        </p:nvSpPr>
        <p:spPr>
          <a:xfrm>
            <a:off x="7194009" y="5048624"/>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y_val</a:t>
            </a:r>
            <a:endParaRPr lang="fr-FR" b="1" dirty="0">
              <a:solidFill>
                <a:schemeClr val="bg1"/>
              </a:solidFill>
              <a:effectLst>
                <a:outerShdw blurRad="38100" dist="38100" dir="2700000" algn="tl">
                  <a:srgbClr val="000000">
                    <a:alpha val="43137"/>
                  </a:srgbClr>
                </a:outerShdw>
              </a:effectLst>
            </a:endParaRPr>
          </a:p>
        </p:txBody>
      </p:sp>
      <p:cxnSp>
        <p:nvCxnSpPr>
          <p:cNvPr id="152" name="Connecteur droit 151">
            <a:extLst>
              <a:ext uri="{FF2B5EF4-FFF2-40B4-BE49-F238E27FC236}">
                <a16:creationId xmlns:a16="http://schemas.microsoft.com/office/drawing/2014/main" id="{D529F31A-A43A-46BB-94DB-813449D9929C}"/>
              </a:ext>
            </a:extLst>
          </p:cNvPr>
          <p:cNvCxnSpPr>
            <a:cxnSpLocks/>
          </p:cNvCxnSpPr>
          <p:nvPr/>
        </p:nvCxnSpPr>
        <p:spPr>
          <a:xfrm rot="16200000">
            <a:off x="8113186" y="5154746"/>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53" name="Connecteur droit 152">
            <a:extLst>
              <a:ext uri="{FF2B5EF4-FFF2-40B4-BE49-F238E27FC236}">
                <a16:creationId xmlns:a16="http://schemas.microsoft.com/office/drawing/2014/main" id="{0933B54E-9572-453A-95DE-B5674220F6A8}"/>
              </a:ext>
            </a:extLst>
          </p:cNvPr>
          <p:cNvCxnSpPr>
            <a:cxnSpLocks/>
          </p:cNvCxnSpPr>
          <p:nvPr/>
        </p:nvCxnSpPr>
        <p:spPr>
          <a:xfrm rot="16200000">
            <a:off x="8111430" y="5580254"/>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54" name="Connecteur droit 153">
            <a:extLst>
              <a:ext uri="{FF2B5EF4-FFF2-40B4-BE49-F238E27FC236}">
                <a16:creationId xmlns:a16="http://schemas.microsoft.com/office/drawing/2014/main" id="{9B77A8D8-D22E-4EAC-96BE-773E0A8C1406}"/>
              </a:ext>
            </a:extLst>
          </p:cNvPr>
          <p:cNvCxnSpPr>
            <a:cxnSpLocks/>
          </p:cNvCxnSpPr>
          <p:nvPr/>
        </p:nvCxnSpPr>
        <p:spPr>
          <a:xfrm flipH="1">
            <a:off x="8191698" y="5233258"/>
            <a:ext cx="0" cy="432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C0C71114-7202-4FA1-BD62-84FF30367879}"/>
              </a:ext>
            </a:extLst>
          </p:cNvPr>
          <p:cNvCxnSpPr>
            <a:cxnSpLocks/>
          </p:cNvCxnSpPr>
          <p:nvPr/>
        </p:nvCxnSpPr>
        <p:spPr>
          <a:xfrm rot="16200000">
            <a:off x="10360938" y="3579365"/>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5" name="Tableau 154">
            <a:extLst>
              <a:ext uri="{FF2B5EF4-FFF2-40B4-BE49-F238E27FC236}">
                <a16:creationId xmlns:a16="http://schemas.microsoft.com/office/drawing/2014/main" id="{51EAED5C-B459-4FBD-ADDB-9678E42186B8}"/>
              </a:ext>
            </a:extLst>
          </p:cNvPr>
          <p:cNvGraphicFramePr>
            <a:graphicFrameLocks noGrp="1"/>
          </p:cNvGraphicFramePr>
          <p:nvPr>
            <p:extLst>
              <p:ext uri="{D42A27DB-BD31-4B8C-83A1-F6EECF244321}">
                <p14:modId xmlns:p14="http://schemas.microsoft.com/office/powerpoint/2010/main" val="2617390427"/>
              </p:ext>
            </p:extLst>
          </p:nvPr>
        </p:nvGraphicFramePr>
        <p:xfrm>
          <a:off x="365364" y="2897788"/>
          <a:ext cx="888618" cy="620316"/>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620316">
                <a:tc>
                  <a:txBody>
                    <a:bodyPr/>
                    <a:lstStyle/>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3980682482"/>
                  </a:ext>
                </a:extLst>
              </a:tr>
            </a:tbl>
          </a:graphicData>
        </a:graphic>
      </p:graphicFrame>
      <p:sp>
        <p:nvSpPr>
          <p:cNvPr id="157" name="ZoneTexte 156">
            <a:extLst>
              <a:ext uri="{FF2B5EF4-FFF2-40B4-BE49-F238E27FC236}">
                <a16:creationId xmlns:a16="http://schemas.microsoft.com/office/drawing/2014/main" id="{1F1E1C0E-1FB6-4712-B5EF-47D202C63A39}"/>
              </a:ext>
            </a:extLst>
          </p:cNvPr>
          <p:cNvSpPr txBox="1"/>
          <p:nvPr/>
        </p:nvSpPr>
        <p:spPr>
          <a:xfrm>
            <a:off x="420057" y="3580949"/>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y_val</a:t>
            </a:r>
            <a:endParaRPr lang="fr-FR" b="1" dirty="0">
              <a:solidFill>
                <a:schemeClr val="bg1"/>
              </a:solidFill>
              <a:effectLst>
                <a:outerShdw blurRad="38100" dist="38100" dir="2700000" algn="tl">
                  <a:srgbClr val="000000">
                    <a:alpha val="43137"/>
                  </a:srgbClr>
                </a:outerShdw>
              </a:effectLst>
            </a:endParaRPr>
          </a:p>
        </p:txBody>
      </p:sp>
      <p:cxnSp>
        <p:nvCxnSpPr>
          <p:cNvPr id="158" name="Connecteur droit 157">
            <a:extLst>
              <a:ext uri="{FF2B5EF4-FFF2-40B4-BE49-F238E27FC236}">
                <a16:creationId xmlns:a16="http://schemas.microsoft.com/office/drawing/2014/main" id="{710CA2C9-50E6-4F1D-8EDF-4D397FC4D767}"/>
              </a:ext>
            </a:extLst>
          </p:cNvPr>
          <p:cNvCxnSpPr/>
          <p:nvPr/>
        </p:nvCxnSpPr>
        <p:spPr>
          <a:xfrm flipV="1">
            <a:off x="386662" y="3470022"/>
            <a:ext cx="828000" cy="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9" name="ZoneTexte 158">
            <a:extLst>
              <a:ext uri="{FF2B5EF4-FFF2-40B4-BE49-F238E27FC236}">
                <a16:creationId xmlns:a16="http://schemas.microsoft.com/office/drawing/2014/main" id="{883C93E0-9CDD-4C18-A9F0-58A23DF82135}"/>
              </a:ext>
            </a:extLst>
          </p:cNvPr>
          <p:cNvSpPr txBox="1"/>
          <p:nvPr/>
        </p:nvSpPr>
        <p:spPr>
          <a:xfrm>
            <a:off x="414362" y="3000715"/>
            <a:ext cx="856716"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X_val</a:t>
            </a:r>
            <a:endParaRPr lang="fr-FR" b="1" dirty="0">
              <a:solidFill>
                <a:schemeClr val="bg1"/>
              </a:solidFill>
              <a:effectLst>
                <a:outerShdw blurRad="38100" dist="38100" dir="2700000" algn="tl">
                  <a:srgbClr val="000000">
                    <a:alpha val="43137"/>
                  </a:srgbClr>
                </a:outerShdw>
              </a:effectLst>
            </a:endParaRPr>
          </a:p>
        </p:txBody>
      </p:sp>
      <p:sp>
        <p:nvSpPr>
          <p:cNvPr id="161" name="Rectangle 160">
            <a:extLst>
              <a:ext uri="{FF2B5EF4-FFF2-40B4-BE49-F238E27FC236}">
                <a16:creationId xmlns:a16="http://schemas.microsoft.com/office/drawing/2014/main" id="{2694E013-23C4-40EF-895F-DC681D3F91AF}"/>
              </a:ext>
            </a:extLst>
          </p:cNvPr>
          <p:cNvSpPr/>
          <p:nvPr/>
        </p:nvSpPr>
        <p:spPr>
          <a:xfrm>
            <a:off x="305673" y="2751016"/>
            <a:ext cx="1008000" cy="1486938"/>
          </a:xfrm>
          <a:prstGeom prst="rect">
            <a:avLst/>
          </a:pr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2" name="Rectangle 161">
            <a:extLst>
              <a:ext uri="{FF2B5EF4-FFF2-40B4-BE49-F238E27FC236}">
                <a16:creationId xmlns:a16="http://schemas.microsoft.com/office/drawing/2014/main" id="{7315593C-BFF4-48E8-B5AB-10CD5BB72660}"/>
              </a:ext>
            </a:extLst>
          </p:cNvPr>
          <p:cNvSpPr/>
          <p:nvPr/>
        </p:nvSpPr>
        <p:spPr>
          <a:xfrm>
            <a:off x="1764733" y="2800438"/>
            <a:ext cx="296556" cy="302127"/>
          </a:xfrm>
          <a:prstGeom prst="rect">
            <a:avLst/>
          </a:pr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3" name="Connecteur droit avec flèche 162">
            <a:extLst>
              <a:ext uri="{FF2B5EF4-FFF2-40B4-BE49-F238E27FC236}">
                <a16:creationId xmlns:a16="http://schemas.microsoft.com/office/drawing/2014/main" id="{001954E7-9363-42E7-A707-25EF645C3CBF}"/>
              </a:ext>
            </a:extLst>
          </p:cNvPr>
          <p:cNvCxnSpPr>
            <a:cxnSpLocks/>
          </p:cNvCxnSpPr>
          <p:nvPr/>
        </p:nvCxnSpPr>
        <p:spPr>
          <a:xfrm flipH="1">
            <a:off x="1392986" y="2927030"/>
            <a:ext cx="324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64" name="ZoneTexte 163">
            <a:extLst>
              <a:ext uri="{FF2B5EF4-FFF2-40B4-BE49-F238E27FC236}">
                <a16:creationId xmlns:a16="http://schemas.microsoft.com/office/drawing/2014/main" id="{D497F357-C09A-435B-92F4-277B611D0F3F}"/>
              </a:ext>
            </a:extLst>
          </p:cNvPr>
          <p:cNvSpPr txBox="1"/>
          <p:nvPr/>
        </p:nvSpPr>
        <p:spPr>
          <a:xfrm>
            <a:off x="378949" y="2425416"/>
            <a:ext cx="845603" cy="307777"/>
          </a:xfrm>
          <a:prstGeom prst="rect">
            <a:avLst/>
          </a:prstGeom>
          <a:noFill/>
        </p:spPr>
        <p:txBody>
          <a:bodyPr wrap="square">
            <a:spAutoFit/>
          </a:bodyPr>
          <a:lstStyle/>
          <a:p>
            <a:r>
              <a:rPr lang="fr-FR" sz="1400" b="1" dirty="0">
                <a:solidFill>
                  <a:schemeClr val="accent3">
                    <a:lumMod val="75000"/>
                  </a:schemeClr>
                </a:solidFill>
              </a:rPr>
              <a:t>donnée</a:t>
            </a:r>
            <a:endParaRPr lang="fr-FR" sz="1400" dirty="0"/>
          </a:p>
        </p:txBody>
      </p:sp>
      <p:sp>
        <p:nvSpPr>
          <p:cNvPr id="165" name="ZoneTexte 164">
            <a:extLst>
              <a:ext uri="{FF2B5EF4-FFF2-40B4-BE49-F238E27FC236}">
                <a16:creationId xmlns:a16="http://schemas.microsoft.com/office/drawing/2014/main" id="{185552D3-A439-47CC-95A8-5B845C783343}"/>
              </a:ext>
            </a:extLst>
          </p:cNvPr>
          <p:cNvSpPr txBox="1"/>
          <p:nvPr/>
        </p:nvSpPr>
        <p:spPr>
          <a:xfrm>
            <a:off x="319556" y="4305726"/>
            <a:ext cx="1014093" cy="307777"/>
          </a:xfrm>
          <a:prstGeom prst="rect">
            <a:avLst/>
          </a:prstGeom>
          <a:noFill/>
        </p:spPr>
        <p:txBody>
          <a:bodyPr wrap="square">
            <a:spAutoFit/>
          </a:bodyPr>
          <a:lstStyle/>
          <a:p>
            <a:r>
              <a:rPr lang="fr-FR" sz="1400" b="1" dirty="0">
                <a:solidFill>
                  <a:schemeClr val="accent3">
                    <a:lumMod val="75000"/>
                  </a:schemeClr>
                </a:solidFill>
              </a:rPr>
              <a:t>étiquette</a:t>
            </a:r>
            <a:endParaRPr lang="fr-FR" sz="1400" dirty="0"/>
          </a:p>
        </p:txBody>
      </p:sp>
      <p:cxnSp>
        <p:nvCxnSpPr>
          <p:cNvPr id="175" name="Connecteur droit avec flèche 174">
            <a:extLst>
              <a:ext uri="{FF2B5EF4-FFF2-40B4-BE49-F238E27FC236}">
                <a16:creationId xmlns:a16="http://schemas.microsoft.com/office/drawing/2014/main" id="{B3EECEAA-7D09-445D-A042-443261C5983A}"/>
              </a:ext>
            </a:extLst>
          </p:cNvPr>
          <p:cNvCxnSpPr>
            <a:cxnSpLocks/>
          </p:cNvCxnSpPr>
          <p:nvPr/>
        </p:nvCxnSpPr>
        <p:spPr>
          <a:xfrm rot="5400000">
            <a:off x="5371068" y="978097"/>
            <a:ext cx="900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76" name="ZoneTexte 175">
            <a:extLst>
              <a:ext uri="{FF2B5EF4-FFF2-40B4-BE49-F238E27FC236}">
                <a16:creationId xmlns:a16="http://schemas.microsoft.com/office/drawing/2014/main" id="{A8DE1051-C496-4E2F-B841-97105EEBA9D9}"/>
              </a:ext>
            </a:extLst>
          </p:cNvPr>
          <p:cNvSpPr txBox="1"/>
          <p:nvPr/>
        </p:nvSpPr>
        <p:spPr>
          <a:xfrm>
            <a:off x="7973113" y="212392"/>
            <a:ext cx="146560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OPTIMISATION</a:t>
            </a:r>
          </a:p>
        </p:txBody>
      </p:sp>
      <p:sp>
        <p:nvSpPr>
          <p:cNvPr id="15" name="Rectangle 14">
            <a:extLst>
              <a:ext uri="{FF2B5EF4-FFF2-40B4-BE49-F238E27FC236}">
                <a16:creationId xmlns:a16="http://schemas.microsoft.com/office/drawing/2014/main" id="{24DF8D45-E132-4125-A5FA-73C1351E986C}"/>
              </a:ext>
            </a:extLst>
          </p:cNvPr>
          <p:cNvSpPr/>
          <p:nvPr/>
        </p:nvSpPr>
        <p:spPr>
          <a:xfrm>
            <a:off x="10450977" y="3110201"/>
            <a:ext cx="1664430" cy="112533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1D573495-28F0-4573-AD3D-3D8682E5F46D}"/>
              </a:ext>
            </a:extLst>
          </p:cNvPr>
          <p:cNvSpPr txBox="1"/>
          <p:nvPr/>
        </p:nvSpPr>
        <p:spPr>
          <a:xfrm>
            <a:off x="10459443" y="3165700"/>
            <a:ext cx="1655963" cy="954107"/>
          </a:xfrm>
          <a:prstGeom prst="rect">
            <a:avLst/>
          </a:prstGeom>
          <a:noFill/>
        </p:spPr>
        <p:txBody>
          <a:bodyPr wrap="square" rtlCol="0">
            <a:spAutoFit/>
          </a:bodyPr>
          <a:lstStyle/>
          <a:p>
            <a:pPr algn="ctr"/>
            <a:r>
              <a:rPr lang="fr-FR" sz="1400" b="1" dirty="0">
                <a:solidFill>
                  <a:schemeClr val="bg1"/>
                </a:solidFill>
              </a:rPr>
              <a:t>SÉLECTION </a:t>
            </a:r>
          </a:p>
          <a:p>
            <a:pPr algn="ctr"/>
            <a:r>
              <a:rPr lang="fr-FR" sz="1400" b="1" dirty="0">
                <a:solidFill>
                  <a:schemeClr val="bg1"/>
                </a:solidFill>
              </a:rPr>
              <a:t>DES MODÈLES LES PLUS PERFORMANTS</a:t>
            </a:r>
          </a:p>
        </p:txBody>
      </p:sp>
      <p:grpSp>
        <p:nvGrpSpPr>
          <p:cNvPr id="177" name="Groupe 176">
            <a:extLst>
              <a:ext uri="{FF2B5EF4-FFF2-40B4-BE49-F238E27FC236}">
                <a16:creationId xmlns:a16="http://schemas.microsoft.com/office/drawing/2014/main" id="{73BC1EAF-A644-4BE4-A523-2BF1466384CE}"/>
              </a:ext>
            </a:extLst>
          </p:cNvPr>
          <p:cNvGrpSpPr/>
          <p:nvPr/>
        </p:nvGrpSpPr>
        <p:grpSpPr>
          <a:xfrm>
            <a:off x="10566598" y="766486"/>
            <a:ext cx="1418316" cy="1072778"/>
            <a:chOff x="4155625" y="2840772"/>
            <a:chExt cx="1418316" cy="1072778"/>
          </a:xfrm>
        </p:grpSpPr>
        <p:sp>
          <p:nvSpPr>
            <p:cNvPr id="178" name="Hexagone 177">
              <a:extLst>
                <a:ext uri="{FF2B5EF4-FFF2-40B4-BE49-F238E27FC236}">
                  <a16:creationId xmlns:a16="http://schemas.microsoft.com/office/drawing/2014/main" id="{322A909D-AB0D-49DE-93A3-A94CD932B65C}"/>
                </a:ext>
              </a:extLst>
            </p:cNvPr>
            <p:cNvSpPr/>
            <p:nvPr/>
          </p:nvSpPr>
          <p:spPr>
            <a:xfrm>
              <a:off x="4428698" y="2840772"/>
              <a:ext cx="828000" cy="720000"/>
            </a:xfrm>
            <a:prstGeom prst="hexagon">
              <a:avLst/>
            </a:prstGeom>
            <a:solidFill>
              <a:srgbClr val="E7F9E7"/>
            </a:solidFill>
            <a:ln>
              <a:solidFill>
                <a:srgbClr val="E7F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9" name="Groupe 178">
              <a:extLst>
                <a:ext uri="{FF2B5EF4-FFF2-40B4-BE49-F238E27FC236}">
                  <a16:creationId xmlns:a16="http://schemas.microsoft.com/office/drawing/2014/main" id="{F52A2E6F-9089-41F8-8BDD-312AEAB9DFA4}"/>
                </a:ext>
              </a:extLst>
            </p:cNvPr>
            <p:cNvGrpSpPr/>
            <p:nvPr/>
          </p:nvGrpSpPr>
          <p:grpSpPr>
            <a:xfrm>
              <a:off x="4155625" y="2869290"/>
              <a:ext cx="1418316" cy="1044260"/>
              <a:chOff x="4037900" y="4549264"/>
              <a:chExt cx="1418316" cy="1044260"/>
            </a:xfrm>
          </p:grpSpPr>
          <p:pic>
            <p:nvPicPr>
              <p:cNvPr id="180" name="Graphique 179" descr="Engrenages">
                <a:extLst>
                  <a:ext uri="{FF2B5EF4-FFF2-40B4-BE49-F238E27FC236}">
                    <a16:creationId xmlns:a16="http://schemas.microsoft.com/office/drawing/2014/main" id="{86C74652-C8E7-4C9D-A64F-E43BA774DC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3702" y="4549264"/>
                <a:ext cx="465265" cy="465265"/>
              </a:xfrm>
              <a:prstGeom prst="rect">
                <a:avLst/>
              </a:prstGeom>
            </p:spPr>
          </p:pic>
          <p:pic>
            <p:nvPicPr>
              <p:cNvPr id="181" name="Graphique 180" descr="Engrenage">
                <a:extLst>
                  <a:ext uri="{FF2B5EF4-FFF2-40B4-BE49-F238E27FC236}">
                    <a16:creationId xmlns:a16="http://schemas.microsoft.com/office/drawing/2014/main" id="{D6E63CD3-A4BA-44C9-B3E1-2AF029A513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9802" y="4740542"/>
                <a:ext cx="465265" cy="465265"/>
              </a:xfrm>
              <a:prstGeom prst="rect">
                <a:avLst/>
              </a:prstGeom>
            </p:spPr>
          </p:pic>
          <p:sp>
            <p:nvSpPr>
              <p:cNvPr id="182" name="ZoneTexte 181">
                <a:extLst>
                  <a:ext uri="{FF2B5EF4-FFF2-40B4-BE49-F238E27FC236}">
                    <a16:creationId xmlns:a16="http://schemas.microsoft.com/office/drawing/2014/main" id="{1A5FB41F-2960-4C11-813D-CB6CEF0E1BA4}"/>
                  </a:ext>
                </a:extLst>
              </p:cNvPr>
              <p:cNvSpPr txBox="1"/>
              <p:nvPr/>
            </p:nvSpPr>
            <p:spPr>
              <a:xfrm>
                <a:off x="4037900" y="5331914"/>
                <a:ext cx="1418316" cy="261610"/>
              </a:xfrm>
              <a:prstGeom prst="rect">
                <a:avLst/>
              </a:prstGeom>
              <a:solidFill>
                <a:schemeClr val="bg1"/>
              </a:solidFill>
            </p:spPr>
            <p:txBody>
              <a:bodyPr wrap="square" rtlCol="0">
                <a:spAutoFit/>
              </a:bodyPr>
              <a:lstStyle/>
              <a:p>
                <a:pPr algn="ctr"/>
                <a:r>
                  <a:rPr lang="fr-FR" sz="1100" b="1" dirty="0">
                    <a:solidFill>
                      <a:schemeClr val="tx2">
                        <a:lumMod val="90000"/>
                        <a:lumOff val="10000"/>
                      </a:schemeClr>
                    </a:solidFill>
                  </a:rPr>
                  <a:t>MODÈLE RF</a:t>
                </a:r>
              </a:p>
            </p:txBody>
          </p:sp>
        </p:grpSp>
      </p:grpSp>
      <p:grpSp>
        <p:nvGrpSpPr>
          <p:cNvPr id="183" name="Groupe 182">
            <a:extLst>
              <a:ext uri="{FF2B5EF4-FFF2-40B4-BE49-F238E27FC236}">
                <a16:creationId xmlns:a16="http://schemas.microsoft.com/office/drawing/2014/main" id="{66D4D02B-D4B6-4149-9F72-619BD29A84CE}"/>
              </a:ext>
            </a:extLst>
          </p:cNvPr>
          <p:cNvGrpSpPr/>
          <p:nvPr/>
        </p:nvGrpSpPr>
        <p:grpSpPr>
          <a:xfrm>
            <a:off x="10706905" y="1957623"/>
            <a:ext cx="1211135" cy="1079179"/>
            <a:chOff x="4716063" y="4107458"/>
            <a:chExt cx="1211135" cy="1079179"/>
          </a:xfrm>
        </p:grpSpPr>
        <p:sp>
          <p:nvSpPr>
            <p:cNvPr id="184" name="Hexagone 183">
              <a:extLst>
                <a:ext uri="{FF2B5EF4-FFF2-40B4-BE49-F238E27FC236}">
                  <a16:creationId xmlns:a16="http://schemas.microsoft.com/office/drawing/2014/main" id="{E4DEC2AA-7DE2-4D50-BE04-0D0C5AA2117E}"/>
                </a:ext>
              </a:extLst>
            </p:cNvPr>
            <p:cNvSpPr/>
            <p:nvPr/>
          </p:nvSpPr>
          <p:spPr>
            <a:xfrm>
              <a:off x="4842415" y="4107458"/>
              <a:ext cx="828000" cy="72000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85" name="Groupe 184">
              <a:extLst>
                <a:ext uri="{FF2B5EF4-FFF2-40B4-BE49-F238E27FC236}">
                  <a16:creationId xmlns:a16="http://schemas.microsoft.com/office/drawing/2014/main" id="{EDF08D0A-9B27-4045-8525-6214804E39D9}"/>
                </a:ext>
              </a:extLst>
            </p:cNvPr>
            <p:cNvGrpSpPr/>
            <p:nvPr/>
          </p:nvGrpSpPr>
          <p:grpSpPr>
            <a:xfrm>
              <a:off x="4716063" y="4175947"/>
              <a:ext cx="1211135" cy="1010690"/>
              <a:chOff x="3164161" y="3396382"/>
              <a:chExt cx="1211135" cy="1010690"/>
            </a:xfrm>
          </p:grpSpPr>
          <p:pic>
            <p:nvPicPr>
              <p:cNvPr id="186" name="Graphique 185" descr="Engrenages">
                <a:extLst>
                  <a:ext uri="{FF2B5EF4-FFF2-40B4-BE49-F238E27FC236}">
                    <a16:creationId xmlns:a16="http://schemas.microsoft.com/office/drawing/2014/main" id="{AF58C893-3C43-42F7-9E19-2D5AB322C6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9237" y="3396382"/>
                <a:ext cx="465265" cy="465265"/>
              </a:xfrm>
              <a:prstGeom prst="rect">
                <a:avLst/>
              </a:prstGeom>
            </p:spPr>
          </p:pic>
          <p:sp>
            <p:nvSpPr>
              <p:cNvPr id="187" name="ZoneTexte 186">
                <a:extLst>
                  <a:ext uri="{FF2B5EF4-FFF2-40B4-BE49-F238E27FC236}">
                    <a16:creationId xmlns:a16="http://schemas.microsoft.com/office/drawing/2014/main" id="{7F6A883F-1FD6-4356-B88C-08776397C0F3}"/>
                  </a:ext>
                </a:extLst>
              </p:cNvPr>
              <p:cNvSpPr txBox="1"/>
              <p:nvPr/>
            </p:nvSpPr>
            <p:spPr>
              <a:xfrm>
                <a:off x="3164161" y="4145462"/>
                <a:ext cx="1211135" cy="261610"/>
              </a:xfrm>
              <a:prstGeom prst="rect">
                <a:avLst/>
              </a:prstGeom>
              <a:solidFill>
                <a:schemeClr val="bg1"/>
              </a:solidFill>
            </p:spPr>
            <p:txBody>
              <a:bodyPr wrap="square" rtlCol="0">
                <a:spAutoFit/>
              </a:bodyPr>
              <a:lstStyle/>
              <a:p>
                <a:r>
                  <a:rPr lang="fr-FR" sz="1100" b="1" dirty="0">
                    <a:solidFill>
                      <a:schemeClr val="tx2">
                        <a:lumMod val="90000"/>
                        <a:lumOff val="10000"/>
                      </a:schemeClr>
                    </a:solidFill>
                  </a:rPr>
                  <a:t>MODÈLE XGB</a:t>
                </a:r>
              </a:p>
            </p:txBody>
          </p:sp>
          <p:pic>
            <p:nvPicPr>
              <p:cNvPr id="188" name="Graphique 187" descr="Engrenage">
                <a:extLst>
                  <a:ext uri="{FF2B5EF4-FFF2-40B4-BE49-F238E27FC236}">
                    <a16:creationId xmlns:a16="http://schemas.microsoft.com/office/drawing/2014/main" id="{4F460021-7B02-4B38-98E0-25C8029CA4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85633" y="3571176"/>
                <a:ext cx="465265" cy="465265"/>
              </a:xfrm>
              <a:prstGeom prst="rect">
                <a:avLst/>
              </a:prstGeom>
            </p:spPr>
          </p:pic>
        </p:grpSp>
      </p:grpSp>
      <p:sp>
        <p:nvSpPr>
          <p:cNvPr id="190" name="ZoneTexte 189">
            <a:extLst>
              <a:ext uri="{FF2B5EF4-FFF2-40B4-BE49-F238E27FC236}">
                <a16:creationId xmlns:a16="http://schemas.microsoft.com/office/drawing/2014/main" id="{864A0CE1-1013-4992-9404-8526D798D90D}"/>
              </a:ext>
            </a:extLst>
          </p:cNvPr>
          <p:cNvSpPr txBox="1"/>
          <p:nvPr/>
        </p:nvSpPr>
        <p:spPr>
          <a:xfrm>
            <a:off x="578355" y="6372391"/>
            <a:ext cx="9276846" cy="307777"/>
          </a:xfrm>
          <a:prstGeom prst="rect">
            <a:avLst/>
          </a:prstGeom>
          <a:noFill/>
        </p:spPr>
        <p:txBody>
          <a:bodyPr wrap="square">
            <a:spAutoFit/>
          </a:bodyPr>
          <a:lstStyle/>
          <a:p>
            <a:r>
              <a:rPr lang="fr-FR" sz="1400" b="0" i="0" dirty="0">
                <a:solidFill>
                  <a:srgbClr val="000000"/>
                </a:solidFill>
                <a:effectLst/>
                <a:latin typeface="Liberation Sans" panose="020B0604020202020204" pitchFamily="34" charset="0"/>
              </a:rPr>
              <a:t>Le risque espéré (l’erreur de généralisation) doit être estimé sur des données </a:t>
            </a:r>
            <a:r>
              <a:rPr lang="fr-FR" sz="1400" b="1" i="0" dirty="0">
                <a:solidFill>
                  <a:srgbClr val="000000"/>
                </a:solidFill>
                <a:effectLst/>
                <a:latin typeface="Liberation Sans" panose="020B0604020202020204" pitchFamily="34" charset="0"/>
              </a:rPr>
              <a:t>non utilisées pour l’apprentissage</a:t>
            </a:r>
            <a:r>
              <a:rPr lang="fr-FR" sz="1400" b="0" i="0" dirty="0">
                <a:solidFill>
                  <a:srgbClr val="000000"/>
                </a:solidFill>
                <a:effectLst/>
                <a:latin typeface="Liberation Sans" panose="020B0604020202020204" pitchFamily="34" charset="0"/>
              </a:rPr>
              <a:t>.</a:t>
            </a:r>
            <a:endParaRPr lang="fr-FR" sz="1400" dirty="0"/>
          </a:p>
        </p:txBody>
      </p:sp>
      <p:pic>
        <p:nvPicPr>
          <p:cNvPr id="156" name="Graphique 155" descr="Engrenages">
            <a:extLst>
              <a:ext uri="{FF2B5EF4-FFF2-40B4-BE49-F238E27FC236}">
                <a16:creationId xmlns:a16="http://schemas.microsoft.com/office/drawing/2014/main" id="{B9FB56DA-1C49-4C6C-80ED-FF6A4B8B6C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5983" y="181032"/>
            <a:ext cx="465265" cy="465265"/>
          </a:xfrm>
          <a:prstGeom prst="rect">
            <a:avLst/>
          </a:prstGeom>
        </p:spPr>
      </p:pic>
      <p:pic>
        <p:nvPicPr>
          <p:cNvPr id="166" name="Graphique 165" descr="Engrenage">
            <a:extLst>
              <a:ext uri="{FF2B5EF4-FFF2-40B4-BE49-F238E27FC236}">
                <a16:creationId xmlns:a16="http://schemas.microsoft.com/office/drawing/2014/main" id="{D980E4B4-C0DE-4687-B374-7D8C8A72F1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16366" y="373459"/>
            <a:ext cx="465265" cy="465265"/>
          </a:xfrm>
          <a:prstGeom prst="rect">
            <a:avLst/>
          </a:prstGeom>
        </p:spPr>
      </p:pic>
      <p:sp>
        <p:nvSpPr>
          <p:cNvPr id="170" name="ZoneTexte 169">
            <a:extLst>
              <a:ext uri="{FF2B5EF4-FFF2-40B4-BE49-F238E27FC236}">
                <a16:creationId xmlns:a16="http://schemas.microsoft.com/office/drawing/2014/main" id="{3412DF94-6062-4B24-92FD-785B6733BE20}"/>
              </a:ext>
            </a:extLst>
          </p:cNvPr>
          <p:cNvSpPr txBox="1"/>
          <p:nvPr/>
        </p:nvSpPr>
        <p:spPr>
          <a:xfrm>
            <a:off x="9934948" y="826183"/>
            <a:ext cx="1128200" cy="261610"/>
          </a:xfrm>
          <a:prstGeom prst="rect">
            <a:avLst/>
          </a:prstGeom>
          <a:noFill/>
        </p:spPr>
        <p:txBody>
          <a:bodyPr wrap="square" rtlCol="0">
            <a:spAutoFit/>
          </a:bodyPr>
          <a:lstStyle/>
          <a:p>
            <a:r>
              <a:rPr lang="fr-FR" sz="1100" b="1" dirty="0">
                <a:solidFill>
                  <a:schemeClr val="tx2">
                    <a:lumMod val="90000"/>
                    <a:lumOff val="10000"/>
                  </a:schemeClr>
                </a:solidFill>
              </a:rPr>
              <a:t>MODÈLE ET</a:t>
            </a:r>
          </a:p>
        </p:txBody>
      </p:sp>
      <p:sp>
        <p:nvSpPr>
          <p:cNvPr id="167" name="ZoneTexte 166">
            <a:extLst>
              <a:ext uri="{FF2B5EF4-FFF2-40B4-BE49-F238E27FC236}">
                <a16:creationId xmlns:a16="http://schemas.microsoft.com/office/drawing/2014/main" id="{92D879D0-AC81-440B-A735-1A50FB1F1DE2}"/>
              </a:ext>
            </a:extLst>
          </p:cNvPr>
          <p:cNvSpPr txBox="1"/>
          <p:nvPr/>
        </p:nvSpPr>
        <p:spPr>
          <a:xfrm>
            <a:off x="8352983" y="1234441"/>
            <a:ext cx="1828036" cy="276999"/>
          </a:xfrm>
          <a:prstGeom prst="rect">
            <a:avLst/>
          </a:prstGeom>
          <a:noFill/>
        </p:spPr>
        <p:txBody>
          <a:bodyPr wrap="square" rtlCol="0">
            <a:spAutoFit/>
          </a:bodyPr>
          <a:lstStyle/>
          <a:p>
            <a:r>
              <a:rPr lang="fr-FR" sz="1200" b="1" dirty="0">
                <a:solidFill>
                  <a:schemeClr val="accent1">
                    <a:lumMod val="50000"/>
                  </a:schemeClr>
                </a:solidFill>
                <a:effectLst>
                  <a:outerShdw blurRad="38100" dist="38100" dir="2700000" algn="tl">
                    <a:srgbClr val="000000">
                      <a:alpha val="43137"/>
                    </a:srgbClr>
                  </a:outerShdw>
                </a:effectLst>
              </a:rPr>
              <a:t>Métriques : R2 et MSE</a:t>
            </a:r>
          </a:p>
        </p:txBody>
      </p:sp>
    </p:spTree>
    <p:extLst>
      <p:ext uri="{BB962C8B-B14F-4D97-AF65-F5344CB8AC3E}">
        <p14:creationId xmlns:p14="http://schemas.microsoft.com/office/powerpoint/2010/main" val="409966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E1966F-76FE-4B15-90C0-B4A48370A813}"/>
              </a:ext>
            </a:extLst>
          </p:cNvPr>
          <p:cNvSpPr/>
          <p:nvPr/>
        </p:nvSpPr>
        <p:spPr>
          <a:xfrm>
            <a:off x="0" y="6712940"/>
            <a:ext cx="12192000" cy="145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F1D21D0-8676-4A44-8561-7A7E4434FD78}"/>
              </a:ext>
            </a:extLst>
          </p:cNvPr>
          <p:cNvSpPr txBox="1"/>
          <p:nvPr/>
        </p:nvSpPr>
        <p:spPr>
          <a:xfrm>
            <a:off x="428805" y="165253"/>
            <a:ext cx="11386580" cy="923330"/>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5400" dirty="0">
                <a:solidFill>
                  <a:schemeClr val="accent1">
                    <a:lumMod val="50000"/>
                  </a:schemeClr>
                </a:solidFill>
                <a:effectLst>
                  <a:outerShdw blurRad="38100" dist="38100" dir="2700000" algn="tl">
                    <a:srgbClr val="000000">
                      <a:alpha val="43137"/>
                    </a:srgbClr>
                  </a:outerShdw>
                </a:effectLst>
              </a:rPr>
              <a:t>Interprétation de la problématique</a:t>
            </a:r>
          </a:p>
        </p:txBody>
      </p:sp>
      <p:sp>
        <p:nvSpPr>
          <p:cNvPr id="14" name="ZoneTexte 13">
            <a:extLst>
              <a:ext uri="{FF2B5EF4-FFF2-40B4-BE49-F238E27FC236}">
                <a16:creationId xmlns:a16="http://schemas.microsoft.com/office/drawing/2014/main" id="{D16AD1E7-F30C-4D19-97DE-D0BB15F1BC83}"/>
              </a:ext>
            </a:extLst>
          </p:cNvPr>
          <p:cNvSpPr txBox="1"/>
          <p:nvPr/>
        </p:nvSpPr>
        <p:spPr>
          <a:xfrm>
            <a:off x="428805" y="1434215"/>
            <a:ext cx="11386580" cy="3816429"/>
          </a:xfrm>
          <a:prstGeom prst="rect">
            <a:avLst/>
          </a:prstGeom>
          <a:solidFill>
            <a:schemeClr val="tx2">
              <a:lumMod val="10000"/>
              <a:lumOff val="90000"/>
            </a:schemeClr>
          </a:solidFill>
          <a:effectLst>
            <a:outerShdw blurRad="50800" dist="38100" dir="2700000" algn="tl" rotWithShape="0">
              <a:prstClr val="black">
                <a:alpha val="40000"/>
              </a:prstClr>
            </a:outerShdw>
          </a:effectLst>
        </p:spPr>
        <p:txBody>
          <a:bodyPr wrap="square">
            <a:spAutoFit/>
          </a:bodyPr>
          <a:lstStyle/>
          <a:p>
            <a:r>
              <a:rPr lang="fr-FR" b="1" dirty="0">
                <a:solidFill>
                  <a:schemeClr val="tx2">
                    <a:lumMod val="90000"/>
                    <a:lumOff val="10000"/>
                  </a:schemeClr>
                </a:solidFill>
                <a:effectLst>
                  <a:outerShdw blurRad="38100" dist="38100" dir="2700000" algn="tl">
                    <a:srgbClr val="000000">
                      <a:alpha val="43137"/>
                    </a:srgbClr>
                  </a:outerShdw>
                </a:effectLst>
                <a:latin typeface="Open Sans"/>
              </a:rPr>
              <a:t> </a:t>
            </a:r>
          </a:p>
          <a:p>
            <a:pPr marL="285750" indent="-285750">
              <a:buFontTx/>
              <a:buChar char="-"/>
            </a:pPr>
            <a:r>
              <a:rPr lang="fr-FR" dirty="0">
                <a:solidFill>
                  <a:srgbClr val="000000"/>
                </a:solidFill>
                <a:latin typeface="Open Sans"/>
                <a:ea typeface="Calibri" panose="020F0502020204030204" pitchFamily="34" charset="0"/>
                <a:cs typeface="Times New Roman" panose="02020603050405020304" pitchFamily="18" charset="0"/>
              </a:rPr>
              <a:t>Deux </a:t>
            </a:r>
            <a:r>
              <a:rPr lang="fr-FR" b="1" dirty="0">
                <a:solidFill>
                  <a:srgbClr val="000000"/>
                </a:solidFill>
                <a:effectLst>
                  <a:outerShdw blurRad="38100" dist="38100" dir="2700000" algn="tl">
                    <a:srgbClr val="000000">
                      <a:alpha val="43137"/>
                    </a:srgbClr>
                  </a:outerShdw>
                </a:effectLst>
                <a:latin typeface="Open Sans"/>
                <a:ea typeface="Calibri" panose="020F0502020204030204" pitchFamily="34" charset="0"/>
                <a:cs typeface="Times New Roman" panose="02020603050405020304" pitchFamily="18" charset="0"/>
              </a:rPr>
              <a:t>jeux de données </a:t>
            </a:r>
            <a:r>
              <a:rPr lang="fr-FR" dirty="0">
                <a:solidFill>
                  <a:srgbClr val="000000"/>
                </a:solidFill>
                <a:latin typeface="Open Sans"/>
                <a:ea typeface="Calibri" panose="020F0502020204030204" pitchFamily="34" charset="0"/>
                <a:cs typeface="Times New Roman" panose="02020603050405020304" pitchFamily="18" charset="0"/>
              </a:rPr>
              <a:t>:                                                   </a:t>
            </a:r>
            <a:r>
              <a:rPr lang="fr-FR" b="1" dirty="0">
                <a:solidFill>
                  <a:srgbClr val="000000"/>
                </a:solidFill>
                <a:latin typeface="Open Sans"/>
                <a:ea typeface="Calibri" panose="020F0502020204030204" pitchFamily="34" charset="0"/>
                <a:cs typeface="Times New Roman" panose="02020603050405020304" pitchFamily="18" charset="0"/>
              </a:rPr>
              <a:t>à assembler</a:t>
            </a:r>
          </a:p>
          <a:p>
            <a:pPr marL="285750" indent="-285750">
              <a:buFontTx/>
              <a:buChar char="-"/>
            </a:pPr>
            <a:endParaRPr lang="fr-FR" dirty="0">
              <a:solidFill>
                <a:srgbClr val="000000"/>
              </a:solidFill>
              <a:latin typeface="Open Sans"/>
              <a:ea typeface="Calibri" panose="020F0502020204030204" pitchFamily="34" charset="0"/>
              <a:cs typeface="Times New Roman" panose="02020603050405020304" pitchFamily="18" charset="0"/>
            </a:endParaRPr>
          </a:p>
          <a:p>
            <a:pPr marL="285750" indent="-285750">
              <a:buFontTx/>
              <a:buChar char="-"/>
            </a:pPr>
            <a:r>
              <a:rPr lang="fr-FR" b="1" dirty="0">
                <a:solidFill>
                  <a:srgbClr val="000000"/>
                </a:solidFill>
                <a:latin typeface="Open Sans"/>
                <a:ea typeface="Calibri" panose="020F0502020204030204" pitchFamily="34" charset="0"/>
                <a:cs typeface="Times New Roman" panose="02020603050405020304" pitchFamily="18" charset="0"/>
              </a:rPr>
              <a:t>Variables indépendantes </a:t>
            </a:r>
            <a:r>
              <a:rPr lang="fr-FR" dirty="0">
                <a:solidFill>
                  <a:srgbClr val="000000"/>
                </a:solidFill>
                <a:latin typeface="Open Sans"/>
                <a:ea typeface="Calibri" panose="020F0502020204030204" pitchFamily="34" charset="0"/>
                <a:cs typeface="Times New Roman" panose="02020603050405020304" pitchFamily="18" charset="0"/>
              </a:rPr>
              <a:t>:  les caractéristiques des bâtiments présents dans les jeux de données.</a:t>
            </a:r>
          </a:p>
          <a:p>
            <a:pPr algn="ctr"/>
            <a:r>
              <a:rPr lang="fr-FR" sz="1800" dirty="0">
                <a:solidFill>
                  <a:srgbClr val="000000"/>
                </a:solidFill>
                <a:effectLst/>
                <a:latin typeface="Open Sans"/>
                <a:ea typeface="Calibri" panose="020F0502020204030204" pitchFamily="34" charset="0"/>
                <a:cs typeface="Times New Roman" panose="02020603050405020304" pitchFamily="18" charset="0"/>
              </a:rPr>
              <a:t>(surfaces, nombre d’étages, utilisation du bâtiment </a:t>
            </a:r>
            <a:r>
              <a:rPr lang="fr-FR" sz="1800" dirty="0" err="1">
                <a:solidFill>
                  <a:srgbClr val="000000"/>
                </a:solidFill>
                <a:effectLst/>
                <a:latin typeface="Open Sans"/>
                <a:ea typeface="Calibri" panose="020F0502020204030204" pitchFamily="34" charset="0"/>
                <a:cs typeface="Times New Roman" panose="02020603050405020304" pitchFamily="18" charset="0"/>
              </a:rPr>
              <a:t>etc</a:t>
            </a:r>
            <a:r>
              <a:rPr lang="fr-FR" sz="1800" dirty="0">
                <a:solidFill>
                  <a:srgbClr val="000000"/>
                </a:solidFill>
                <a:effectLst/>
                <a:latin typeface="Open Sans"/>
                <a:ea typeface="Calibri" panose="020F0502020204030204" pitchFamily="34" charset="0"/>
                <a:cs typeface="Times New Roman" panose="02020603050405020304" pitchFamily="18" charset="0"/>
              </a:rPr>
              <a:t>, </a:t>
            </a:r>
            <a:r>
              <a:rPr lang="fr-FR" sz="1800" b="1" i="1" dirty="0">
                <a:solidFill>
                  <a:srgbClr val="000000"/>
                </a:solidFill>
                <a:effectLst/>
                <a:latin typeface="Open Sans"/>
                <a:ea typeface="Calibri" panose="020F0502020204030204" pitchFamily="34" charset="0"/>
                <a:cs typeface="Times New Roman" panose="02020603050405020304" pitchFamily="18" charset="0"/>
              </a:rPr>
              <a:t>hors variables énergie</a:t>
            </a:r>
            <a:r>
              <a:rPr lang="fr-FR" sz="1800" dirty="0">
                <a:solidFill>
                  <a:srgbClr val="000000"/>
                </a:solidFill>
                <a:effectLst/>
                <a:latin typeface="Open Sans"/>
                <a:ea typeface="Calibri" panose="020F0502020204030204" pitchFamily="34" charset="0"/>
                <a:cs typeface="Times New Roman" panose="02020603050405020304" pitchFamily="18" charset="0"/>
              </a:rPr>
              <a:t>)</a:t>
            </a:r>
          </a:p>
          <a:p>
            <a:pPr algn="ctr"/>
            <a:endParaRPr lang="fr-FR" sz="1800" dirty="0">
              <a:solidFill>
                <a:srgbClr val="000000"/>
              </a:solidFill>
              <a:effectLst/>
              <a:latin typeface="Open Sans"/>
              <a:ea typeface="Calibri" panose="020F0502020204030204" pitchFamily="34" charset="0"/>
              <a:cs typeface="Times New Roman" panose="02020603050405020304" pitchFamily="18" charset="0"/>
            </a:endParaRPr>
          </a:p>
          <a:p>
            <a:pPr marL="285750" indent="-285750">
              <a:buFontTx/>
              <a:buChar char="-"/>
            </a:pPr>
            <a:r>
              <a:rPr lang="fr-FR" b="1" dirty="0">
                <a:solidFill>
                  <a:srgbClr val="000000"/>
                </a:solidFill>
                <a:latin typeface="Open Sans"/>
                <a:ea typeface="Calibri" panose="020F0502020204030204" pitchFamily="34" charset="0"/>
                <a:cs typeface="Times New Roman" panose="02020603050405020304" pitchFamily="18" charset="0"/>
              </a:rPr>
              <a:t>Deux variables cibles </a:t>
            </a:r>
            <a:r>
              <a:rPr lang="fr-FR" dirty="0">
                <a:solidFill>
                  <a:srgbClr val="000000"/>
                </a:solidFill>
                <a:latin typeface="Open Sans"/>
                <a:ea typeface="Calibri" panose="020F0502020204030204" pitchFamily="34" charset="0"/>
                <a:cs typeface="Times New Roman" panose="02020603050405020304" pitchFamily="18" charset="0"/>
              </a:rPr>
              <a:t>donc</a:t>
            </a:r>
            <a:r>
              <a:rPr lang="fr-FR" b="1" dirty="0">
                <a:solidFill>
                  <a:srgbClr val="000000"/>
                </a:solidFill>
                <a:latin typeface="Open Sans"/>
                <a:ea typeface="Calibri" panose="020F0502020204030204" pitchFamily="34" charset="0"/>
                <a:cs typeface="Times New Roman" panose="02020603050405020304" pitchFamily="18" charset="0"/>
              </a:rPr>
              <a:t> </a:t>
            </a:r>
            <a:r>
              <a:rPr lang="fr-FR" b="1" dirty="0">
                <a:solidFill>
                  <a:srgbClr val="000000"/>
                </a:solidFill>
                <a:latin typeface="Open Sans"/>
                <a:ea typeface="Calibri" panose="020F0502020204030204" pitchFamily="34" charset="0"/>
                <a:cs typeface="Times New Roman" panose="02020603050405020304" pitchFamily="18" charset="0"/>
                <a:sym typeface="Wingdings" panose="05000000000000000000" pitchFamily="2" charset="2"/>
              </a:rPr>
              <a:t> </a:t>
            </a:r>
            <a:r>
              <a:rPr lang="fr-FR" b="1" dirty="0">
                <a:solidFill>
                  <a:schemeClr val="accent3">
                    <a:lumMod val="75000"/>
                  </a:schemeClr>
                </a:solidFill>
                <a:effectLst>
                  <a:outerShdw blurRad="38100" dist="38100" dir="2700000" algn="tl">
                    <a:srgbClr val="000000">
                      <a:alpha val="43137"/>
                    </a:srgbClr>
                  </a:outerShdw>
                </a:effectLst>
                <a:latin typeface="Open Sans"/>
                <a:ea typeface="Calibri" panose="020F0502020204030204" pitchFamily="34" charset="0"/>
                <a:cs typeface="Times New Roman" panose="02020603050405020304" pitchFamily="18" charset="0"/>
              </a:rPr>
              <a:t>deux modèles à construire</a:t>
            </a:r>
            <a:r>
              <a:rPr lang="fr-FR" dirty="0">
                <a:solidFill>
                  <a:schemeClr val="accent3">
                    <a:lumMod val="75000"/>
                  </a:schemeClr>
                </a:solidFill>
                <a:latin typeface="Open Sans"/>
                <a:ea typeface="Calibri" panose="020F0502020204030204" pitchFamily="34" charset="0"/>
                <a:cs typeface="Times New Roman" panose="02020603050405020304" pitchFamily="18" charset="0"/>
              </a:rPr>
              <a:t>  </a:t>
            </a:r>
            <a:r>
              <a:rPr lang="fr-FR" dirty="0">
                <a:solidFill>
                  <a:srgbClr val="000000"/>
                </a:solidFill>
                <a:latin typeface="Open Sans"/>
                <a:ea typeface="Calibri" panose="020F0502020204030204" pitchFamily="34" charset="0"/>
                <a:cs typeface="Times New Roman" panose="02020603050405020304" pitchFamily="18" charset="0"/>
              </a:rPr>
              <a:t>:</a:t>
            </a:r>
          </a:p>
          <a:p>
            <a:pPr marL="285750" indent="-285750">
              <a:buFontTx/>
              <a:buChar char="-"/>
            </a:pPr>
            <a:endParaRPr lang="fr-FR" dirty="0">
              <a:solidFill>
                <a:srgbClr val="000000"/>
              </a:solidFill>
              <a:latin typeface="Open Sans"/>
              <a:ea typeface="Calibri" panose="020F0502020204030204" pitchFamily="34" charset="0"/>
              <a:cs typeface="Times New Roman" panose="02020603050405020304" pitchFamily="18" charset="0"/>
            </a:endParaRPr>
          </a:p>
          <a:p>
            <a:r>
              <a:rPr lang="fr-FR" sz="1800" dirty="0">
                <a:solidFill>
                  <a:srgbClr val="000000"/>
                </a:solidFill>
                <a:effectLst/>
                <a:latin typeface="Open Sans"/>
                <a:ea typeface="Calibri" panose="020F0502020204030204" pitchFamily="34" charset="0"/>
                <a:cs typeface="Times New Roman" panose="02020603050405020304" pitchFamily="18" charset="0"/>
              </a:rPr>
              <a:t>     - </a:t>
            </a:r>
            <a:r>
              <a:rPr lang="fr-FR" b="1" i="1" dirty="0" err="1">
                <a:solidFill>
                  <a:srgbClr val="000000"/>
                </a:solidFill>
                <a:effectLst/>
                <a:latin typeface="Helvetica Neue"/>
              </a:rPr>
              <a:t>SiteEnergyUseWN</a:t>
            </a:r>
            <a:r>
              <a:rPr lang="fr-FR" b="1" i="1" dirty="0">
                <a:solidFill>
                  <a:srgbClr val="000000"/>
                </a:solidFill>
                <a:effectLst/>
                <a:latin typeface="Helvetica Neue"/>
              </a:rPr>
              <a:t>(</a:t>
            </a:r>
            <a:r>
              <a:rPr lang="fr-FR" b="1" i="1" dirty="0" err="1">
                <a:solidFill>
                  <a:srgbClr val="000000"/>
                </a:solidFill>
                <a:effectLst/>
                <a:latin typeface="Helvetica Neue"/>
              </a:rPr>
              <a:t>kBtu</a:t>
            </a:r>
            <a:r>
              <a:rPr lang="fr-FR" b="1" i="1" dirty="0">
                <a:solidFill>
                  <a:srgbClr val="000000"/>
                </a:solidFill>
                <a:effectLst/>
                <a:latin typeface="Helvetica Neue"/>
              </a:rPr>
              <a:t>) </a:t>
            </a:r>
            <a:r>
              <a:rPr lang="fr-FR" b="1" i="0" dirty="0">
                <a:solidFill>
                  <a:srgbClr val="000000"/>
                </a:solidFill>
                <a:effectLst/>
                <a:latin typeface="Helvetica Neue"/>
                <a:sym typeface="Wingdings" panose="05000000000000000000" pitchFamily="2" charset="2"/>
              </a:rPr>
              <a:t>  </a:t>
            </a:r>
            <a:r>
              <a:rPr lang="fr-FR" b="1" i="0" dirty="0">
                <a:solidFill>
                  <a:schemeClr val="accent3">
                    <a:lumMod val="75000"/>
                  </a:schemeClr>
                </a:solidFill>
                <a:effectLst/>
                <a:latin typeface="Helvetica Neue"/>
                <a:sym typeface="Wingdings" panose="05000000000000000000" pitchFamily="2" charset="2"/>
              </a:rPr>
              <a:t>modèle consommation d’énergie</a:t>
            </a:r>
            <a:endParaRPr lang="fr-FR" b="1" i="0" dirty="0">
              <a:solidFill>
                <a:schemeClr val="accent3">
                  <a:lumMod val="75000"/>
                </a:schemeClr>
              </a:solidFill>
              <a:effectLst/>
              <a:latin typeface="Helvetica Neue"/>
            </a:endParaRPr>
          </a:p>
          <a:p>
            <a:endParaRPr lang="fr-FR" sz="1800" dirty="0">
              <a:solidFill>
                <a:srgbClr val="000000"/>
              </a:solidFill>
              <a:effectLst/>
              <a:latin typeface="Open Sans"/>
              <a:ea typeface="Calibri" panose="020F0502020204030204" pitchFamily="34" charset="0"/>
              <a:cs typeface="Times New Roman" panose="02020603050405020304" pitchFamily="18" charset="0"/>
            </a:endParaRPr>
          </a:p>
          <a:p>
            <a:r>
              <a:rPr lang="fr-FR" dirty="0">
                <a:solidFill>
                  <a:srgbClr val="000000"/>
                </a:solidFill>
                <a:latin typeface="Open Sans"/>
                <a:ea typeface="Calibri" panose="020F0502020204030204" pitchFamily="34" charset="0"/>
                <a:cs typeface="Times New Roman" panose="02020603050405020304" pitchFamily="18" charset="0"/>
              </a:rPr>
              <a:t>     - </a:t>
            </a:r>
            <a:r>
              <a:rPr lang="fr-FR" b="1" i="1" dirty="0" err="1">
                <a:solidFill>
                  <a:srgbClr val="000000"/>
                </a:solidFill>
                <a:effectLst/>
                <a:latin typeface="Helvetica Neue"/>
              </a:rPr>
              <a:t>TotalGHGEmissions</a:t>
            </a:r>
            <a:r>
              <a:rPr lang="fr-FR" b="1" i="0" dirty="0">
                <a:solidFill>
                  <a:srgbClr val="000000"/>
                </a:solidFill>
                <a:effectLst/>
                <a:latin typeface="Helvetica Neue"/>
              </a:rPr>
              <a:t>        </a:t>
            </a:r>
            <a:r>
              <a:rPr lang="fr-FR" b="1" i="0" dirty="0">
                <a:solidFill>
                  <a:srgbClr val="000000"/>
                </a:solidFill>
                <a:effectLst/>
                <a:latin typeface="Helvetica Neue"/>
                <a:sym typeface="Wingdings" panose="05000000000000000000" pitchFamily="2" charset="2"/>
              </a:rPr>
              <a:t>  </a:t>
            </a:r>
            <a:r>
              <a:rPr lang="fr-FR" b="1" i="0" dirty="0">
                <a:solidFill>
                  <a:schemeClr val="accent3">
                    <a:lumMod val="75000"/>
                  </a:schemeClr>
                </a:solidFill>
                <a:effectLst/>
                <a:latin typeface="Helvetica Neue"/>
                <a:sym typeface="Wingdings" panose="05000000000000000000" pitchFamily="2" charset="2"/>
              </a:rPr>
              <a:t>modèle émission de CO2</a:t>
            </a:r>
          </a:p>
          <a:p>
            <a:endParaRPr lang="fr-FR" sz="1800" b="1" dirty="0">
              <a:solidFill>
                <a:schemeClr val="accent3">
                  <a:lumMod val="75000"/>
                </a:schemeClr>
              </a:solidFill>
              <a:latin typeface="Helvetica Neue"/>
              <a:ea typeface="Calibri" panose="020F0502020204030204" pitchFamily="34" charset="0"/>
              <a:cs typeface="Times New Roman" panose="02020603050405020304" pitchFamily="18" charset="0"/>
              <a:sym typeface="Wingdings" panose="05000000000000000000" pitchFamily="2" charset="2"/>
            </a:endParaRPr>
          </a:p>
          <a:p>
            <a:r>
              <a:rPr lang="fr-FR" dirty="0">
                <a:effectLst/>
                <a:latin typeface="Helvetica Neue"/>
                <a:ea typeface="Calibri" panose="020F0502020204030204" pitchFamily="34" charset="0"/>
                <a:cs typeface="Times New Roman" panose="02020603050405020304" pitchFamily="18" charset="0"/>
                <a:sym typeface="Wingdings" panose="05000000000000000000" pitchFamily="2" charset="2"/>
              </a:rPr>
              <a:t>- </a:t>
            </a:r>
            <a:r>
              <a:rPr lang="fr-FR" b="1" dirty="0">
                <a:effectLst/>
                <a:latin typeface="Helvetica Neue"/>
                <a:ea typeface="Calibri" panose="020F0502020204030204" pitchFamily="34" charset="0"/>
                <a:cs typeface="Times New Roman" panose="02020603050405020304" pitchFamily="18" charset="0"/>
                <a:sym typeface="Wingdings" panose="05000000000000000000" pitchFamily="2" charset="2"/>
              </a:rPr>
              <a:t>Evaluation</a:t>
            </a:r>
            <a:r>
              <a:rPr lang="fr-FR" dirty="0">
                <a:effectLst/>
                <a:latin typeface="Helvetica Neue"/>
                <a:ea typeface="Calibri" panose="020F0502020204030204" pitchFamily="34" charset="0"/>
                <a:cs typeface="Times New Roman" panose="02020603050405020304" pitchFamily="18" charset="0"/>
                <a:sym typeface="Wingdings" panose="05000000000000000000" pitchFamily="2" charset="2"/>
              </a:rPr>
              <a:t> de l’intérêt de </a:t>
            </a:r>
            <a:r>
              <a:rPr lang="fr-FR" b="1" dirty="0">
                <a:effectLst/>
                <a:latin typeface="Helvetica Neue"/>
                <a:ea typeface="Calibri" panose="020F0502020204030204" pitchFamily="34" charset="0"/>
                <a:cs typeface="Times New Roman" panose="02020603050405020304" pitchFamily="18" charset="0"/>
                <a:sym typeface="Wingdings" panose="05000000000000000000" pitchFamily="2" charset="2"/>
              </a:rPr>
              <a:t>l’ENERGY STAR Score</a:t>
            </a:r>
            <a:r>
              <a:rPr lang="fr-FR" b="1" dirty="0">
                <a:solidFill>
                  <a:schemeClr val="accent3">
                    <a:lumMod val="75000"/>
                  </a:schemeClr>
                </a:solidFill>
                <a:effectLst/>
                <a:latin typeface="Helvetica Neue"/>
                <a:ea typeface="Calibri" panose="020F0502020204030204" pitchFamily="34" charset="0"/>
                <a:cs typeface="Times New Roman" panose="02020603050405020304" pitchFamily="18" charset="0"/>
                <a:sym typeface="Wingdings" panose="05000000000000000000" pitchFamily="2" charset="2"/>
              </a:rPr>
              <a:t> </a:t>
            </a:r>
            <a:r>
              <a:rPr lang="fr-FR" b="1" dirty="0">
                <a:effectLst/>
                <a:latin typeface="Helvetica Neue"/>
                <a:ea typeface="Calibri" panose="020F0502020204030204" pitchFamily="34" charset="0"/>
                <a:cs typeface="Times New Roman" panose="02020603050405020304" pitchFamily="18" charset="0"/>
                <a:sym typeface="Wingdings" panose="05000000000000000000" pitchFamily="2" charset="2"/>
              </a:rPr>
              <a:t>:</a:t>
            </a:r>
            <a:r>
              <a:rPr lang="fr-FR" b="1" dirty="0">
                <a:solidFill>
                  <a:schemeClr val="accent3">
                    <a:lumMod val="75000"/>
                  </a:schemeClr>
                </a:solidFill>
                <a:effectLst/>
                <a:latin typeface="Helvetica Neue"/>
                <a:ea typeface="Calibri" panose="020F0502020204030204" pitchFamily="34" charset="0"/>
                <a:cs typeface="Times New Roman" panose="02020603050405020304" pitchFamily="18" charset="0"/>
                <a:sym typeface="Wingdings" panose="05000000000000000000" pitchFamily="2" charset="2"/>
              </a:rPr>
              <a:t> </a:t>
            </a:r>
            <a:r>
              <a:rPr lang="fr-FR" b="1" dirty="0">
                <a:solidFill>
                  <a:schemeClr val="accent3">
                    <a:lumMod val="75000"/>
                  </a:schemeClr>
                </a:solidFill>
                <a:effectLst>
                  <a:outerShdw blurRad="38100" dist="38100" dir="2700000" algn="tl">
                    <a:srgbClr val="000000">
                      <a:alpha val="43137"/>
                    </a:srgbClr>
                  </a:outerShdw>
                </a:effectLst>
                <a:latin typeface="Helvetica Neue"/>
                <a:ea typeface="Calibri" panose="020F0502020204030204" pitchFamily="34" charset="0"/>
                <a:cs typeface="Times New Roman" panose="02020603050405020304" pitchFamily="18" charset="0"/>
                <a:sym typeface="Wingdings" panose="05000000000000000000" pitchFamily="2" charset="2"/>
              </a:rPr>
              <a:t>comparaison</a:t>
            </a:r>
            <a:r>
              <a:rPr lang="fr-FR" b="1" dirty="0">
                <a:solidFill>
                  <a:schemeClr val="accent3">
                    <a:lumMod val="75000"/>
                  </a:schemeClr>
                </a:solidFill>
                <a:effectLst/>
                <a:latin typeface="Helvetica Neue"/>
                <a:ea typeface="Calibri" panose="020F0502020204030204" pitchFamily="34" charset="0"/>
                <a:cs typeface="Times New Roman" panose="02020603050405020304" pitchFamily="18" charset="0"/>
                <a:sym typeface="Wingdings" panose="05000000000000000000" pitchFamily="2" charset="2"/>
              </a:rPr>
              <a:t> d’un modèle sans ou avec la variable.</a:t>
            </a:r>
            <a:endParaRPr lang="fr-FR" sz="1800" b="1" dirty="0">
              <a:solidFill>
                <a:schemeClr val="accent3">
                  <a:lumMod val="75000"/>
                </a:schemeClr>
              </a:solidFill>
              <a:effectLst/>
              <a:latin typeface="Open Sans"/>
              <a:ea typeface="Calibri" panose="020F0502020204030204" pitchFamily="34" charset="0"/>
              <a:cs typeface="Times New Roman" panose="02020603050405020304" pitchFamily="18" charset="0"/>
            </a:endParaRPr>
          </a:p>
          <a:p>
            <a:endParaRPr lang="fr-FR" sz="800" dirty="0"/>
          </a:p>
        </p:txBody>
      </p:sp>
      <p:grpSp>
        <p:nvGrpSpPr>
          <p:cNvPr id="3" name="Groupe 2">
            <a:extLst>
              <a:ext uri="{FF2B5EF4-FFF2-40B4-BE49-F238E27FC236}">
                <a16:creationId xmlns:a16="http://schemas.microsoft.com/office/drawing/2014/main" id="{875D80B7-22D6-45E9-9E6B-743C6A5974A6}"/>
              </a:ext>
            </a:extLst>
          </p:cNvPr>
          <p:cNvGrpSpPr/>
          <p:nvPr/>
        </p:nvGrpSpPr>
        <p:grpSpPr>
          <a:xfrm>
            <a:off x="3188625" y="1404162"/>
            <a:ext cx="3068243" cy="899561"/>
            <a:chOff x="3438007" y="1433242"/>
            <a:chExt cx="3068243" cy="899561"/>
          </a:xfrm>
        </p:grpSpPr>
        <p:sp>
          <p:nvSpPr>
            <p:cNvPr id="17" name="ZoneTexte 16">
              <a:extLst>
                <a:ext uri="{FF2B5EF4-FFF2-40B4-BE49-F238E27FC236}">
                  <a16:creationId xmlns:a16="http://schemas.microsoft.com/office/drawing/2014/main" id="{C2BBF7B0-BE71-4022-A19B-913DA889CECB}"/>
                </a:ext>
              </a:extLst>
            </p:cNvPr>
            <p:cNvSpPr txBox="1"/>
            <p:nvPr/>
          </p:nvSpPr>
          <p:spPr>
            <a:xfrm>
              <a:off x="3438007" y="1917344"/>
              <a:ext cx="1456439" cy="307777"/>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2015</a:t>
              </a:r>
            </a:p>
          </p:txBody>
        </p:sp>
        <p:grpSp>
          <p:nvGrpSpPr>
            <p:cNvPr id="2" name="Groupe 1">
              <a:extLst>
                <a:ext uri="{FF2B5EF4-FFF2-40B4-BE49-F238E27FC236}">
                  <a16:creationId xmlns:a16="http://schemas.microsoft.com/office/drawing/2014/main" id="{0569316A-0510-4E92-BD16-C8F34EE7B0D9}"/>
                </a:ext>
              </a:extLst>
            </p:cNvPr>
            <p:cNvGrpSpPr/>
            <p:nvPr/>
          </p:nvGrpSpPr>
          <p:grpSpPr>
            <a:xfrm>
              <a:off x="4355599" y="1433242"/>
              <a:ext cx="2150651" cy="899561"/>
              <a:chOff x="4401779" y="3990633"/>
              <a:chExt cx="2150651" cy="899561"/>
            </a:xfrm>
          </p:grpSpPr>
          <p:pic>
            <p:nvPicPr>
              <p:cNvPr id="15" name="Graphique 14" descr="Base de données">
                <a:extLst>
                  <a:ext uri="{FF2B5EF4-FFF2-40B4-BE49-F238E27FC236}">
                    <a16:creationId xmlns:a16="http://schemas.microsoft.com/office/drawing/2014/main" id="{4FEE3762-819C-4A2F-90E0-3FA24E7CA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051" y="3990633"/>
                <a:ext cx="909379" cy="886871"/>
              </a:xfrm>
              <a:prstGeom prst="rect">
                <a:avLst/>
              </a:prstGeom>
            </p:spPr>
          </p:pic>
          <p:pic>
            <p:nvPicPr>
              <p:cNvPr id="16" name="Graphique 15" descr="Base de données">
                <a:extLst>
                  <a:ext uri="{FF2B5EF4-FFF2-40B4-BE49-F238E27FC236}">
                    <a16:creationId xmlns:a16="http://schemas.microsoft.com/office/drawing/2014/main" id="{B980F840-98AD-4ECD-A439-982583704A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1779" y="4003323"/>
                <a:ext cx="909379" cy="886871"/>
              </a:xfrm>
              <a:prstGeom prst="rect">
                <a:avLst/>
              </a:prstGeom>
            </p:spPr>
          </p:pic>
          <p:sp>
            <p:nvSpPr>
              <p:cNvPr id="18" name="ZoneTexte 17">
                <a:extLst>
                  <a:ext uri="{FF2B5EF4-FFF2-40B4-BE49-F238E27FC236}">
                    <a16:creationId xmlns:a16="http://schemas.microsoft.com/office/drawing/2014/main" id="{5971E895-5775-4BD7-89B0-FE82A336BA0F}"/>
                  </a:ext>
                </a:extLst>
              </p:cNvPr>
              <p:cNvSpPr txBox="1"/>
              <p:nvPr/>
            </p:nvSpPr>
            <p:spPr>
              <a:xfrm>
                <a:off x="4780525" y="4477315"/>
                <a:ext cx="1456439" cy="307777"/>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2016</a:t>
                </a:r>
              </a:p>
            </p:txBody>
          </p:sp>
        </p:grpSp>
      </p:grpSp>
      <p:pic>
        <p:nvPicPr>
          <p:cNvPr id="9" name="Image 8">
            <a:extLst>
              <a:ext uri="{FF2B5EF4-FFF2-40B4-BE49-F238E27FC236}">
                <a16:creationId xmlns:a16="http://schemas.microsoft.com/office/drawing/2014/main" id="{DE2DC5FD-B103-4EE1-A776-534A9AF5CF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0743" y="5477164"/>
            <a:ext cx="1372059" cy="1380835"/>
          </a:xfrm>
          <a:prstGeom prst="rect">
            <a:avLst/>
          </a:prstGeom>
          <a:effectLst>
            <a:outerShdw blurRad="50800" dist="38100" dir="2700000" algn="tl" rotWithShape="0">
              <a:prstClr val="black">
                <a:alpha val="40000"/>
              </a:prstClr>
            </a:outerShdw>
          </a:effectLst>
        </p:spPr>
      </p:pic>
      <p:grpSp>
        <p:nvGrpSpPr>
          <p:cNvPr id="10" name="Groupe 9">
            <a:extLst>
              <a:ext uri="{FF2B5EF4-FFF2-40B4-BE49-F238E27FC236}">
                <a16:creationId xmlns:a16="http://schemas.microsoft.com/office/drawing/2014/main" id="{3C3EC10A-ACA1-4705-9CE3-12983D9D4651}"/>
              </a:ext>
            </a:extLst>
          </p:cNvPr>
          <p:cNvGrpSpPr/>
          <p:nvPr/>
        </p:nvGrpSpPr>
        <p:grpSpPr>
          <a:xfrm>
            <a:off x="11333527" y="6231082"/>
            <a:ext cx="496103" cy="481858"/>
            <a:chOff x="11333527" y="6231082"/>
            <a:chExt cx="496103" cy="481858"/>
          </a:xfrm>
        </p:grpSpPr>
        <p:sp>
          <p:nvSpPr>
            <p:cNvPr id="11" name="Ellipse 10">
              <a:extLst>
                <a:ext uri="{FF2B5EF4-FFF2-40B4-BE49-F238E27FC236}">
                  <a16:creationId xmlns:a16="http://schemas.microsoft.com/office/drawing/2014/main" id="{6E0DB0F0-223B-4513-9877-225C625F5A8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04D19D0-0E3C-4416-B673-C82E74ADAFCE}"/>
                </a:ext>
              </a:extLst>
            </p:cNvPr>
            <p:cNvSpPr txBox="1"/>
            <p:nvPr/>
          </p:nvSpPr>
          <p:spPr>
            <a:xfrm>
              <a:off x="11385013" y="6231082"/>
              <a:ext cx="444617"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a:t>
              </a:r>
            </a:p>
          </p:txBody>
        </p:sp>
      </p:grpSp>
      <p:pic>
        <p:nvPicPr>
          <p:cNvPr id="19" name="Picture 2" descr="Energy Star — Wikipédia">
            <a:extLst>
              <a:ext uri="{FF2B5EF4-FFF2-40B4-BE49-F238E27FC236}">
                <a16:creationId xmlns:a16="http://schemas.microsoft.com/office/drawing/2014/main" id="{099CDCD5-7D54-4CE6-AFF1-4EDFE715DA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7489" y="5436835"/>
            <a:ext cx="965090" cy="98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396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618EBE-A0AB-47D3-9523-75767177F7EE}"/>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775540A4-3870-449F-93E0-8F71A1F80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5" name="Groupe 4">
            <a:extLst>
              <a:ext uri="{FF2B5EF4-FFF2-40B4-BE49-F238E27FC236}">
                <a16:creationId xmlns:a16="http://schemas.microsoft.com/office/drawing/2014/main" id="{8B081DCC-EBCB-4C5B-8B46-5B7AE64A804E}"/>
              </a:ext>
            </a:extLst>
          </p:cNvPr>
          <p:cNvGrpSpPr/>
          <p:nvPr/>
        </p:nvGrpSpPr>
        <p:grpSpPr>
          <a:xfrm>
            <a:off x="11291582" y="6231082"/>
            <a:ext cx="613550" cy="481858"/>
            <a:chOff x="11291582" y="6231082"/>
            <a:chExt cx="613550" cy="481858"/>
          </a:xfrm>
        </p:grpSpPr>
        <p:sp>
          <p:nvSpPr>
            <p:cNvPr id="6" name="Ellipse 5">
              <a:extLst>
                <a:ext uri="{FF2B5EF4-FFF2-40B4-BE49-F238E27FC236}">
                  <a16:creationId xmlns:a16="http://schemas.microsoft.com/office/drawing/2014/main" id="{B5951F0D-72C4-4474-8340-AD02F9CB409F}"/>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761AF306-05C2-4477-B49A-5D47AE6124A0}"/>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29</a:t>
              </a:r>
            </a:p>
          </p:txBody>
        </p:sp>
      </p:grpSp>
      <p:sp>
        <p:nvSpPr>
          <p:cNvPr id="12" name="Rectangle : coins arrondis 11">
            <a:extLst>
              <a:ext uri="{FF2B5EF4-FFF2-40B4-BE49-F238E27FC236}">
                <a16:creationId xmlns:a16="http://schemas.microsoft.com/office/drawing/2014/main" id="{5E4E12CB-2AEE-448D-81F6-C70506E4FDA1}"/>
              </a:ext>
            </a:extLst>
          </p:cNvPr>
          <p:cNvSpPr/>
          <p:nvPr/>
        </p:nvSpPr>
        <p:spPr>
          <a:xfrm rot="16200000">
            <a:off x="7511677" y="2600456"/>
            <a:ext cx="1414430" cy="54757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pic>
        <p:nvPicPr>
          <p:cNvPr id="2" name="Picture 2">
            <a:extLst>
              <a:ext uri="{FF2B5EF4-FFF2-40B4-BE49-F238E27FC236}">
                <a16:creationId xmlns:a16="http://schemas.microsoft.com/office/drawing/2014/main" id="{FCCD5DE3-EBD1-4C98-8BD1-F2E9D7F8C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7" b="3596"/>
          <a:stretch/>
        </p:blipFill>
        <p:spPr bwMode="auto">
          <a:xfrm>
            <a:off x="5223672" y="1001685"/>
            <a:ext cx="5674371" cy="356023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8A71F301-AFD7-4879-A1CC-E833ECD67CE4}"/>
              </a:ext>
            </a:extLst>
          </p:cNvPr>
          <p:cNvSpPr txBox="1"/>
          <p:nvPr/>
        </p:nvSpPr>
        <p:spPr>
          <a:xfrm>
            <a:off x="5894089" y="5535216"/>
            <a:ext cx="770698" cy="261610"/>
          </a:xfrm>
          <a:prstGeom prst="rect">
            <a:avLst/>
          </a:prstGeom>
          <a:noFill/>
        </p:spPr>
        <p:txBody>
          <a:bodyPr wrap="square" rtlCol="0">
            <a:spAutoFit/>
          </a:bodyPr>
          <a:lstStyle/>
          <a:p>
            <a:r>
              <a:rPr lang="fr-FR" sz="1100" b="1" dirty="0">
                <a:solidFill>
                  <a:srgbClr val="FFFFDD"/>
                </a:solidFill>
              </a:rPr>
              <a:t>SVR</a:t>
            </a:r>
          </a:p>
        </p:txBody>
      </p:sp>
      <p:sp>
        <p:nvSpPr>
          <p:cNvPr id="16" name="ZoneTexte 15">
            <a:extLst>
              <a:ext uri="{FF2B5EF4-FFF2-40B4-BE49-F238E27FC236}">
                <a16:creationId xmlns:a16="http://schemas.microsoft.com/office/drawing/2014/main" id="{C2FA5339-E7C3-4F1D-B3C5-DFA3AC65722A}"/>
              </a:ext>
            </a:extLst>
          </p:cNvPr>
          <p:cNvSpPr txBox="1"/>
          <p:nvPr/>
        </p:nvSpPr>
        <p:spPr>
          <a:xfrm>
            <a:off x="9802038" y="5525975"/>
            <a:ext cx="1054411" cy="261610"/>
          </a:xfrm>
          <a:prstGeom prst="rect">
            <a:avLst/>
          </a:prstGeom>
          <a:noFill/>
        </p:spPr>
        <p:txBody>
          <a:bodyPr wrap="square" rtlCol="0">
            <a:spAutoFit/>
          </a:bodyPr>
          <a:lstStyle/>
          <a:p>
            <a:r>
              <a:rPr lang="fr-FR" sz="1100" b="1" dirty="0">
                <a:solidFill>
                  <a:schemeClr val="accent6">
                    <a:lumMod val="40000"/>
                    <a:lumOff val="60000"/>
                  </a:schemeClr>
                </a:solidFill>
              </a:rPr>
              <a:t>XGBOOST</a:t>
            </a:r>
          </a:p>
        </p:txBody>
      </p:sp>
      <p:sp>
        <p:nvSpPr>
          <p:cNvPr id="22" name="ZoneTexte 21">
            <a:extLst>
              <a:ext uri="{FF2B5EF4-FFF2-40B4-BE49-F238E27FC236}">
                <a16:creationId xmlns:a16="http://schemas.microsoft.com/office/drawing/2014/main" id="{B7BC45EF-FB11-44B5-AB54-D4CFC7F9D899}"/>
              </a:ext>
            </a:extLst>
          </p:cNvPr>
          <p:cNvSpPr txBox="1"/>
          <p:nvPr/>
        </p:nvSpPr>
        <p:spPr>
          <a:xfrm>
            <a:off x="6854433" y="5538184"/>
            <a:ext cx="1418316" cy="430887"/>
          </a:xfrm>
          <a:prstGeom prst="rect">
            <a:avLst/>
          </a:prstGeom>
          <a:noFill/>
        </p:spPr>
        <p:txBody>
          <a:bodyPr wrap="square" rtlCol="0">
            <a:spAutoFit/>
          </a:bodyPr>
          <a:lstStyle/>
          <a:p>
            <a:pPr algn="ctr"/>
            <a:r>
              <a:rPr lang="fr-FR" sz="1100" b="1" dirty="0">
                <a:solidFill>
                  <a:srgbClr val="E7F9E7"/>
                </a:solidFill>
              </a:rPr>
              <a:t>FORÊT ALÉATOIRE</a:t>
            </a:r>
          </a:p>
        </p:txBody>
      </p:sp>
      <p:sp>
        <p:nvSpPr>
          <p:cNvPr id="27" name="ZoneTexte 26">
            <a:extLst>
              <a:ext uri="{FF2B5EF4-FFF2-40B4-BE49-F238E27FC236}">
                <a16:creationId xmlns:a16="http://schemas.microsoft.com/office/drawing/2014/main" id="{75FFDBC1-780F-46BF-B85C-378257402F88}"/>
              </a:ext>
            </a:extLst>
          </p:cNvPr>
          <p:cNvSpPr txBox="1"/>
          <p:nvPr/>
        </p:nvSpPr>
        <p:spPr>
          <a:xfrm>
            <a:off x="8720659" y="5541208"/>
            <a:ext cx="770698" cy="261610"/>
          </a:xfrm>
          <a:prstGeom prst="rect">
            <a:avLst/>
          </a:prstGeom>
          <a:noFill/>
        </p:spPr>
        <p:txBody>
          <a:bodyPr wrap="square" rtlCol="0">
            <a:spAutoFit/>
          </a:bodyPr>
          <a:lstStyle/>
          <a:p>
            <a:r>
              <a:rPr lang="fr-FR" sz="1100" b="1" dirty="0">
                <a:solidFill>
                  <a:srgbClr val="FFD9D9"/>
                </a:solidFill>
              </a:rPr>
              <a:t>ET</a:t>
            </a:r>
          </a:p>
        </p:txBody>
      </p:sp>
      <p:pic>
        <p:nvPicPr>
          <p:cNvPr id="33" name="Image 32">
            <a:extLst>
              <a:ext uri="{FF2B5EF4-FFF2-40B4-BE49-F238E27FC236}">
                <a16:creationId xmlns:a16="http://schemas.microsoft.com/office/drawing/2014/main" id="{9387BAAB-CE42-42BA-8A88-EACF42BB3581}"/>
              </a:ext>
            </a:extLst>
          </p:cNvPr>
          <p:cNvPicPr>
            <a:picLocks noChangeAspect="1"/>
          </p:cNvPicPr>
          <p:nvPr/>
        </p:nvPicPr>
        <p:blipFill>
          <a:blip r:embed="rId4"/>
          <a:stretch>
            <a:fillRect/>
          </a:stretch>
        </p:blipFill>
        <p:spPr>
          <a:xfrm>
            <a:off x="1022188" y="1073691"/>
            <a:ext cx="3487998" cy="2056083"/>
          </a:xfrm>
          <a:prstGeom prst="rect">
            <a:avLst/>
          </a:prstGeom>
          <a:effectLst>
            <a:outerShdw blurRad="50800" dist="38100" dir="2700000" algn="tl" rotWithShape="0">
              <a:prstClr val="black">
                <a:alpha val="40000"/>
              </a:prstClr>
            </a:outerShdw>
          </a:effectLst>
        </p:spPr>
      </p:pic>
      <p:sp>
        <p:nvSpPr>
          <p:cNvPr id="34" name="ZoneTexte 33">
            <a:extLst>
              <a:ext uri="{FF2B5EF4-FFF2-40B4-BE49-F238E27FC236}">
                <a16:creationId xmlns:a16="http://schemas.microsoft.com/office/drawing/2014/main" id="{A594B276-B871-440D-B08A-03CECF08F2B7}"/>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35" name="ZoneTexte 34">
            <a:extLst>
              <a:ext uri="{FF2B5EF4-FFF2-40B4-BE49-F238E27FC236}">
                <a16:creationId xmlns:a16="http://schemas.microsoft.com/office/drawing/2014/main" id="{1F27ED56-0E55-487F-B51C-8A6196C0AD51}"/>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36" name="Graphique 35" descr="Engrenages">
            <a:extLst>
              <a:ext uri="{FF2B5EF4-FFF2-40B4-BE49-F238E27FC236}">
                <a16:creationId xmlns:a16="http://schemas.microsoft.com/office/drawing/2014/main" id="{BC16C6FF-E507-45AC-9311-135D7F72C3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05155" y="207085"/>
            <a:ext cx="357615" cy="357615"/>
          </a:xfrm>
          <a:prstGeom prst="rect">
            <a:avLst/>
          </a:prstGeom>
        </p:spPr>
      </p:pic>
      <p:sp>
        <p:nvSpPr>
          <p:cNvPr id="37" name="Rectangle 36">
            <a:extLst>
              <a:ext uri="{FF2B5EF4-FFF2-40B4-BE49-F238E27FC236}">
                <a16:creationId xmlns:a16="http://schemas.microsoft.com/office/drawing/2014/main" id="{11AE254A-AE9E-4F26-98A2-F0AE380A7979}"/>
              </a:ext>
            </a:extLst>
          </p:cNvPr>
          <p:cNvSpPr/>
          <p:nvPr/>
        </p:nvSpPr>
        <p:spPr>
          <a:xfrm>
            <a:off x="599567" y="177143"/>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49B7B69-4F42-44E3-BF23-AE3E8BD900B6}"/>
              </a:ext>
            </a:extLst>
          </p:cNvPr>
          <p:cNvSpPr/>
          <p:nvPr/>
        </p:nvSpPr>
        <p:spPr>
          <a:xfrm rot="5400000">
            <a:off x="1840799" y="946746"/>
            <a:ext cx="931476" cy="1913560"/>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nvGrpSpPr>
          <p:cNvPr id="41" name="Groupe 40">
            <a:extLst>
              <a:ext uri="{FF2B5EF4-FFF2-40B4-BE49-F238E27FC236}">
                <a16:creationId xmlns:a16="http://schemas.microsoft.com/office/drawing/2014/main" id="{647EF497-F8E4-47BB-8F41-92ED09E12CB4}"/>
              </a:ext>
            </a:extLst>
          </p:cNvPr>
          <p:cNvGrpSpPr/>
          <p:nvPr/>
        </p:nvGrpSpPr>
        <p:grpSpPr>
          <a:xfrm>
            <a:off x="8483277" y="4828556"/>
            <a:ext cx="828000" cy="720000"/>
            <a:chOff x="4689589" y="5110847"/>
            <a:chExt cx="828000" cy="720000"/>
          </a:xfrm>
        </p:grpSpPr>
        <p:sp>
          <p:nvSpPr>
            <p:cNvPr id="42" name="Hexagone 41">
              <a:extLst>
                <a:ext uri="{FF2B5EF4-FFF2-40B4-BE49-F238E27FC236}">
                  <a16:creationId xmlns:a16="http://schemas.microsoft.com/office/drawing/2014/main" id="{09262CC8-D446-49C0-9A12-F112BA4F66F7}"/>
                </a:ext>
              </a:extLst>
            </p:cNvPr>
            <p:cNvSpPr/>
            <p:nvPr/>
          </p:nvSpPr>
          <p:spPr>
            <a:xfrm>
              <a:off x="4689589" y="5110847"/>
              <a:ext cx="828000" cy="720000"/>
            </a:xfrm>
            <a:prstGeom prst="hexagon">
              <a:avLst/>
            </a:prstGeom>
            <a:solidFill>
              <a:srgbClr val="FFD9D9"/>
            </a:solidFill>
            <a:ln>
              <a:solidFill>
                <a:srgbClr val="FF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3" name="Groupe 42">
              <a:extLst>
                <a:ext uri="{FF2B5EF4-FFF2-40B4-BE49-F238E27FC236}">
                  <a16:creationId xmlns:a16="http://schemas.microsoft.com/office/drawing/2014/main" id="{66C16A9C-DEF7-4BF4-B4DC-85505F193005}"/>
                </a:ext>
              </a:extLst>
            </p:cNvPr>
            <p:cNvGrpSpPr/>
            <p:nvPr/>
          </p:nvGrpSpPr>
          <p:grpSpPr>
            <a:xfrm>
              <a:off x="4748310" y="5161640"/>
              <a:ext cx="735648" cy="657692"/>
              <a:chOff x="2496796" y="4447446"/>
              <a:chExt cx="735648" cy="657692"/>
            </a:xfrm>
          </p:grpSpPr>
          <p:pic>
            <p:nvPicPr>
              <p:cNvPr id="44" name="Graphique 43" descr="Engrenages">
                <a:extLst>
                  <a:ext uri="{FF2B5EF4-FFF2-40B4-BE49-F238E27FC236}">
                    <a16:creationId xmlns:a16="http://schemas.microsoft.com/office/drawing/2014/main" id="{BED830A4-F3AE-483B-B376-D6CA7D28F9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96796" y="4447446"/>
                <a:ext cx="465265" cy="465265"/>
              </a:xfrm>
              <a:prstGeom prst="rect">
                <a:avLst/>
              </a:prstGeom>
            </p:spPr>
          </p:pic>
          <p:pic>
            <p:nvPicPr>
              <p:cNvPr id="45" name="Graphique 44" descr="Engrenage">
                <a:extLst>
                  <a:ext uri="{FF2B5EF4-FFF2-40B4-BE49-F238E27FC236}">
                    <a16:creationId xmlns:a16="http://schemas.microsoft.com/office/drawing/2014/main" id="{04281C47-060F-4A7B-A080-EA03AB05A6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67179" y="4639873"/>
                <a:ext cx="465265" cy="465265"/>
              </a:xfrm>
              <a:prstGeom prst="rect">
                <a:avLst/>
              </a:prstGeom>
            </p:spPr>
          </p:pic>
        </p:grpSp>
      </p:grpSp>
      <p:grpSp>
        <p:nvGrpSpPr>
          <p:cNvPr id="47" name="Groupe 46">
            <a:extLst>
              <a:ext uri="{FF2B5EF4-FFF2-40B4-BE49-F238E27FC236}">
                <a16:creationId xmlns:a16="http://schemas.microsoft.com/office/drawing/2014/main" id="{7926C5DF-8137-43F2-A5FC-ED44F0230A05}"/>
              </a:ext>
            </a:extLst>
          </p:cNvPr>
          <p:cNvGrpSpPr/>
          <p:nvPr/>
        </p:nvGrpSpPr>
        <p:grpSpPr>
          <a:xfrm>
            <a:off x="7106086" y="4808754"/>
            <a:ext cx="828000" cy="720000"/>
            <a:chOff x="4428698" y="2840772"/>
            <a:chExt cx="828000" cy="720000"/>
          </a:xfrm>
        </p:grpSpPr>
        <p:sp>
          <p:nvSpPr>
            <p:cNvPr id="48" name="Hexagone 47">
              <a:extLst>
                <a:ext uri="{FF2B5EF4-FFF2-40B4-BE49-F238E27FC236}">
                  <a16:creationId xmlns:a16="http://schemas.microsoft.com/office/drawing/2014/main" id="{F1CC4B69-32AB-41E4-B8FD-CD095C022E26}"/>
                </a:ext>
              </a:extLst>
            </p:cNvPr>
            <p:cNvSpPr/>
            <p:nvPr/>
          </p:nvSpPr>
          <p:spPr>
            <a:xfrm>
              <a:off x="4428698" y="2840772"/>
              <a:ext cx="828000" cy="720000"/>
            </a:xfrm>
            <a:prstGeom prst="hexagon">
              <a:avLst/>
            </a:prstGeom>
            <a:solidFill>
              <a:srgbClr val="E7F9E7"/>
            </a:solidFill>
            <a:ln>
              <a:solidFill>
                <a:srgbClr val="E7F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9" name="Groupe 48">
              <a:extLst>
                <a:ext uri="{FF2B5EF4-FFF2-40B4-BE49-F238E27FC236}">
                  <a16:creationId xmlns:a16="http://schemas.microsoft.com/office/drawing/2014/main" id="{5801A97D-163C-43D6-9A5D-0033740ABFF2}"/>
                </a:ext>
              </a:extLst>
            </p:cNvPr>
            <p:cNvGrpSpPr/>
            <p:nvPr/>
          </p:nvGrpSpPr>
          <p:grpSpPr>
            <a:xfrm>
              <a:off x="4451427" y="2869290"/>
              <a:ext cx="761365" cy="656543"/>
              <a:chOff x="4333702" y="4549264"/>
              <a:chExt cx="761365" cy="656543"/>
            </a:xfrm>
          </p:grpSpPr>
          <p:pic>
            <p:nvPicPr>
              <p:cNvPr id="50" name="Graphique 49" descr="Engrenages">
                <a:extLst>
                  <a:ext uri="{FF2B5EF4-FFF2-40B4-BE49-F238E27FC236}">
                    <a16:creationId xmlns:a16="http://schemas.microsoft.com/office/drawing/2014/main" id="{5F9189EC-2DE4-4F72-BED6-F48D84FDED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33702" y="4549264"/>
                <a:ext cx="465265" cy="465265"/>
              </a:xfrm>
              <a:prstGeom prst="rect">
                <a:avLst/>
              </a:prstGeom>
            </p:spPr>
          </p:pic>
          <p:pic>
            <p:nvPicPr>
              <p:cNvPr id="51" name="Graphique 50" descr="Engrenage">
                <a:extLst>
                  <a:ext uri="{FF2B5EF4-FFF2-40B4-BE49-F238E27FC236}">
                    <a16:creationId xmlns:a16="http://schemas.microsoft.com/office/drawing/2014/main" id="{146CF4DC-9596-4FE0-B135-5549D90A61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29802" y="4740542"/>
                <a:ext cx="465265" cy="465265"/>
              </a:xfrm>
              <a:prstGeom prst="rect">
                <a:avLst/>
              </a:prstGeom>
            </p:spPr>
          </p:pic>
        </p:grpSp>
      </p:grpSp>
      <p:grpSp>
        <p:nvGrpSpPr>
          <p:cNvPr id="53" name="Groupe 52">
            <a:extLst>
              <a:ext uri="{FF2B5EF4-FFF2-40B4-BE49-F238E27FC236}">
                <a16:creationId xmlns:a16="http://schemas.microsoft.com/office/drawing/2014/main" id="{5EE7DAC9-2A71-48F8-8FE9-D2FF34D39303}"/>
              </a:ext>
            </a:extLst>
          </p:cNvPr>
          <p:cNvGrpSpPr/>
          <p:nvPr/>
        </p:nvGrpSpPr>
        <p:grpSpPr>
          <a:xfrm>
            <a:off x="9836411" y="4826668"/>
            <a:ext cx="828000" cy="720000"/>
            <a:chOff x="4842415" y="4107458"/>
            <a:chExt cx="828000" cy="720000"/>
          </a:xfrm>
        </p:grpSpPr>
        <p:sp>
          <p:nvSpPr>
            <p:cNvPr id="54" name="Hexagone 53">
              <a:extLst>
                <a:ext uri="{FF2B5EF4-FFF2-40B4-BE49-F238E27FC236}">
                  <a16:creationId xmlns:a16="http://schemas.microsoft.com/office/drawing/2014/main" id="{B65682FE-62F4-4F11-82B0-E6E178E04064}"/>
                </a:ext>
              </a:extLst>
            </p:cNvPr>
            <p:cNvSpPr/>
            <p:nvPr/>
          </p:nvSpPr>
          <p:spPr>
            <a:xfrm>
              <a:off x="4842415" y="4107458"/>
              <a:ext cx="828000" cy="72000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5" name="Groupe 54">
              <a:extLst>
                <a:ext uri="{FF2B5EF4-FFF2-40B4-BE49-F238E27FC236}">
                  <a16:creationId xmlns:a16="http://schemas.microsoft.com/office/drawing/2014/main" id="{232ABCCC-A139-4B90-863D-1FDAC76400C2}"/>
                </a:ext>
              </a:extLst>
            </p:cNvPr>
            <p:cNvGrpSpPr/>
            <p:nvPr/>
          </p:nvGrpSpPr>
          <p:grpSpPr>
            <a:xfrm>
              <a:off x="4881139" y="4175947"/>
              <a:ext cx="721661" cy="640059"/>
              <a:chOff x="3329237" y="3396382"/>
              <a:chExt cx="721661" cy="640059"/>
            </a:xfrm>
          </p:grpSpPr>
          <p:pic>
            <p:nvPicPr>
              <p:cNvPr id="56" name="Graphique 55" descr="Engrenages">
                <a:extLst>
                  <a:ext uri="{FF2B5EF4-FFF2-40B4-BE49-F238E27FC236}">
                    <a16:creationId xmlns:a16="http://schemas.microsoft.com/office/drawing/2014/main" id="{EF05C285-A736-487E-B869-1C69F5FAA2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9237" y="3396382"/>
                <a:ext cx="465265" cy="465265"/>
              </a:xfrm>
              <a:prstGeom prst="rect">
                <a:avLst/>
              </a:prstGeom>
            </p:spPr>
          </p:pic>
          <p:pic>
            <p:nvPicPr>
              <p:cNvPr id="58" name="Graphique 57" descr="Engrenage">
                <a:extLst>
                  <a:ext uri="{FF2B5EF4-FFF2-40B4-BE49-F238E27FC236}">
                    <a16:creationId xmlns:a16="http://schemas.microsoft.com/office/drawing/2014/main" id="{4DD17CAA-3AA6-4019-BBC3-642E1D561F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85633" y="3571176"/>
                <a:ext cx="465265" cy="465265"/>
              </a:xfrm>
              <a:prstGeom prst="rect">
                <a:avLst/>
              </a:prstGeom>
            </p:spPr>
          </p:pic>
        </p:grpSp>
      </p:grpSp>
      <p:grpSp>
        <p:nvGrpSpPr>
          <p:cNvPr id="59" name="Groupe 58">
            <a:extLst>
              <a:ext uri="{FF2B5EF4-FFF2-40B4-BE49-F238E27FC236}">
                <a16:creationId xmlns:a16="http://schemas.microsoft.com/office/drawing/2014/main" id="{CD4AE366-EEB7-4C5C-9A2E-ACF4CB5966A4}"/>
              </a:ext>
            </a:extLst>
          </p:cNvPr>
          <p:cNvGrpSpPr/>
          <p:nvPr/>
        </p:nvGrpSpPr>
        <p:grpSpPr>
          <a:xfrm>
            <a:off x="5714236" y="4774671"/>
            <a:ext cx="828000" cy="720000"/>
            <a:chOff x="4428698" y="2840772"/>
            <a:chExt cx="828000" cy="720000"/>
          </a:xfrm>
        </p:grpSpPr>
        <p:sp>
          <p:nvSpPr>
            <p:cNvPr id="60" name="Hexagone 59">
              <a:extLst>
                <a:ext uri="{FF2B5EF4-FFF2-40B4-BE49-F238E27FC236}">
                  <a16:creationId xmlns:a16="http://schemas.microsoft.com/office/drawing/2014/main" id="{02F6E9DD-2CD6-4161-AA4F-17598F793ED6}"/>
                </a:ext>
              </a:extLst>
            </p:cNvPr>
            <p:cNvSpPr/>
            <p:nvPr/>
          </p:nvSpPr>
          <p:spPr>
            <a:xfrm>
              <a:off x="4428698" y="2840772"/>
              <a:ext cx="828000" cy="720000"/>
            </a:xfrm>
            <a:prstGeom prst="hexagon">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CC"/>
                </a:solidFill>
              </a:endParaRPr>
            </a:p>
          </p:txBody>
        </p:sp>
        <p:grpSp>
          <p:nvGrpSpPr>
            <p:cNvPr id="61" name="Groupe 60">
              <a:extLst>
                <a:ext uri="{FF2B5EF4-FFF2-40B4-BE49-F238E27FC236}">
                  <a16:creationId xmlns:a16="http://schemas.microsoft.com/office/drawing/2014/main" id="{6A550733-17D7-4D31-BC5B-5074E3678F6F}"/>
                </a:ext>
              </a:extLst>
            </p:cNvPr>
            <p:cNvGrpSpPr/>
            <p:nvPr/>
          </p:nvGrpSpPr>
          <p:grpSpPr>
            <a:xfrm>
              <a:off x="4451427" y="2869290"/>
              <a:ext cx="761365" cy="656543"/>
              <a:chOff x="4333702" y="4549264"/>
              <a:chExt cx="761365" cy="656543"/>
            </a:xfrm>
          </p:grpSpPr>
          <p:pic>
            <p:nvPicPr>
              <p:cNvPr id="62" name="Graphique 61" descr="Engrenages">
                <a:extLst>
                  <a:ext uri="{FF2B5EF4-FFF2-40B4-BE49-F238E27FC236}">
                    <a16:creationId xmlns:a16="http://schemas.microsoft.com/office/drawing/2014/main" id="{B6B16400-6FC5-47AC-857F-8D446C9AF6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33702" y="4549264"/>
                <a:ext cx="465265" cy="465265"/>
              </a:xfrm>
              <a:prstGeom prst="rect">
                <a:avLst/>
              </a:prstGeom>
            </p:spPr>
          </p:pic>
          <p:pic>
            <p:nvPicPr>
              <p:cNvPr id="63" name="Graphique 62" descr="Engrenage">
                <a:extLst>
                  <a:ext uri="{FF2B5EF4-FFF2-40B4-BE49-F238E27FC236}">
                    <a16:creationId xmlns:a16="http://schemas.microsoft.com/office/drawing/2014/main" id="{B362EBD0-3C4C-439C-8D06-EF81995B7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29802" y="4740542"/>
                <a:ext cx="465265" cy="465265"/>
              </a:xfrm>
              <a:prstGeom prst="rect">
                <a:avLst/>
              </a:prstGeom>
            </p:spPr>
          </p:pic>
        </p:grpSp>
      </p:grpSp>
      <p:sp>
        <p:nvSpPr>
          <p:cNvPr id="64" name="ZoneTexte 63">
            <a:extLst>
              <a:ext uri="{FF2B5EF4-FFF2-40B4-BE49-F238E27FC236}">
                <a16:creationId xmlns:a16="http://schemas.microsoft.com/office/drawing/2014/main" id="{F0CA943F-9E81-4B6A-AD79-C2BBE9551F8B}"/>
              </a:ext>
            </a:extLst>
          </p:cNvPr>
          <p:cNvSpPr txBox="1"/>
          <p:nvPr/>
        </p:nvSpPr>
        <p:spPr>
          <a:xfrm>
            <a:off x="1235230" y="3688913"/>
            <a:ext cx="3061915" cy="923330"/>
          </a:xfrm>
          <a:prstGeom prst="rect">
            <a:avLst/>
          </a:prstGeom>
          <a:noFill/>
        </p:spPr>
        <p:txBody>
          <a:bodyPr wrap="square" rtlCol="0">
            <a:spAutoFit/>
          </a:bodyPr>
          <a:lstStyle/>
          <a:p>
            <a:pPr algn="ctr"/>
            <a:r>
              <a:rPr lang="fr-FR" b="1" dirty="0">
                <a:solidFill>
                  <a:schemeClr val="accent1">
                    <a:lumMod val="50000"/>
                  </a:schemeClr>
                </a:solidFill>
                <a:effectLst>
                  <a:outerShdw blurRad="38100" dist="38100" dir="2700000" algn="tl">
                    <a:srgbClr val="000000">
                      <a:alpha val="43137"/>
                    </a:srgbClr>
                  </a:outerShdw>
                </a:effectLst>
              </a:rPr>
              <a:t>Comparaison des 4 modèles les plus performants</a:t>
            </a:r>
          </a:p>
        </p:txBody>
      </p:sp>
      <p:sp>
        <p:nvSpPr>
          <p:cNvPr id="65" name="Rectangle : coins arrondis 64">
            <a:extLst>
              <a:ext uri="{FF2B5EF4-FFF2-40B4-BE49-F238E27FC236}">
                <a16:creationId xmlns:a16="http://schemas.microsoft.com/office/drawing/2014/main" id="{FE95482A-58EE-4EE4-93EB-56EE4FD5E465}"/>
              </a:ext>
            </a:extLst>
          </p:cNvPr>
          <p:cNvSpPr/>
          <p:nvPr/>
        </p:nvSpPr>
        <p:spPr>
          <a:xfrm>
            <a:off x="6927358" y="4708086"/>
            <a:ext cx="3835717" cy="1260000"/>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89058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69CD83E8-DA4A-442F-802D-81BEEFACAD95}"/>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6" name="Image 125">
            <a:extLst>
              <a:ext uri="{FF2B5EF4-FFF2-40B4-BE49-F238E27FC236}">
                <a16:creationId xmlns:a16="http://schemas.microsoft.com/office/drawing/2014/main" id="{EAFA4765-5540-4130-BB3B-8DA2CD3CE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127" name="Groupe 126">
            <a:extLst>
              <a:ext uri="{FF2B5EF4-FFF2-40B4-BE49-F238E27FC236}">
                <a16:creationId xmlns:a16="http://schemas.microsoft.com/office/drawing/2014/main" id="{F860F0BB-ED04-4798-9B98-A478D9E8AADF}"/>
              </a:ext>
            </a:extLst>
          </p:cNvPr>
          <p:cNvGrpSpPr/>
          <p:nvPr/>
        </p:nvGrpSpPr>
        <p:grpSpPr>
          <a:xfrm>
            <a:off x="11291582" y="6231082"/>
            <a:ext cx="613550" cy="481858"/>
            <a:chOff x="11291582" y="6231082"/>
            <a:chExt cx="613550" cy="481858"/>
          </a:xfrm>
        </p:grpSpPr>
        <p:sp>
          <p:nvSpPr>
            <p:cNvPr id="128" name="Ellipse 127">
              <a:extLst>
                <a:ext uri="{FF2B5EF4-FFF2-40B4-BE49-F238E27FC236}">
                  <a16:creationId xmlns:a16="http://schemas.microsoft.com/office/drawing/2014/main" id="{632A1AA9-FFD6-4E15-971E-6654117E1E9E}"/>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9" name="ZoneTexte 128">
              <a:extLst>
                <a:ext uri="{FF2B5EF4-FFF2-40B4-BE49-F238E27FC236}">
                  <a16:creationId xmlns:a16="http://schemas.microsoft.com/office/drawing/2014/main" id="{1DDFD447-6956-47E1-8BC8-E7F2B0371EFF}"/>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30</a:t>
              </a:r>
            </a:p>
          </p:txBody>
        </p:sp>
      </p:grpSp>
      <p:sp>
        <p:nvSpPr>
          <p:cNvPr id="131" name="ZoneTexte 130">
            <a:extLst>
              <a:ext uri="{FF2B5EF4-FFF2-40B4-BE49-F238E27FC236}">
                <a16:creationId xmlns:a16="http://schemas.microsoft.com/office/drawing/2014/main" id="{9C30F428-D7A6-470B-9A74-0156D3655269}"/>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132" name="ZoneTexte 131">
            <a:extLst>
              <a:ext uri="{FF2B5EF4-FFF2-40B4-BE49-F238E27FC236}">
                <a16:creationId xmlns:a16="http://schemas.microsoft.com/office/drawing/2014/main" id="{3DFEF1CF-9106-4723-9D4C-8D87F6FF7F88}"/>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133" name="Graphique 132" descr="Engrenages">
            <a:extLst>
              <a:ext uri="{FF2B5EF4-FFF2-40B4-BE49-F238E27FC236}">
                <a16:creationId xmlns:a16="http://schemas.microsoft.com/office/drawing/2014/main" id="{36F6521D-D749-4C1E-9C5C-9838C289CD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5155" y="207085"/>
            <a:ext cx="357615" cy="357615"/>
          </a:xfrm>
          <a:prstGeom prst="rect">
            <a:avLst/>
          </a:prstGeom>
        </p:spPr>
      </p:pic>
      <p:sp>
        <p:nvSpPr>
          <p:cNvPr id="134" name="Rectangle 133">
            <a:extLst>
              <a:ext uri="{FF2B5EF4-FFF2-40B4-BE49-F238E27FC236}">
                <a16:creationId xmlns:a16="http://schemas.microsoft.com/office/drawing/2014/main" id="{4BCB04A7-55B3-40A1-95F9-0AC0195600F8}"/>
              </a:ext>
            </a:extLst>
          </p:cNvPr>
          <p:cNvSpPr/>
          <p:nvPr/>
        </p:nvSpPr>
        <p:spPr>
          <a:xfrm>
            <a:off x="599567" y="177143"/>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6A9BE4A2-99DD-41F9-9C73-CE3B2E123E28}"/>
              </a:ext>
            </a:extLst>
          </p:cNvPr>
          <p:cNvGrpSpPr/>
          <p:nvPr/>
        </p:nvGrpSpPr>
        <p:grpSpPr>
          <a:xfrm>
            <a:off x="360240" y="1113204"/>
            <a:ext cx="11321590" cy="4861787"/>
            <a:chOff x="452519" y="207372"/>
            <a:chExt cx="11321590" cy="4861787"/>
          </a:xfrm>
        </p:grpSpPr>
        <p:grpSp>
          <p:nvGrpSpPr>
            <p:cNvPr id="130" name="Groupe 129">
              <a:extLst>
                <a:ext uri="{FF2B5EF4-FFF2-40B4-BE49-F238E27FC236}">
                  <a16:creationId xmlns:a16="http://schemas.microsoft.com/office/drawing/2014/main" id="{E65EA798-836A-4462-9F1A-F9E7E6B3F699}"/>
                </a:ext>
              </a:extLst>
            </p:cNvPr>
            <p:cNvGrpSpPr/>
            <p:nvPr/>
          </p:nvGrpSpPr>
          <p:grpSpPr>
            <a:xfrm>
              <a:off x="452519" y="207372"/>
              <a:ext cx="11321590" cy="4861787"/>
              <a:chOff x="104044" y="1399931"/>
              <a:chExt cx="11321590" cy="4861787"/>
            </a:xfrm>
          </p:grpSpPr>
          <p:sp>
            <p:nvSpPr>
              <p:cNvPr id="99" name="Rectangle : coins arrondis 98">
                <a:extLst>
                  <a:ext uri="{FF2B5EF4-FFF2-40B4-BE49-F238E27FC236}">
                    <a16:creationId xmlns:a16="http://schemas.microsoft.com/office/drawing/2014/main" id="{D591ED34-851B-4779-BF94-6F745C1F2752}"/>
                  </a:ext>
                </a:extLst>
              </p:cNvPr>
              <p:cNvSpPr/>
              <p:nvPr/>
            </p:nvSpPr>
            <p:spPr>
              <a:xfrm>
                <a:off x="6340696" y="2026291"/>
                <a:ext cx="1039758" cy="42261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0681D9AE-A669-46DF-9B54-9ED12B0C1582}"/>
                  </a:ext>
                </a:extLst>
              </p:cNvPr>
              <p:cNvSpPr txBox="1"/>
              <p:nvPr/>
            </p:nvSpPr>
            <p:spPr>
              <a:xfrm>
                <a:off x="526916" y="4167558"/>
                <a:ext cx="688937" cy="338554"/>
              </a:xfrm>
              <a:prstGeom prst="rect">
                <a:avLst/>
              </a:prstGeom>
              <a:noFill/>
            </p:spPr>
            <p:txBody>
              <a:bodyPr wrap="square">
                <a:spAutoFit/>
              </a:bodyPr>
              <a:lstStyle/>
              <a:p>
                <a:r>
                  <a:rPr lang="fr-FR" sz="1600" b="1" dirty="0">
                    <a:solidFill>
                      <a:schemeClr val="accent3">
                        <a:lumMod val="75000"/>
                      </a:schemeClr>
                    </a:solidFill>
                  </a:rPr>
                  <a:t>val.</a:t>
                </a:r>
                <a:endParaRPr lang="fr-FR" sz="1600" dirty="0">
                  <a:solidFill>
                    <a:schemeClr val="accent3">
                      <a:lumMod val="75000"/>
                    </a:schemeClr>
                  </a:solidFill>
                </a:endParaRPr>
              </a:p>
            </p:txBody>
          </p:sp>
          <p:sp>
            <p:nvSpPr>
              <p:cNvPr id="53" name="ZoneTexte 52">
                <a:extLst>
                  <a:ext uri="{FF2B5EF4-FFF2-40B4-BE49-F238E27FC236}">
                    <a16:creationId xmlns:a16="http://schemas.microsoft.com/office/drawing/2014/main" id="{B276E376-B229-4979-8F07-D03C6E7C03AD}"/>
                  </a:ext>
                </a:extLst>
              </p:cNvPr>
              <p:cNvSpPr txBox="1"/>
              <p:nvPr/>
            </p:nvSpPr>
            <p:spPr>
              <a:xfrm>
                <a:off x="104044" y="3773869"/>
                <a:ext cx="1190508" cy="338554"/>
              </a:xfrm>
              <a:prstGeom prst="rect">
                <a:avLst/>
              </a:prstGeom>
              <a:noFill/>
            </p:spPr>
            <p:txBody>
              <a:bodyPr wrap="square">
                <a:spAutoFit/>
              </a:bodyPr>
              <a:lstStyle/>
              <a:p>
                <a:r>
                  <a:rPr lang="fr-FR" sz="1600" b="1" dirty="0" err="1">
                    <a:solidFill>
                      <a:schemeClr val="accent1"/>
                    </a:solidFill>
                  </a:rPr>
                  <a:t>entraîn</a:t>
                </a:r>
                <a:r>
                  <a:rPr lang="fr-FR" sz="1600" b="1" dirty="0">
                    <a:solidFill>
                      <a:schemeClr val="accent1"/>
                    </a:solidFill>
                  </a:rPr>
                  <a:t>.</a:t>
                </a:r>
                <a:endParaRPr lang="fr-FR" sz="1600" dirty="0">
                  <a:solidFill>
                    <a:schemeClr val="accent1"/>
                  </a:solidFill>
                </a:endParaRPr>
              </a:p>
            </p:txBody>
          </p:sp>
          <p:grpSp>
            <p:nvGrpSpPr>
              <p:cNvPr id="55" name="Groupe 54">
                <a:extLst>
                  <a:ext uri="{FF2B5EF4-FFF2-40B4-BE49-F238E27FC236}">
                    <a16:creationId xmlns:a16="http://schemas.microsoft.com/office/drawing/2014/main" id="{54B8E0C8-89AC-43BC-BB93-886BD0105780}"/>
                  </a:ext>
                </a:extLst>
              </p:cNvPr>
              <p:cNvGrpSpPr/>
              <p:nvPr/>
            </p:nvGrpSpPr>
            <p:grpSpPr>
              <a:xfrm>
                <a:off x="1048075" y="3601728"/>
                <a:ext cx="1014199" cy="902673"/>
                <a:chOff x="1688232" y="3401480"/>
                <a:chExt cx="1144454" cy="1307271"/>
              </a:xfrm>
            </p:grpSpPr>
            <p:pic>
              <p:nvPicPr>
                <p:cNvPr id="47" name="Graphique 46" descr="Base de données">
                  <a:extLst>
                    <a:ext uri="{FF2B5EF4-FFF2-40B4-BE49-F238E27FC236}">
                      <a16:creationId xmlns:a16="http://schemas.microsoft.com/office/drawing/2014/main" id="{07A10268-BD31-4A9B-9691-D17DF69E9F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8232" y="3401480"/>
                  <a:ext cx="1144454" cy="1116125"/>
                </a:xfrm>
                <a:prstGeom prst="rect">
                  <a:avLst/>
                </a:prstGeom>
              </p:spPr>
            </p:pic>
            <p:sp>
              <p:nvSpPr>
                <p:cNvPr id="48" name="Forme libre : forme 47">
                  <a:extLst>
                    <a:ext uri="{FF2B5EF4-FFF2-40B4-BE49-F238E27FC236}">
                      <a16:creationId xmlns:a16="http://schemas.microsoft.com/office/drawing/2014/main" id="{48FFAF66-E73C-4123-B69E-DDFA0D5F4D73}"/>
                    </a:ext>
                  </a:extLst>
                </p:cNvPr>
                <p:cNvSpPr/>
                <p:nvPr/>
              </p:nvSpPr>
              <p:spPr>
                <a:xfrm>
                  <a:off x="1926204" y="4429719"/>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chemeClr val="accent3">
                    <a:lumMod val="75000"/>
                  </a:schemeClr>
                </a:solidFill>
                <a:ln w="11906" cap="flat">
                  <a:noFill/>
                  <a:prstDash val="solid"/>
                  <a:miter/>
                </a:ln>
              </p:spPr>
              <p:txBody>
                <a:bodyPr rtlCol="0" anchor="ctr"/>
                <a:lstStyle/>
                <a:p>
                  <a:endParaRPr lang="fr-FR"/>
                </a:p>
              </p:txBody>
            </p:sp>
            <p:sp>
              <p:nvSpPr>
                <p:cNvPr id="49" name="Accolade fermante 48">
                  <a:extLst>
                    <a:ext uri="{FF2B5EF4-FFF2-40B4-BE49-F238E27FC236}">
                      <a16:creationId xmlns:a16="http://schemas.microsoft.com/office/drawing/2014/main" id="{D60647F6-AD1F-4072-BB63-AC70AEB4EF9A}"/>
                    </a:ext>
                  </a:extLst>
                </p:cNvPr>
                <p:cNvSpPr/>
                <p:nvPr/>
              </p:nvSpPr>
              <p:spPr>
                <a:xfrm flipH="1">
                  <a:off x="1792363" y="4442220"/>
                  <a:ext cx="45720" cy="237513"/>
                </a:xfrm>
                <a:prstGeom prst="rightBrace">
                  <a:avLst/>
                </a:prstGeom>
                <a:noFill/>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0" name="Accolade fermante 49">
                  <a:extLst>
                    <a:ext uri="{FF2B5EF4-FFF2-40B4-BE49-F238E27FC236}">
                      <a16:creationId xmlns:a16="http://schemas.microsoft.com/office/drawing/2014/main" id="{B0E9D1EB-2458-4EDF-ABA7-37988D520B85}"/>
                    </a:ext>
                  </a:extLst>
                </p:cNvPr>
                <p:cNvSpPr/>
                <p:nvPr/>
              </p:nvSpPr>
              <p:spPr>
                <a:xfrm flipH="1">
                  <a:off x="1792360" y="3565750"/>
                  <a:ext cx="45720" cy="749756"/>
                </a:xfrm>
                <a:prstGeom prst="rightBrace">
                  <a:avLst/>
                </a:prstGeom>
                <a:noFill/>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67" name="ZoneTexte 66">
                <a:extLst>
                  <a:ext uri="{FF2B5EF4-FFF2-40B4-BE49-F238E27FC236}">
                    <a16:creationId xmlns:a16="http://schemas.microsoft.com/office/drawing/2014/main" id="{D17A1715-FF20-459D-890F-DB82159F9166}"/>
                  </a:ext>
                </a:extLst>
              </p:cNvPr>
              <p:cNvSpPr txBox="1"/>
              <p:nvPr/>
            </p:nvSpPr>
            <p:spPr>
              <a:xfrm>
                <a:off x="2560604" y="1399931"/>
                <a:ext cx="331791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AJUSTAGE DES HYPERPARAMÈTRES</a:t>
                </a:r>
              </a:p>
            </p:txBody>
          </p:sp>
          <p:cxnSp>
            <p:nvCxnSpPr>
              <p:cNvPr id="69" name="Connecteur droit avec flèche 68">
                <a:extLst>
                  <a:ext uri="{FF2B5EF4-FFF2-40B4-BE49-F238E27FC236}">
                    <a16:creationId xmlns:a16="http://schemas.microsoft.com/office/drawing/2014/main" id="{3CB6A371-26C0-411E-8496-2A76E122C69D}"/>
                  </a:ext>
                </a:extLst>
              </p:cNvPr>
              <p:cNvCxnSpPr>
                <a:cxnSpLocks/>
              </p:cNvCxnSpPr>
              <p:nvPr/>
            </p:nvCxnSpPr>
            <p:spPr>
              <a:xfrm>
                <a:off x="5816944" y="2610146"/>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71" name="Connecteur droit avec flèche 70">
                <a:extLst>
                  <a:ext uri="{FF2B5EF4-FFF2-40B4-BE49-F238E27FC236}">
                    <a16:creationId xmlns:a16="http://schemas.microsoft.com/office/drawing/2014/main" id="{E08392B5-CDBB-4089-BC63-EA1260CD0539}"/>
                  </a:ext>
                </a:extLst>
              </p:cNvPr>
              <p:cNvCxnSpPr>
                <a:cxnSpLocks/>
              </p:cNvCxnSpPr>
              <p:nvPr/>
            </p:nvCxnSpPr>
            <p:spPr>
              <a:xfrm>
                <a:off x="5779811" y="3874195"/>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pic>
            <p:nvPicPr>
              <p:cNvPr id="74" name="Image 73">
                <a:extLst>
                  <a:ext uri="{FF2B5EF4-FFF2-40B4-BE49-F238E27FC236}">
                    <a16:creationId xmlns:a16="http://schemas.microsoft.com/office/drawing/2014/main" id="{4F2BA050-0936-46CF-8FB4-770334F8571D}"/>
                  </a:ext>
                </a:extLst>
              </p:cNvPr>
              <p:cNvPicPr>
                <a:picLocks noChangeAspect="1"/>
              </p:cNvPicPr>
              <p:nvPr/>
            </p:nvPicPr>
            <p:blipFill>
              <a:blip r:embed="rId7"/>
              <a:stretch>
                <a:fillRect/>
              </a:stretch>
            </p:blipFill>
            <p:spPr>
              <a:xfrm>
                <a:off x="3674914" y="2237441"/>
                <a:ext cx="959347" cy="781455"/>
              </a:xfrm>
              <a:prstGeom prst="rect">
                <a:avLst/>
              </a:prstGeom>
            </p:spPr>
          </p:pic>
          <p:pic>
            <p:nvPicPr>
              <p:cNvPr id="78" name="Image 77">
                <a:extLst>
                  <a:ext uri="{FF2B5EF4-FFF2-40B4-BE49-F238E27FC236}">
                    <a16:creationId xmlns:a16="http://schemas.microsoft.com/office/drawing/2014/main" id="{1BCE18A4-87A1-4E90-9BBA-A3740B9CAC18}"/>
                  </a:ext>
                </a:extLst>
              </p:cNvPr>
              <p:cNvPicPr>
                <a:picLocks noChangeAspect="1"/>
              </p:cNvPicPr>
              <p:nvPr/>
            </p:nvPicPr>
            <p:blipFill>
              <a:blip r:embed="rId7"/>
              <a:stretch>
                <a:fillRect/>
              </a:stretch>
            </p:blipFill>
            <p:spPr>
              <a:xfrm>
                <a:off x="3187864" y="3583283"/>
                <a:ext cx="959347" cy="781455"/>
              </a:xfrm>
              <a:prstGeom prst="rect">
                <a:avLst/>
              </a:prstGeom>
            </p:spPr>
          </p:pic>
          <p:grpSp>
            <p:nvGrpSpPr>
              <p:cNvPr id="79" name="Groupe 78">
                <a:extLst>
                  <a:ext uri="{FF2B5EF4-FFF2-40B4-BE49-F238E27FC236}">
                    <a16:creationId xmlns:a16="http://schemas.microsoft.com/office/drawing/2014/main" id="{F692506F-400E-4F67-B791-7FF5B1C75376}"/>
                  </a:ext>
                </a:extLst>
              </p:cNvPr>
              <p:cNvGrpSpPr/>
              <p:nvPr/>
            </p:nvGrpSpPr>
            <p:grpSpPr>
              <a:xfrm>
                <a:off x="6376895" y="3540653"/>
                <a:ext cx="1004168" cy="1217743"/>
                <a:chOff x="5287949" y="4019797"/>
                <a:chExt cx="1004168" cy="1217743"/>
              </a:xfrm>
            </p:grpSpPr>
            <p:sp>
              <p:nvSpPr>
                <p:cNvPr id="80" name="Hexagone 79">
                  <a:extLst>
                    <a:ext uri="{FF2B5EF4-FFF2-40B4-BE49-F238E27FC236}">
                      <a16:creationId xmlns:a16="http://schemas.microsoft.com/office/drawing/2014/main" id="{FFB4D930-54C0-4D8D-9924-F13F6D95F96D}"/>
                    </a:ext>
                  </a:extLst>
                </p:cNvPr>
                <p:cNvSpPr/>
                <p:nvPr/>
              </p:nvSpPr>
              <p:spPr>
                <a:xfrm>
                  <a:off x="5450052" y="4019797"/>
                  <a:ext cx="686505" cy="63172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1" name="Groupe 80">
                  <a:extLst>
                    <a:ext uri="{FF2B5EF4-FFF2-40B4-BE49-F238E27FC236}">
                      <a16:creationId xmlns:a16="http://schemas.microsoft.com/office/drawing/2014/main" id="{3D1420A7-75BC-405B-8665-6EF1B446B337}"/>
                    </a:ext>
                  </a:extLst>
                </p:cNvPr>
                <p:cNvGrpSpPr/>
                <p:nvPr/>
              </p:nvGrpSpPr>
              <p:grpSpPr>
                <a:xfrm>
                  <a:off x="5287949" y="4022337"/>
                  <a:ext cx="1004168" cy="1215203"/>
                  <a:chOff x="3736047" y="3242772"/>
                  <a:chExt cx="1004168" cy="1215203"/>
                </a:xfrm>
              </p:grpSpPr>
              <p:pic>
                <p:nvPicPr>
                  <p:cNvPr id="82" name="Graphique 81" descr="Engrenages">
                    <a:extLst>
                      <a:ext uri="{FF2B5EF4-FFF2-40B4-BE49-F238E27FC236}">
                        <a16:creationId xmlns:a16="http://schemas.microsoft.com/office/drawing/2014/main" id="{185C4D34-4511-47E9-B552-523AFD447B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6864" y="3242772"/>
                    <a:ext cx="408219" cy="408219"/>
                  </a:xfrm>
                  <a:prstGeom prst="rect">
                    <a:avLst/>
                  </a:prstGeom>
                </p:spPr>
              </p:pic>
              <p:sp>
                <p:nvSpPr>
                  <p:cNvPr id="83" name="ZoneTexte 82">
                    <a:extLst>
                      <a:ext uri="{FF2B5EF4-FFF2-40B4-BE49-F238E27FC236}">
                        <a16:creationId xmlns:a16="http://schemas.microsoft.com/office/drawing/2014/main" id="{B548C011-84B0-42A1-BAA8-A0176E3A9D60}"/>
                      </a:ext>
                    </a:extLst>
                  </p:cNvPr>
                  <p:cNvSpPr txBox="1"/>
                  <p:nvPr/>
                </p:nvSpPr>
                <p:spPr>
                  <a:xfrm>
                    <a:off x="3736047" y="3880894"/>
                    <a:ext cx="1004168" cy="577081"/>
                  </a:xfrm>
                  <a:prstGeom prst="rect">
                    <a:avLst/>
                  </a:prstGeom>
                  <a:noFill/>
                </p:spPr>
                <p:txBody>
                  <a:bodyPr wrap="square" rtlCol="0">
                    <a:spAutoFit/>
                  </a:bodyPr>
                  <a:lstStyle/>
                  <a:p>
                    <a:pPr algn="ctr"/>
                    <a:r>
                      <a:rPr lang="fr-FR" sz="1050" b="1" dirty="0">
                        <a:solidFill>
                          <a:schemeClr val="accent6">
                            <a:lumMod val="40000"/>
                            <a:lumOff val="60000"/>
                          </a:schemeClr>
                        </a:solidFill>
                      </a:rPr>
                      <a:t>MODÈLE XGB</a:t>
                    </a:r>
                  </a:p>
                  <a:p>
                    <a:pPr algn="ctr"/>
                    <a:r>
                      <a:rPr lang="fr-FR" sz="1050" b="1" dirty="0">
                        <a:solidFill>
                          <a:schemeClr val="accent6">
                            <a:lumMod val="40000"/>
                            <a:lumOff val="60000"/>
                          </a:schemeClr>
                        </a:solidFill>
                      </a:rPr>
                      <a:t>OPTIMISÉ</a:t>
                    </a:r>
                    <a:endParaRPr lang="fr-FR" sz="1100" b="1" dirty="0">
                      <a:solidFill>
                        <a:schemeClr val="accent6">
                          <a:lumMod val="40000"/>
                          <a:lumOff val="60000"/>
                        </a:schemeClr>
                      </a:solidFill>
                    </a:endParaRPr>
                  </a:p>
                </p:txBody>
              </p:sp>
              <p:pic>
                <p:nvPicPr>
                  <p:cNvPr id="84" name="Graphique 83" descr="Engrenage">
                    <a:extLst>
                      <a:ext uri="{FF2B5EF4-FFF2-40B4-BE49-F238E27FC236}">
                        <a16:creationId xmlns:a16="http://schemas.microsoft.com/office/drawing/2014/main" id="{E6B78570-C524-4067-A0EB-F49AA8C401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52047" y="3443586"/>
                    <a:ext cx="408219" cy="408219"/>
                  </a:xfrm>
                  <a:prstGeom prst="rect">
                    <a:avLst/>
                  </a:prstGeom>
                </p:spPr>
              </p:pic>
            </p:grpSp>
          </p:grpSp>
          <p:grpSp>
            <p:nvGrpSpPr>
              <p:cNvPr id="85" name="Groupe 84">
                <a:extLst>
                  <a:ext uri="{FF2B5EF4-FFF2-40B4-BE49-F238E27FC236}">
                    <a16:creationId xmlns:a16="http://schemas.microsoft.com/office/drawing/2014/main" id="{0C36C2FC-C5FA-4515-9890-D5F6DF99B865}"/>
                  </a:ext>
                </a:extLst>
              </p:cNvPr>
              <p:cNvGrpSpPr/>
              <p:nvPr/>
            </p:nvGrpSpPr>
            <p:grpSpPr>
              <a:xfrm>
                <a:off x="6275887" y="2145828"/>
                <a:ext cx="1175944" cy="1082240"/>
                <a:chOff x="4782002" y="2733389"/>
                <a:chExt cx="1175944" cy="1082240"/>
              </a:xfrm>
            </p:grpSpPr>
            <p:sp>
              <p:nvSpPr>
                <p:cNvPr id="86" name="Hexagone 85">
                  <a:extLst>
                    <a:ext uri="{FF2B5EF4-FFF2-40B4-BE49-F238E27FC236}">
                      <a16:creationId xmlns:a16="http://schemas.microsoft.com/office/drawing/2014/main" id="{6B7FD1CE-3C84-460F-8BCA-6E636403DE21}"/>
                    </a:ext>
                  </a:extLst>
                </p:cNvPr>
                <p:cNvSpPr/>
                <p:nvPr/>
              </p:nvSpPr>
              <p:spPr>
                <a:xfrm>
                  <a:off x="5032706" y="2736105"/>
                  <a:ext cx="686505" cy="631720"/>
                </a:xfrm>
                <a:prstGeom prst="hexagon">
                  <a:avLst/>
                </a:prstGeom>
                <a:solidFill>
                  <a:srgbClr val="E7F9E7"/>
                </a:solidFill>
                <a:ln>
                  <a:solidFill>
                    <a:srgbClr val="E7F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7" name="Groupe 86">
                  <a:extLst>
                    <a:ext uri="{FF2B5EF4-FFF2-40B4-BE49-F238E27FC236}">
                      <a16:creationId xmlns:a16="http://schemas.microsoft.com/office/drawing/2014/main" id="{B3FD9E59-811C-44F6-8A63-2EA42B451B6F}"/>
                    </a:ext>
                  </a:extLst>
                </p:cNvPr>
                <p:cNvGrpSpPr/>
                <p:nvPr/>
              </p:nvGrpSpPr>
              <p:grpSpPr>
                <a:xfrm>
                  <a:off x="4782002" y="2733389"/>
                  <a:ext cx="1175944" cy="1082240"/>
                  <a:chOff x="4664277" y="4413363"/>
                  <a:chExt cx="1175944" cy="1082240"/>
                </a:xfrm>
              </p:grpSpPr>
              <p:pic>
                <p:nvPicPr>
                  <p:cNvPr id="88" name="Graphique 87" descr="Engrenages">
                    <a:extLst>
                      <a:ext uri="{FF2B5EF4-FFF2-40B4-BE49-F238E27FC236}">
                        <a16:creationId xmlns:a16="http://schemas.microsoft.com/office/drawing/2014/main" id="{3C469890-AE4B-4C62-94EA-15E1AA2144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37710" y="4413363"/>
                    <a:ext cx="408219" cy="408219"/>
                  </a:xfrm>
                  <a:prstGeom prst="rect">
                    <a:avLst/>
                  </a:prstGeom>
                </p:spPr>
              </p:pic>
              <p:pic>
                <p:nvPicPr>
                  <p:cNvPr id="89" name="Graphique 88" descr="Engrenage">
                    <a:extLst>
                      <a:ext uri="{FF2B5EF4-FFF2-40B4-BE49-F238E27FC236}">
                        <a16:creationId xmlns:a16="http://schemas.microsoft.com/office/drawing/2014/main" id="{87CAA601-988A-4FD7-B3C9-4B5403D0D6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74946" y="4588157"/>
                    <a:ext cx="408219" cy="408219"/>
                  </a:xfrm>
                  <a:prstGeom prst="rect">
                    <a:avLst/>
                  </a:prstGeom>
                </p:spPr>
              </p:pic>
              <p:sp>
                <p:nvSpPr>
                  <p:cNvPr id="90" name="ZoneTexte 89">
                    <a:extLst>
                      <a:ext uri="{FF2B5EF4-FFF2-40B4-BE49-F238E27FC236}">
                        <a16:creationId xmlns:a16="http://schemas.microsoft.com/office/drawing/2014/main" id="{05F94AD2-6B4C-430C-9F3E-7A42CB205D94}"/>
                      </a:ext>
                    </a:extLst>
                  </p:cNvPr>
                  <p:cNvSpPr txBox="1"/>
                  <p:nvPr/>
                </p:nvSpPr>
                <p:spPr>
                  <a:xfrm>
                    <a:off x="4664277" y="5080105"/>
                    <a:ext cx="1175944" cy="415498"/>
                  </a:xfrm>
                  <a:prstGeom prst="rect">
                    <a:avLst/>
                  </a:prstGeom>
                  <a:noFill/>
                </p:spPr>
                <p:txBody>
                  <a:bodyPr wrap="square" rtlCol="0">
                    <a:spAutoFit/>
                  </a:bodyPr>
                  <a:lstStyle/>
                  <a:p>
                    <a:pPr algn="ctr"/>
                    <a:r>
                      <a:rPr lang="fr-FR" sz="1050" b="1" dirty="0">
                        <a:solidFill>
                          <a:srgbClr val="E7F9E7"/>
                        </a:solidFill>
                      </a:rPr>
                      <a:t>MODÈLE RF</a:t>
                    </a:r>
                  </a:p>
                  <a:p>
                    <a:pPr algn="ctr"/>
                    <a:r>
                      <a:rPr lang="fr-FR" sz="1050" b="1" dirty="0">
                        <a:solidFill>
                          <a:srgbClr val="E7F9E7"/>
                        </a:solidFill>
                      </a:rPr>
                      <a:t>OPTIMISÉ</a:t>
                    </a:r>
                  </a:p>
                </p:txBody>
              </p:sp>
            </p:grpSp>
          </p:grpSp>
          <p:cxnSp>
            <p:nvCxnSpPr>
              <p:cNvPr id="91" name="Connecteur droit 90">
                <a:extLst>
                  <a:ext uri="{FF2B5EF4-FFF2-40B4-BE49-F238E27FC236}">
                    <a16:creationId xmlns:a16="http://schemas.microsoft.com/office/drawing/2014/main" id="{F5C6DF87-D0CA-452D-AEB2-093684749A38}"/>
                  </a:ext>
                </a:extLst>
              </p:cNvPr>
              <p:cNvCxnSpPr>
                <a:cxnSpLocks/>
              </p:cNvCxnSpPr>
              <p:nvPr/>
            </p:nvCxnSpPr>
            <p:spPr>
              <a:xfrm>
                <a:off x="2081037" y="2626924"/>
                <a:ext cx="0" cy="2844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a:extLst>
                  <a:ext uri="{FF2B5EF4-FFF2-40B4-BE49-F238E27FC236}">
                    <a16:creationId xmlns:a16="http://schemas.microsoft.com/office/drawing/2014/main" id="{0544433C-739B-4B84-B603-E6848D4AAF9A}"/>
                  </a:ext>
                </a:extLst>
              </p:cNvPr>
              <p:cNvCxnSpPr>
                <a:cxnSpLocks/>
              </p:cNvCxnSpPr>
              <p:nvPr/>
            </p:nvCxnSpPr>
            <p:spPr>
              <a:xfrm rot="16200000">
                <a:off x="2217899" y="2484999"/>
                <a:ext cx="0" cy="28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D4805237-7DF7-443A-B7DC-980E8E9355E5}"/>
                  </a:ext>
                </a:extLst>
              </p:cNvPr>
              <p:cNvCxnSpPr>
                <a:cxnSpLocks/>
              </p:cNvCxnSpPr>
              <p:nvPr/>
            </p:nvCxnSpPr>
            <p:spPr>
              <a:xfrm rot="16200000">
                <a:off x="2343899" y="3811798"/>
                <a:ext cx="0" cy="54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C2637EB5-4B87-48E7-AA1D-16E352C11891}"/>
                  </a:ext>
                </a:extLst>
              </p:cNvPr>
              <p:cNvCxnSpPr>
                <a:cxnSpLocks/>
              </p:cNvCxnSpPr>
              <p:nvPr/>
            </p:nvCxnSpPr>
            <p:spPr>
              <a:xfrm rot="16200000">
                <a:off x="1991037" y="3988094"/>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98" name="ZoneTexte 97">
                <a:extLst>
                  <a:ext uri="{FF2B5EF4-FFF2-40B4-BE49-F238E27FC236}">
                    <a16:creationId xmlns:a16="http://schemas.microsoft.com/office/drawing/2014/main" id="{D9544126-8D7C-44B3-8606-B2CF999B0057}"/>
                  </a:ext>
                </a:extLst>
              </p:cNvPr>
              <p:cNvSpPr txBox="1"/>
              <p:nvPr/>
            </p:nvSpPr>
            <p:spPr>
              <a:xfrm>
                <a:off x="3010087" y="5923164"/>
                <a:ext cx="3504788" cy="338554"/>
              </a:xfrm>
              <a:prstGeom prst="rect">
                <a:avLst/>
              </a:prstGeom>
              <a:noFill/>
            </p:spPr>
            <p:txBody>
              <a:bodyPr wrap="square" rtlCol="0">
                <a:spAutoFit/>
              </a:bodyPr>
              <a:lstStyle/>
              <a:p>
                <a:r>
                  <a:rPr lang="fr-FR" sz="1600" b="1" dirty="0">
                    <a:solidFill>
                      <a:schemeClr val="accent1">
                        <a:lumMod val="50000"/>
                      </a:schemeClr>
                    </a:solidFill>
                    <a:effectLst>
                      <a:outerShdw blurRad="38100" dist="38100" dir="2700000" algn="tl">
                        <a:srgbClr val="000000">
                          <a:alpha val="43137"/>
                        </a:srgbClr>
                      </a:outerShdw>
                    </a:effectLst>
                  </a:rPr>
                  <a:t>recherche sur grille avec CV</a:t>
                </a:r>
              </a:p>
            </p:txBody>
          </p:sp>
          <p:pic>
            <p:nvPicPr>
              <p:cNvPr id="102" name="Image 101">
                <a:extLst>
                  <a:ext uri="{FF2B5EF4-FFF2-40B4-BE49-F238E27FC236}">
                    <a16:creationId xmlns:a16="http://schemas.microsoft.com/office/drawing/2014/main" id="{E19FDA48-06AC-4BB8-8E6A-FE99D7C7351C}"/>
                  </a:ext>
                </a:extLst>
              </p:cNvPr>
              <p:cNvPicPr>
                <a:picLocks noChangeAspect="1"/>
              </p:cNvPicPr>
              <p:nvPr/>
            </p:nvPicPr>
            <p:blipFill>
              <a:blip r:embed="rId12"/>
              <a:stretch>
                <a:fillRect/>
              </a:stretch>
            </p:blipFill>
            <p:spPr>
              <a:xfrm>
                <a:off x="4927937" y="2234649"/>
                <a:ext cx="813735" cy="781445"/>
              </a:xfrm>
              <a:prstGeom prst="rect">
                <a:avLst/>
              </a:prstGeom>
            </p:spPr>
          </p:pic>
          <p:pic>
            <p:nvPicPr>
              <p:cNvPr id="103" name="Image 102">
                <a:extLst>
                  <a:ext uri="{FF2B5EF4-FFF2-40B4-BE49-F238E27FC236}">
                    <a16:creationId xmlns:a16="http://schemas.microsoft.com/office/drawing/2014/main" id="{3FB58B31-A580-4418-A4E0-7963818496B1}"/>
                  </a:ext>
                </a:extLst>
              </p:cNvPr>
              <p:cNvPicPr>
                <a:picLocks noChangeAspect="1"/>
              </p:cNvPicPr>
              <p:nvPr/>
            </p:nvPicPr>
            <p:blipFill>
              <a:blip r:embed="rId12"/>
              <a:stretch>
                <a:fillRect/>
              </a:stretch>
            </p:blipFill>
            <p:spPr>
              <a:xfrm>
                <a:off x="4853233" y="3583741"/>
                <a:ext cx="813735" cy="781445"/>
              </a:xfrm>
              <a:prstGeom prst="rect">
                <a:avLst/>
              </a:prstGeom>
            </p:spPr>
          </p:pic>
          <p:sp>
            <p:nvSpPr>
              <p:cNvPr id="104" name="ZoneTexte 103">
                <a:extLst>
                  <a:ext uri="{FF2B5EF4-FFF2-40B4-BE49-F238E27FC236}">
                    <a16:creationId xmlns:a16="http://schemas.microsoft.com/office/drawing/2014/main" id="{F696C101-0E4E-4760-A779-72768D166BCB}"/>
                  </a:ext>
                </a:extLst>
              </p:cNvPr>
              <p:cNvSpPr txBox="1"/>
              <p:nvPr/>
            </p:nvSpPr>
            <p:spPr>
              <a:xfrm>
                <a:off x="7851851" y="2486871"/>
                <a:ext cx="146560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PERFORMANCE</a:t>
                </a:r>
              </a:p>
            </p:txBody>
          </p:sp>
          <p:sp>
            <p:nvSpPr>
              <p:cNvPr id="105" name="ZoneTexte 104">
                <a:extLst>
                  <a:ext uri="{FF2B5EF4-FFF2-40B4-BE49-F238E27FC236}">
                    <a16:creationId xmlns:a16="http://schemas.microsoft.com/office/drawing/2014/main" id="{37E6E38F-8ED3-47D5-AAF1-448E8771B4B0}"/>
                  </a:ext>
                </a:extLst>
              </p:cNvPr>
              <p:cNvSpPr txBox="1"/>
              <p:nvPr/>
            </p:nvSpPr>
            <p:spPr>
              <a:xfrm>
                <a:off x="7860453" y="3754602"/>
                <a:ext cx="146560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PERFORMANCE</a:t>
                </a:r>
              </a:p>
            </p:txBody>
          </p:sp>
          <p:sp>
            <p:nvSpPr>
              <p:cNvPr id="106" name="Signe Plus 105">
                <a:extLst>
                  <a:ext uri="{FF2B5EF4-FFF2-40B4-BE49-F238E27FC236}">
                    <a16:creationId xmlns:a16="http://schemas.microsoft.com/office/drawing/2014/main" id="{79A89B1F-E868-411C-AEA4-AA761DE5C68F}"/>
                  </a:ext>
                </a:extLst>
              </p:cNvPr>
              <p:cNvSpPr/>
              <p:nvPr/>
            </p:nvSpPr>
            <p:spPr>
              <a:xfrm>
                <a:off x="4660357" y="2499371"/>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Signe Plus 107">
                <a:extLst>
                  <a:ext uri="{FF2B5EF4-FFF2-40B4-BE49-F238E27FC236}">
                    <a16:creationId xmlns:a16="http://schemas.microsoft.com/office/drawing/2014/main" id="{E1DCC0EF-A2B4-48B6-97F0-D7A98F85215D}"/>
                  </a:ext>
                </a:extLst>
              </p:cNvPr>
              <p:cNvSpPr/>
              <p:nvPr/>
            </p:nvSpPr>
            <p:spPr>
              <a:xfrm>
                <a:off x="4338948" y="3823247"/>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9" name="Connecteur droit avec flèche 108">
                <a:extLst>
                  <a:ext uri="{FF2B5EF4-FFF2-40B4-BE49-F238E27FC236}">
                    <a16:creationId xmlns:a16="http://schemas.microsoft.com/office/drawing/2014/main" id="{EF65DAC4-DEE3-4A88-90CA-18F623B7E8F1}"/>
                  </a:ext>
                </a:extLst>
              </p:cNvPr>
              <p:cNvCxnSpPr>
                <a:cxnSpLocks/>
              </p:cNvCxnSpPr>
              <p:nvPr/>
            </p:nvCxnSpPr>
            <p:spPr>
              <a:xfrm>
                <a:off x="7402038" y="2616982"/>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10" name="Connecteur droit avec flèche 109">
                <a:extLst>
                  <a:ext uri="{FF2B5EF4-FFF2-40B4-BE49-F238E27FC236}">
                    <a16:creationId xmlns:a16="http://schemas.microsoft.com/office/drawing/2014/main" id="{FDE5E114-DC15-4C8E-A2D9-C6DE219C6AA6}"/>
                  </a:ext>
                </a:extLst>
              </p:cNvPr>
              <p:cNvCxnSpPr>
                <a:cxnSpLocks/>
              </p:cNvCxnSpPr>
              <p:nvPr/>
            </p:nvCxnSpPr>
            <p:spPr>
              <a:xfrm>
                <a:off x="7423628" y="3889420"/>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11" name="ZoneTexte 110">
                <a:extLst>
                  <a:ext uri="{FF2B5EF4-FFF2-40B4-BE49-F238E27FC236}">
                    <a16:creationId xmlns:a16="http://schemas.microsoft.com/office/drawing/2014/main" id="{8DD2C4D4-005F-465E-8060-1337EA884D85}"/>
                  </a:ext>
                </a:extLst>
              </p:cNvPr>
              <p:cNvSpPr txBox="1"/>
              <p:nvPr/>
            </p:nvSpPr>
            <p:spPr>
              <a:xfrm>
                <a:off x="7878427" y="1811314"/>
                <a:ext cx="1828036"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évaluation</a:t>
                </a:r>
              </a:p>
            </p:txBody>
          </p:sp>
          <p:sp>
            <p:nvSpPr>
              <p:cNvPr id="112" name="Rectangle 111">
                <a:extLst>
                  <a:ext uri="{FF2B5EF4-FFF2-40B4-BE49-F238E27FC236}">
                    <a16:creationId xmlns:a16="http://schemas.microsoft.com/office/drawing/2014/main" id="{7582BC0C-337D-4F98-9B04-9C4DB69AD654}"/>
                  </a:ext>
                </a:extLst>
              </p:cNvPr>
              <p:cNvSpPr/>
              <p:nvPr/>
            </p:nvSpPr>
            <p:spPr>
              <a:xfrm>
                <a:off x="9900307" y="3602007"/>
                <a:ext cx="1525327" cy="85233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113" name="ZoneTexte 112">
                <a:extLst>
                  <a:ext uri="{FF2B5EF4-FFF2-40B4-BE49-F238E27FC236}">
                    <a16:creationId xmlns:a16="http://schemas.microsoft.com/office/drawing/2014/main" id="{A6DED771-64DA-472B-8056-8715863CCD6D}"/>
                  </a:ext>
                </a:extLst>
              </p:cNvPr>
              <p:cNvSpPr txBox="1"/>
              <p:nvPr/>
            </p:nvSpPr>
            <p:spPr>
              <a:xfrm>
                <a:off x="9908774" y="3657506"/>
                <a:ext cx="1516860" cy="923330"/>
              </a:xfrm>
              <a:prstGeom prst="rect">
                <a:avLst/>
              </a:prstGeom>
              <a:noFill/>
            </p:spPr>
            <p:txBody>
              <a:bodyPr wrap="square" rtlCol="0">
                <a:spAutoFit/>
              </a:bodyPr>
              <a:lstStyle/>
              <a:p>
                <a:pPr algn="ctr"/>
                <a:r>
                  <a:rPr lang="fr-FR" sz="1400" b="1" dirty="0">
                    <a:solidFill>
                      <a:schemeClr val="bg1"/>
                    </a:solidFill>
                  </a:rPr>
                  <a:t>SÉLECTION </a:t>
                </a:r>
              </a:p>
              <a:p>
                <a:pPr algn="ctr"/>
                <a:r>
                  <a:rPr lang="fr-FR" sz="1400" b="1" dirty="0">
                    <a:solidFill>
                      <a:schemeClr val="bg1"/>
                    </a:solidFill>
                  </a:rPr>
                  <a:t>DU MEILLEUR MODÈLE</a:t>
                </a:r>
              </a:p>
              <a:p>
                <a:pPr algn="ctr"/>
                <a:endParaRPr lang="fr-FR" sz="1200" dirty="0">
                  <a:solidFill>
                    <a:schemeClr val="bg1"/>
                  </a:solidFill>
                  <a:effectLst>
                    <a:outerShdw blurRad="38100" dist="38100" dir="2700000" algn="tl">
                      <a:srgbClr val="000000">
                        <a:alpha val="43137"/>
                      </a:srgbClr>
                    </a:outerShdw>
                  </a:effectLst>
                </a:endParaRPr>
              </a:p>
            </p:txBody>
          </p:sp>
          <p:grpSp>
            <p:nvGrpSpPr>
              <p:cNvPr id="124" name="Groupe 123">
                <a:extLst>
                  <a:ext uri="{FF2B5EF4-FFF2-40B4-BE49-F238E27FC236}">
                    <a16:creationId xmlns:a16="http://schemas.microsoft.com/office/drawing/2014/main" id="{CF265768-2AE8-4CD3-9515-138D1DEC41BE}"/>
                  </a:ext>
                </a:extLst>
              </p:cNvPr>
              <p:cNvGrpSpPr/>
              <p:nvPr/>
            </p:nvGrpSpPr>
            <p:grpSpPr>
              <a:xfrm flipH="1">
                <a:off x="9345246" y="2590305"/>
                <a:ext cx="460862" cy="2808000"/>
                <a:chOff x="8556680" y="2590305"/>
                <a:chExt cx="460862" cy="2808000"/>
              </a:xfrm>
            </p:grpSpPr>
            <p:cxnSp>
              <p:nvCxnSpPr>
                <p:cNvPr id="120" name="Connecteur droit 119">
                  <a:extLst>
                    <a:ext uri="{FF2B5EF4-FFF2-40B4-BE49-F238E27FC236}">
                      <a16:creationId xmlns:a16="http://schemas.microsoft.com/office/drawing/2014/main" id="{368F7D6F-206C-4764-821F-27EF591D7042}"/>
                    </a:ext>
                  </a:extLst>
                </p:cNvPr>
                <p:cNvCxnSpPr>
                  <a:cxnSpLocks/>
                </p:cNvCxnSpPr>
                <p:nvPr/>
              </p:nvCxnSpPr>
              <p:spPr>
                <a:xfrm flipH="1">
                  <a:off x="8728291" y="2590305"/>
                  <a:ext cx="0" cy="280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031E014F-F385-4C6B-8821-D969F7E7095C}"/>
                    </a:ext>
                  </a:extLst>
                </p:cNvPr>
                <p:cNvCxnSpPr>
                  <a:cxnSpLocks/>
                </p:cNvCxnSpPr>
                <p:nvPr/>
              </p:nvCxnSpPr>
              <p:spPr>
                <a:xfrm rot="16200000">
                  <a:off x="8873542" y="2448380"/>
                  <a:ext cx="0" cy="28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D963941E-C642-4277-BC56-F726BC4BA6D2}"/>
                    </a:ext>
                  </a:extLst>
                </p:cNvPr>
                <p:cNvCxnSpPr>
                  <a:cxnSpLocks/>
                </p:cNvCxnSpPr>
                <p:nvPr/>
              </p:nvCxnSpPr>
              <p:spPr>
                <a:xfrm rot="16200000">
                  <a:off x="8873542" y="3750177"/>
                  <a:ext cx="0" cy="28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9D80F2ED-328C-4C95-A6D9-DF2EB08CDEAE}"/>
                    </a:ext>
                  </a:extLst>
                </p:cNvPr>
                <p:cNvCxnSpPr>
                  <a:cxnSpLocks/>
                </p:cNvCxnSpPr>
                <p:nvPr/>
              </p:nvCxnSpPr>
              <p:spPr>
                <a:xfrm rot="16200000">
                  <a:off x="8646680" y="3971560"/>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57" name="Connecteur droit avec flèche 156">
              <a:extLst>
                <a:ext uri="{FF2B5EF4-FFF2-40B4-BE49-F238E27FC236}">
                  <a16:creationId xmlns:a16="http://schemas.microsoft.com/office/drawing/2014/main" id="{ECE36B4B-9862-4594-8EDF-532D85249742}"/>
                </a:ext>
              </a:extLst>
            </p:cNvPr>
            <p:cNvCxnSpPr>
              <a:cxnSpLocks/>
            </p:cNvCxnSpPr>
            <p:nvPr/>
          </p:nvCxnSpPr>
          <p:spPr>
            <a:xfrm>
              <a:off x="6156362" y="4151067"/>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pic>
          <p:nvPicPr>
            <p:cNvPr id="158" name="Image 157">
              <a:extLst>
                <a:ext uri="{FF2B5EF4-FFF2-40B4-BE49-F238E27FC236}">
                  <a16:creationId xmlns:a16="http://schemas.microsoft.com/office/drawing/2014/main" id="{58A4CAFA-5EFC-405E-A59D-7E23042C780C}"/>
                </a:ext>
              </a:extLst>
            </p:cNvPr>
            <p:cNvPicPr>
              <a:picLocks noChangeAspect="1"/>
            </p:cNvPicPr>
            <p:nvPr/>
          </p:nvPicPr>
          <p:blipFill>
            <a:blip r:embed="rId7"/>
            <a:stretch>
              <a:fillRect/>
            </a:stretch>
          </p:blipFill>
          <p:spPr>
            <a:xfrm>
              <a:off x="4030558" y="3743517"/>
              <a:ext cx="959347" cy="781455"/>
            </a:xfrm>
            <a:prstGeom prst="rect">
              <a:avLst/>
            </a:prstGeom>
          </p:spPr>
        </p:pic>
        <p:cxnSp>
          <p:nvCxnSpPr>
            <p:cNvPr id="159" name="Connecteur droit 158">
              <a:extLst>
                <a:ext uri="{FF2B5EF4-FFF2-40B4-BE49-F238E27FC236}">
                  <a16:creationId xmlns:a16="http://schemas.microsoft.com/office/drawing/2014/main" id="{71A13245-E606-44C6-8613-25B59415CCA5}"/>
                </a:ext>
              </a:extLst>
            </p:cNvPr>
            <p:cNvCxnSpPr>
              <a:cxnSpLocks/>
            </p:cNvCxnSpPr>
            <p:nvPr/>
          </p:nvCxnSpPr>
          <p:spPr>
            <a:xfrm rot="16200000">
              <a:off x="2708575" y="4003554"/>
              <a:ext cx="0" cy="54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pic>
          <p:nvPicPr>
            <p:cNvPr id="160" name="Image 159">
              <a:extLst>
                <a:ext uri="{FF2B5EF4-FFF2-40B4-BE49-F238E27FC236}">
                  <a16:creationId xmlns:a16="http://schemas.microsoft.com/office/drawing/2014/main" id="{4AF30F11-449C-4F71-9BF4-991E29CE0315}"/>
                </a:ext>
              </a:extLst>
            </p:cNvPr>
            <p:cNvPicPr>
              <a:picLocks noChangeAspect="1"/>
            </p:cNvPicPr>
            <p:nvPr/>
          </p:nvPicPr>
          <p:blipFill>
            <a:blip r:embed="rId12"/>
            <a:stretch>
              <a:fillRect/>
            </a:stretch>
          </p:blipFill>
          <p:spPr>
            <a:xfrm>
              <a:off x="5327763" y="3720316"/>
              <a:ext cx="813735" cy="781445"/>
            </a:xfrm>
            <a:prstGeom prst="rect">
              <a:avLst/>
            </a:prstGeom>
          </p:spPr>
        </p:pic>
        <p:sp>
          <p:nvSpPr>
            <p:cNvPr id="161" name="ZoneTexte 160">
              <a:extLst>
                <a:ext uri="{FF2B5EF4-FFF2-40B4-BE49-F238E27FC236}">
                  <a16:creationId xmlns:a16="http://schemas.microsoft.com/office/drawing/2014/main" id="{4816AA38-10A5-4C2C-B1F3-32CE9D02C96F}"/>
                </a:ext>
              </a:extLst>
            </p:cNvPr>
            <p:cNvSpPr txBox="1"/>
            <p:nvPr/>
          </p:nvSpPr>
          <p:spPr>
            <a:xfrm>
              <a:off x="8268270" y="4025033"/>
              <a:ext cx="146560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PERFORMANCE</a:t>
              </a:r>
            </a:p>
          </p:txBody>
        </p:sp>
        <p:sp>
          <p:nvSpPr>
            <p:cNvPr id="162" name="Signe Plus 161">
              <a:extLst>
                <a:ext uri="{FF2B5EF4-FFF2-40B4-BE49-F238E27FC236}">
                  <a16:creationId xmlns:a16="http://schemas.microsoft.com/office/drawing/2014/main" id="{94AEE0CF-EFD9-4274-8F1E-CE14E6109D9A}"/>
                </a:ext>
              </a:extLst>
            </p:cNvPr>
            <p:cNvSpPr/>
            <p:nvPr/>
          </p:nvSpPr>
          <p:spPr>
            <a:xfrm>
              <a:off x="5067974" y="4030677"/>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3" name="Connecteur droit avec flèche 162">
              <a:extLst>
                <a:ext uri="{FF2B5EF4-FFF2-40B4-BE49-F238E27FC236}">
                  <a16:creationId xmlns:a16="http://schemas.microsoft.com/office/drawing/2014/main" id="{0E9D0556-93E2-4B29-9AFD-7662E7308F86}"/>
                </a:ext>
              </a:extLst>
            </p:cNvPr>
            <p:cNvCxnSpPr>
              <a:cxnSpLocks/>
            </p:cNvCxnSpPr>
            <p:nvPr/>
          </p:nvCxnSpPr>
          <p:spPr>
            <a:xfrm>
              <a:off x="7779915" y="4156677"/>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64" name="Connecteur droit 163">
              <a:extLst>
                <a:ext uri="{FF2B5EF4-FFF2-40B4-BE49-F238E27FC236}">
                  <a16:creationId xmlns:a16="http://schemas.microsoft.com/office/drawing/2014/main" id="{28E2AE6F-7088-4781-B52D-42DEDA9E0550}"/>
                </a:ext>
              </a:extLst>
            </p:cNvPr>
            <p:cNvCxnSpPr>
              <a:cxnSpLocks/>
            </p:cNvCxnSpPr>
            <p:nvPr/>
          </p:nvCxnSpPr>
          <p:spPr>
            <a:xfrm rot="5400000" flipH="1">
              <a:off x="9837144" y="4059379"/>
              <a:ext cx="0" cy="288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69" name="Hexagone 168">
              <a:extLst>
                <a:ext uri="{FF2B5EF4-FFF2-40B4-BE49-F238E27FC236}">
                  <a16:creationId xmlns:a16="http://schemas.microsoft.com/office/drawing/2014/main" id="{AE475975-53CD-4EE0-BD5A-981168C9B843}"/>
                </a:ext>
              </a:extLst>
            </p:cNvPr>
            <p:cNvSpPr/>
            <p:nvPr/>
          </p:nvSpPr>
          <p:spPr>
            <a:xfrm>
              <a:off x="6849925" y="3839802"/>
              <a:ext cx="715910" cy="622530"/>
            </a:xfrm>
            <a:prstGeom prst="hexagon">
              <a:avLst/>
            </a:prstGeom>
            <a:solidFill>
              <a:srgbClr val="FFD9D9"/>
            </a:solidFill>
            <a:ln>
              <a:solidFill>
                <a:srgbClr val="FF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70" name="Graphique 169" descr="Engrenages">
              <a:extLst>
                <a:ext uri="{FF2B5EF4-FFF2-40B4-BE49-F238E27FC236}">
                  <a16:creationId xmlns:a16="http://schemas.microsoft.com/office/drawing/2014/main" id="{79677729-21D1-4C2A-A101-6BEA8742DD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83620" y="3833903"/>
              <a:ext cx="402280" cy="402280"/>
            </a:xfrm>
            <a:prstGeom prst="rect">
              <a:avLst/>
            </a:prstGeom>
          </p:spPr>
        </p:pic>
        <p:pic>
          <p:nvPicPr>
            <p:cNvPr id="171" name="Graphique 170" descr="Engrenage">
              <a:extLst>
                <a:ext uri="{FF2B5EF4-FFF2-40B4-BE49-F238E27FC236}">
                  <a16:creationId xmlns:a16="http://schemas.microsoft.com/office/drawing/2014/main" id="{EAF8794B-872E-42D1-8456-1E18E0BCCD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24331" y="4034546"/>
              <a:ext cx="402280" cy="402280"/>
            </a:xfrm>
            <a:prstGeom prst="rect">
              <a:avLst/>
            </a:prstGeom>
          </p:spPr>
        </p:pic>
        <p:sp>
          <p:nvSpPr>
            <p:cNvPr id="172" name="ZoneTexte 171">
              <a:extLst>
                <a:ext uri="{FF2B5EF4-FFF2-40B4-BE49-F238E27FC236}">
                  <a16:creationId xmlns:a16="http://schemas.microsoft.com/office/drawing/2014/main" id="{987CC1C1-5CAE-418B-8A06-878F7F7CE108}"/>
                </a:ext>
              </a:extLst>
            </p:cNvPr>
            <p:cNvSpPr txBox="1"/>
            <p:nvPr/>
          </p:nvSpPr>
          <p:spPr>
            <a:xfrm>
              <a:off x="6654218" y="4482847"/>
              <a:ext cx="1128200" cy="577081"/>
            </a:xfrm>
            <a:prstGeom prst="rect">
              <a:avLst/>
            </a:prstGeom>
            <a:noFill/>
          </p:spPr>
          <p:txBody>
            <a:bodyPr wrap="square" rtlCol="0">
              <a:spAutoFit/>
            </a:bodyPr>
            <a:lstStyle/>
            <a:p>
              <a:pPr algn="ctr"/>
              <a:r>
                <a:rPr lang="fr-FR" sz="1050" b="1" dirty="0">
                  <a:solidFill>
                    <a:srgbClr val="FFD9D9"/>
                  </a:solidFill>
                </a:rPr>
                <a:t>MODÈLE ET</a:t>
              </a:r>
            </a:p>
            <a:p>
              <a:pPr algn="ctr"/>
              <a:r>
                <a:rPr lang="fr-FR" sz="1050" b="1" dirty="0">
                  <a:solidFill>
                    <a:srgbClr val="FFD9D9"/>
                  </a:solidFill>
                </a:rPr>
                <a:t>OPTIMISÉ</a:t>
              </a:r>
              <a:endParaRPr lang="fr-FR" sz="1100" b="1" dirty="0">
                <a:solidFill>
                  <a:srgbClr val="FFD9D9"/>
                </a:solidFill>
              </a:endParaRPr>
            </a:p>
            <a:p>
              <a:endParaRPr lang="fr-FR" sz="1050" b="1" dirty="0">
                <a:solidFill>
                  <a:srgbClr val="FFD9D9"/>
                </a:solidFill>
              </a:endParaRPr>
            </a:p>
          </p:txBody>
        </p:sp>
      </p:grpSp>
      <p:sp>
        <p:nvSpPr>
          <p:cNvPr id="173" name="ZoneTexte 172">
            <a:extLst>
              <a:ext uri="{FF2B5EF4-FFF2-40B4-BE49-F238E27FC236}">
                <a16:creationId xmlns:a16="http://schemas.microsoft.com/office/drawing/2014/main" id="{2534DE74-BF3E-4CD7-A9C7-8F7B0D6321E5}"/>
              </a:ext>
            </a:extLst>
          </p:cNvPr>
          <p:cNvSpPr txBox="1"/>
          <p:nvPr/>
        </p:nvSpPr>
        <p:spPr>
          <a:xfrm>
            <a:off x="2929367" y="187069"/>
            <a:ext cx="7221149"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Ajustage des hyperparamètres des 3 modèles sélectionnés</a:t>
            </a:r>
          </a:p>
        </p:txBody>
      </p:sp>
      <p:pic>
        <p:nvPicPr>
          <p:cNvPr id="174" name="Picture 4" descr="image">
            <a:extLst>
              <a:ext uri="{FF2B5EF4-FFF2-40B4-BE49-F238E27FC236}">
                <a16:creationId xmlns:a16="http://schemas.microsoft.com/office/drawing/2014/main" id="{F3F40A30-2503-4583-95C8-E87EAC40DF0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3510" t="11845" r="10137" b="9983"/>
          <a:stretch/>
        </p:blipFill>
        <p:spPr bwMode="auto">
          <a:xfrm>
            <a:off x="2693367" y="1963500"/>
            <a:ext cx="985208" cy="764863"/>
          </a:xfrm>
          <a:prstGeom prst="rect">
            <a:avLst/>
          </a:prstGeom>
          <a:noFill/>
          <a:extLst>
            <a:ext uri="{909E8E84-426E-40DD-AFC4-6F175D3DCCD1}">
              <a14:hiddenFill xmlns:a14="http://schemas.microsoft.com/office/drawing/2010/main">
                <a:solidFill>
                  <a:srgbClr val="FFFFFF"/>
                </a:solidFill>
              </a14:hiddenFill>
            </a:ext>
          </a:extLst>
        </p:spPr>
      </p:pic>
      <p:sp>
        <p:nvSpPr>
          <p:cNvPr id="175" name="Signe Plus 174">
            <a:extLst>
              <a:ext uri="{FF2B5EF4-FFF2-40B4-BE49-F238E27FC236}">
                <a16:creationId xmlns:a16="http://schemas.microsoft.com/office/drawing/2014/main" id="{FC96ED77-0B6D-46E5-946C-96F242C9AB67}"/>
              </a:ext>
            </a:extLst>
          </p:cNvPr>
          <p:cNvSpPr/>
          <p:nvPr/>
        </p:nvSpPr>
        <p:spPr>
          <a:xfrm>
            <a:off x="3676949" y="2234973"/>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ZoneTexte 175">
            <a:extLst>
              <a:ext uri="{FF2B5EF4-FFF2-40B4-BE49-F238E27FC236}">
                <a16:creationId xmlns:a16="http://schemas.microsoft.com/office/drawing/2014/main" id="{E5EF0312-34AE-45B5-BE61-5E4A53574AC5}"/>
              </a:ext>
            </a:extLst>
          </p:cNvPr>
          <p:cNvSpPr txBox="1"/>
          <p:nvPr/>
        </p:nvSpPr>
        <p:spPr>
          <a:xfrm>
            <a:off x="3822708" y="2797959"/>
            <a:ext cx="1464076" cy="276999"/>
          </a:xfrm>
          <a:prstGeom prst="rect">
            <a:avLst/>
          </a:prstGeom>
          <a:noFill/>
        </p:spPr>
        <p:txBody>
          <a:bodyPr wrap="square" rtlCol="0">
            <a:spAutoFit/>
          </a:bodyPr>
          <a:lstStyle/>
          <a:p>
            <a:r>
              <a:rPr lang="fr-FR" sz="1200" b="1" dirty="0" err="1">
                <a:solidFill>
                  <a:schemeClr val="accent1">
                    <a:lumMod val="50000"/>
                  </a:schemeClr>
                </a:solidFill>
                <a:effectLst>
                  <a:outerShdw blurRad="38100" dist="38100" dir="2700000" algn="tl">
                    <a:srgbClr val="000000">
                      <a:alpha val="43137"/>
                    </a:srgbClr>
                  </a:outerShdw>
                </a:effectLst>
              </a:rPr>
              <a:t>GridSearchCV</a:t>
            </a:r>
            <a:endParaRPr lang="fr-FR" sz="1200" b="1" dirty="0">
              <a:solidFill>
                <a:schemeClr val="accent1">
                  <a:lumMod val="50000"/>
                </a:schemeClr>
              </a:solidFill>
              <a:effectLst>
                <a:outerShdw blurRad="38100" dist="38100" dir="2700000" algn="tl">
                  <a:srgbClr val="000000">
                    <a:alpha val="43137"/>
                  </a:srgbClr>
                </a:outerShdw>
              </a:effectLst>
            </a:endParaRPr>
          </a:p>
        </p:txBody>
      </p:sp>
      <p:sp>
        <p:nvSpPr>
          <p:cNvPr id="177" name="ZoneTexte 176">
            <a:extLst>
              <a:ext uri="{FF2B5EF4-FFF2-40B4-BE49-F238E27FC236}">
                <a16:creationId xmlns:a16="http://schemas.microsoft.com/office/drawing/2014/main" id="{182DD864-CF11-4054-85A6-42D6AEDDE467}"/>
              </a:ext>
            </a:extLst>
          </p:cNvPr>
          <p:cNvSpPr txBox="1"/>
          <p:nvPr/>
        </p:nvSpPr>
        <p:spPr>
          <a:xfrm>
            <a:off x="2242274" y="1576696"/>
            <a:ext cx="1905191" cy="276999"/>
          </a:xfrm>
          <a:prstGeom prst="rect">
            <a:avLst/>
          </a:prstGeom>
          <a:noFill/>
        </p:spPr>
        <p:txBody>
          <a:bodyPr wrap="square">
            <a:spAutoFit/>
          </a:bodyPr>
          <a:lstStyle/>
          <a:p>
            <a:pPr algn="l"/>
            <a:r>
              <a:rPr lang="fr-FR" sz="1200" b="1" dirty="0" err="1">
                <a:solidFill>
                  <a:schemeClr val="accent1">
                    <a:lumMod val="50000"/>
                  </a:schemeClr>
                </a:solidFill>
                <a:effectLst>
                  <a:outerShdw blurRad="38100" dist="38100" dir="2700000" algn="tl">
                    <a:srgbClr val="000000">
                      <a:alpha val="43137"/>
                    </a:srgbClr>
                  </a:outerShdw>
                </a:effectLst>
              </a:rPr>
              <a:t>RandomizedSearchCV</a:t>
            </a:r>
            <a:r>
              <a:rPr lang="fr-FR" sz="1200" b="1" dirty="0">
                <a:solidFill>
                  <a:schemeClr val="accent1">
                    <a:lumMod val="50000"/>
                  </a:schemeClr>
                </a:solidFill>
                <a:effectLst>
                  <a:outerShdw blurRad="38100" dist="38100" dir="2700000" algn="tl">
                    <a:srgbClr val="000000">
                      <a:alpha val="43137"/>
                    </a:srgbClr>
                  </a:outerShdw>
                </a:effectLst>
              </a:rPr>
              <a:t> </a:t>
            </a:r>
          </a:p>
        </p:txBody>
      </p:sp>
      <p:sp>
        <p:nvSpPr>
          <p:cNvPr id="10" name="Accolade ouvrante 9">
            <a:extLst>
              <a:ext uri="{FF2B5EF4-FFF2-40B4-BE49-F238E27FC236}">
                <a16:creationId xmlns:a16="http://schemas.microsoft.com/office/drawing/2014/main" id="{0A1ED4B9-BB01-46EB-B4E3-E4A17C5E41C1}"/>
              </a:ext>
            </a:extLst>
          </p:cNvPr>
          <p:cNvSpPr/>
          <p:nvPr/>
        </p:nvSpPr>
        <p:spPr>
          <a:xfrm rot="16200000">
            <a:off x="4648180" y="2797985"/>
            <a:ext cx="115803" cy="2640031"/>
          </a:xfrm>
          <a:prstGeom prst="leftBrac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8" name="ZoneTexte 177">
            <a:extLst>
              <a:ext uri="{FF2B5EF4-FFF2-40B4-BE49-F238E27FC236}">
                <a16:creationId xmlns:a16="http://schemas.microsoft.com/office/drawing/2014/main" id="{1A4FA576-F4F6-4EC1-B15A-B51EE62D5790}"/>
              </a:ext>
            </a:extLst>
          </p:cNvPr>
          <p:cNvSpPr txBox="1"/>
          <p:nvPr/>
        </p:nvSpPr>
        <p:spPr>
          <a:xfrm>
            <a:off x="4339535" y="4225595"/>
            <a:ext cx="885587" cy="276999"/>
          </a:xfrm>
          <a:prstGeom prst="rect">
            <a:avLst/>
          </a:prstGeom>
          <a:noFill/>
        </p:spPr>
        <p:txBody>
          <a:bodyPr wrap="square" rtlCol="0">
            <a:spAutoFit/>
          </a:bodyPr>
          <a:lstStyle/>
          <a:p>
            <a:r>
              <a:rPr lang="fr-FR" sz="1200" b="1" dirty="0">
                <a:solidFill>
                  <a:schemeClr val="accent1">
                    <a:lumMod val="50000"/>
                  </a:schemeClr>
                </a:solidFill>
                <a:effectLst>
                  <a:outerShdw blurRad="38100" dist="38100" dir="2700000" algn="tl">
                    <a:srgbClr val="000000">
                      <a:alpha val="43137"/>
                    </a:srgbClr>
                  </a:outerShdw>
                </a:effectLst>
              </a:rPr>
              <a:t>6 étapes</a:t>
            </a:r>
          </a:p>
        </p:txBody>
      </p:sp>
      <p:pic>
        <p:nvPicPr>
          <p:cNvPr id="179" name="Picture 4" descr="image">
            <a:extLst>
              <a:ext uri="{FF2B5EF4-FFF2-40B4-BE49-F238E27FC236}">
                <a16:creationId xmlns:a16="http://schemas.microsoft.com/office/drawing/2014/main" id="{FC622786-A93C-4D1B-9D31-1BC20542429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3510" t="11845" r="10137" b="9983"/>
          <a:stretch/>
        </p:blipFill>
        <p:spPr bwMode="auto">
          <a:xfrm>
            <a:off x="2632925" y="4665941"/>
            <a:ext cx="985208" cy="764863"/>
          </a:xfrm>
          <a:prstGeom prst="rect">
            <a:avLst/>
          </a:prstGeom>
          <a:noFill/>
          <a:extLst>
            <a:ext uri="{909E8E84-426E-40DD-AFC4-6F175D3DCCD1}">
              <a14:hiddenFill xmlns:a14="http://schemas.microsoft.com/office/drawing/2010/main">
                <a:solidFill>
                  <a:srgbClr val="FFFFFF"/>
                </a:solidFill>
              </a14:hiddenFill>
            </a:ext>
          </a:extLst>
        </p:spPr>
      </p:pic>
      <p:sp>
        <p:nvSpPr>
          <p:cNvPr id="180" name="Signe Plus 179">
            <a:extLst>
              <a:ext uri="{FF2B5EF4-FFF2-40B4-BE49-F238E27FC236}">
                <a16:creationId xmlns:a16="http://schemas.microsoft.com/office/drawing/2014/main" id="{0B79FD45-5879-496B-B85A-38BF7730C493}"/>
              </a:ext>
            </a:extLst>
          </p:cNvPr>
          <p:cNvSpPr/>
          <p:nvPr/>
        </p:nvSpPr>
        <p:spPr>
          <a:xfrm>
            <a:off x="3634416" y="4946703"/>
            <a:ext cx="252000" cy="252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08492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EC8815-AFB8-49E1-9CC1-5B567C89A3B9}"/>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D6428D76-04B2-4605-9914-73CADA04A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4" name="Groupe 3">
            <a:extLst>
              <a:ext uri="{FF2B5EF4-FFF2-40B4-BE49-F238E27FC236}">
                <a16:creationId xmlns:a16="http://schemas.microsoft.com/office/drawing/2014/main" id="{2C46BE25-F75A-436A-9BC1-8DC626030B1E}"/>
              </a:ext>
            </a:extLst>
          </p:cNvPr>
          <p:cNvGrpSpPr/>
          <p:nvPr/>
        </p:nvGrpSpPr>
        <p:grpSpPr>
          <a:xfrm>
            <a:off x="11291582" y="6231082"/>
            <a:ext cx="613550" cy="481858"/>
            <a:chOff x="11291582" y="6231082"/>
            <a:chExt cx="613550" cy="481858"/>
          </a:xfrm>
        </p:grpSpPr>
        <p:sp>
          <p:nvSpPr>
            <p:cNvPr id="5" name="Ellipse 4">
              <a:extLst>
                <a:ext uri="{FF2B5EF4-FFF2-40B4-BE49-F238E27FC236}">
                  <a16:creationId xmlns:a16="http://schemas.microsoft.com/office/drawing/2014/main" id="{FDBA4AC7-3903-4BEC-9252-B5AE7905FDC8}"/>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4566974-78B3-43E9-893E-F7316B135C78}"/>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31</a:t>
              </a:r>
            </a:p>
          </p:txBody>
        </p:sp>
      </p:grpSp>
      <p:graphicFrame>
        <p:nvGraphicFramePr>
          <p:cNvPr id="22" name="Tableau 2">
            <a:extLst>
              <a:ext uri="{FF2B5EF4-FFF2-40B4-BE49-F238E27FC236}">
                <a16:creationId xmlns:a16="http://schemas.microsoft.com/office/drawing/2014/main" id="{2502B93C-D5F4-4282-9C7D-DFEF8969160F}"/>
              </a:ext>
            </a:extLst>
          </p:cNvPr>
          <p:cNvGraphicFramePr>
            <a:graphicFrameLocks noGrp="1"/>
          </p:cNvGraphicFramePr>
          <p:nvPr>
            <p:extLst>
              <p:ext uri="{D42A27DB-BD31-4B8C-83A1-F6EECF244321}">
                <p14:modId xmlns:p14="http://schemas.microsoft.com/office/powerpoint/2010/main" val="582958050"/>
              </p:ext>
            </p:extLst>
          </p:nvPr>
        </p:nvGraphicFramePr>
        <p:xfrm>
          <a:off x="848546" y="377664"/>
          <a:ext cx="10322145" cy="5853418"/>
        </p:xfrm>
        <a:graphic>
          <a:graphicData uri="http://schemas.openxmlformats.org/drawingml/2006/table">
            <a:tbl>
              <a:tblPr firstRow="1" bandRow="1">
                <a:tableStyleId>{5C22544A-7EE6-4342-B048-85BDC9FD1C3A}</a:tableStyleId>
              </a:tblPr>
              <a:tblGrid>
                <a:gridCol w="880844">
                  <a:extLst>
                    <a:ext uri="{9D8B030D-6E8A-4147-A177-3AD203B41FA5}">
                      <a16:colId xmlns:a16="http://schemas.microsoft.com/office/drawing/2014/main" val="3219065900"/>
                    </a:ext>
                  </a:extLst>
                </a:gridCol>
                <a:gridCol w="2139192">
                  <a:extLst>
                    <a:ext uri="{9D8B030D-6E8A-4147-A177-3AD203B41FA5}">
                      <a16:colId xmlns:a16="http://schemas.microsoft.com/office/drawing/2014/main" val="333253460"/>
                    </a:ext>
                  </a:extLst>
                </a:gridCol>
                <a:gridCol w="1300862">
                  <a:extLst>
                    <a:ext uri="{9D8B030D-6E8A-4147-A177-3AD203B41FA5}">
                      <a16:colId xmlns:a16="http://schemas.microsoft.com/office/drawing/2014/main" val="728032517"/>
                    </a:ext>
                  </a:extLst>
                </a:gridCol>
                <a:gridCol w="4661983">
                  <a:extLst>
                    <a:ext uri="{9D8B030D-6E8A-4147-A177-3AD203B41FA5}">
                      <a16:colId xmlns:a16="http://schemas.microsoft.com/office/drawing/2014/main" val="3084736593"/>
                    </a:ext>
                  </a:extLst>
                </a:gridCol>
                <a:gridCol w="1339264">
                  <a:extLst>
                    <a:ext uri="{9D8B030D-6E8A-4147-A177-3AD203B41FA5}">
                      <a16:colId xmlns:a16="http://schemas.microsoft.com/office/drawing/2014/main" val="1958550197"/>
                    </a:ext>
                  </a:extLst>
                </a:gridCol>
              </a:tblGrid>
              <a:tr h="612957">
                <a:tc gridSpan="2">
                  <a:txBody>
                    <a:bodyPr/>
                    <a:lstStyle/>
                    <a:p>
                      <a:pPr algn="ctr"/>
                      <a:r>
                        <a:rPr lang="fr-FR" dirty="0"/>
                        <a:t>Hyperparamètres</a:t>
                      </a:r>
                    </a:p>
                  </a:txBody>
                  <a:tcPr anchor="ctr"/>
                </a:tc>
                <a:tc hMerge="1">
                  <a:txBody>
                    <a:bodyPr/>
                    <a:lstStyle/>
                    <a:p>
                      <a:endParaRPr lang="fr-FR"/>
                    </a:p>
                  </a:txBody>
                  <a:tcPr/>
                </a:tc>
                <a:tc>
                  <a:txBody>
                    <a:bodyPr/>
                    <a:lstStyle/>
                    <a:p>
                      <a:pPr algn="ctr"/>
                      <a:r>
                        <a:rPr lang="fr-FR" dirty="0"/>
                        <a:t>Modèle par défaut</a:t>
                      </a:r>
                    </a:p>
                  </a:txBody>
                  <a:tcPr/>
                </a:tc>
                <a:tc>
                  <a:txBody>
                    <a:bodyPr/>
                    <a:lstStyle/>
                    <a:p>
                      <a:pPr algn="ctr"/>
                      <a:r>
                        <a:rPr lang="fr-FR" dirty="0"/>
                        <a:t>Grille de recherche</a:t>
                      </a:r>
                    </a:p>
                  </a:txBody>
                  <a:tcPr anchor="ctr"/>
                </a:tc>
                <a:tc>
                  <a:txBody>
                    <a:bodyPr/>
                    <a:lstStyle/>
                    <a:p>
                      <a:pPr algn="ctr"/>
                      <a:r>
                        <a:rPr lang="fr-FR" dirty="0"/>
                        <a:t>Modèle optimisé</a:t>
                      </a:r>
                    </a:p>
                  </a:txBody>
                  <a:tcPr anchor="ctr"/>
                </a:tc>
                <a:extLst>
                  <a:ext uri="{0D108BD9-81ED-4DB2-BD59-A6C34878D82A}">
                    <a16:rowId xmlns:a16="http://schemas.microsoft.com/office/drawing/2014/main" val="3345271463"/>
                  </a:ext>
                </a:extLst>
              </a:tr>
              <a:tr h="158661">
                <a:tc rowSpan="4">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lnB w="38100" cap="flat" cmpd="sng" algn="ctr">
                      <a:solidFill>
                        <a:schemeClr val="tx2">
                          <a:lumMod val="75000"/>
                          <a:lumOff val="2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err="1">
                          <a:solidFill>
                            <a:srgbClr val="343A40"/>
                          </a:solidFill>
                          <a:effectLst/>
                          <a:latin typeface="-apple-system"/>
                        </a:rPr>
                        <a:t>n_estimators</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tcPr>
                </a:tc>
                <a:tc>
                  <a:txBody>
                    <a:bodyPr/>
                    <a:lstStyle/>
                    <a:p>
                      <a:pPr algn="ctr"/>
                      <a:r>
                        <a:rPr lang="fr-FR" dirty="0"/>
                        <a:t>100</a:t>
                      </a:r>
                    </a:p>
                  </a:txBody>
                  <a:tcPr/>
                </a:tc>
                <a:tc>
                  <a:txBody>
                    <a:bodyPr/>
                    <a:lstStyle/>
                    <a:p>
                      <a:pPr algn="ctr"/>
                      <a:r>
                        <a:rPr lang="en-US" b="0" i="0" dirty="0">
                          <a:solidFill>
                            <a:srgbClr val="343A40"/>
                          </a:solidFill>
                          <a:effectLst/>
                          <a:latin typeface="-apple-system"/>
                        </a:rPr>
                        <a:t>[550, 600, </a:t>
                      </a:r>
                      <a:r>
                        <a:rPr lang="en-US" b="1" i="0" dirty="0">
                          <a:solidFill>
                            <a:schemeClr val="accent3">
                              <a:lumMod val="75000"/>
                            </a:schemeClr>
                          </a:solidFill>
                          <a:effectLst>
                            <a:outerShdw blurRad="38100" dist="38100" dir="2700000" algn="tl">
                              <a:srgbClr val="000000">
                                <a:alpha val="43137"/>
                              </a:srgbClr>
                            </a:outerShdw>
                          </a:effectLst>
                          <a:latin typeface="-apple-system"/>
                        </a:rPr>
                        <a:t>650</a:t>
                      </a:r>
                      <a:r>
                        <a:rPr lang="en-US" b="0" i="0" dirty="0">
                          <a:solidFill>
                            <a:srgbClr val="343A40"/>
                          </a:solidFill>
                          <a:effectLst/>
                          <a:latin typeface="-apple-system"/>
                        </a:rPr>
                        <a:t>, 700]</a:t>
                      </a:r>
                      <a:endParaRPr lang="fr-FR" dirty="0"/>
                    </a:p>
                  </a:txBody>
                  <a:tcPr/>
                </a:tc>
                <a:tc>
                  <a:txBody>
                    <a:bodyPr/>
                    <a:lstStyle/>
                    <a:p>
                      <a:pPr algn="ctr"/>
                      <a:r>
                        <a:rPr lang="fr-FR" b="1" dirty="0"/>
                        <a:t>650</a:t>
                      </a:r>
                    </a:p>
                  </a:txBody>
                  <a:tcPr>
                    <a:solidFill>
                      <a:schemeClr val="accent3">
                        <a:lumMod val="40000"/>
                        <a:lumOff val="60000"/>
                      </a:schemeClr>
                    </a:solidFill>
                  </a:tcPr>
                </a:tc>
                <a:extLst>
                  <a:ext uri="{0D108BD9-81ED-4DB2-BD59-A6C34878D82A}">
                    <a16:rowId xmlns:a16="http://schemas.microsoft.com/office/drawing/2014/main" val="560519906"/>
                  </a:ext>
                </a:extLst>
              </a:tr>
              <a:tr h="158661">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err="1">
                          <a:solidFill>
                            <a:srgbClr val="343A40"/>
                          </a:solidFill>
                          <a:effectLst/>
                          <a:latin typeface="-apple-system"/>
                        </a:rPr>
                        <a:t>max_depth</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tcPr>
                </a:tc>
                <a:tc>
                  <a:txBody>
                    <a:bodyPr/>
                    <a:lstStyle/>
                    <a:p>
                      <a:pPr algn="ctr"/>
                      <a:r>
                        <a:rPr lang="fr-FR" dirty="0"/>
                        <a:t>None</a:t>
                      </a:r>
                    </a:p>
                  </a:txBody>
                  <a:tcPr/>
                </a:tc>
                <a:tc>
                  <a:txBody>
                    <a:bodyPr/>
                    <a:lstStyle/>
                    <a:p>
                      <a:pPr algn="ctr"/>
                      <a:r>
                        <a:rPr lang="en-US" b="0" i="0" dirty="0">
                          <a:solidFill>
                            <a:srgbClr val="343A40"/>
                          </a:solidFill>
                          <a:effectLst/>
                          <a:latin typeface="-apple-system"/>
                        </a:rPr>
                        <a:t>[30, 40, </a:t>
                      </a:r>
                      <a:r>
                        <a:rPr lang="en-US" b="1" i="0" dirty="0">
                          <a:solidFill>
                            <a:schemeClr val="accent3">
                              <a:lumMod val="75000"/>
                            </a:schemeClr>
                          </a:solidFill>
                          <a:effectLst>
                            <a:outerShdw blurRad="38100" dist="38100" dir="2700000" algn="tl">
                              <a:srgbClr val="000000">
                                <a:alpha val="43137"/>
                              </a:srgbClr>
                            </a:outerShdw>
                          </a:effectLst>
                          <a:latin typeface="-apple-system"/>
                        </a:rPr>
                        <a:t>50</a:t>
                      </a:r>
                      <a:r>
                        <a:rPr lang="en-US" b="0" i="0" dirty="0">
                          <a:solidFill>
                            <a:srgbClr val="343A40"/>
                          </a:solidFill>
                          <a:effectLst/>
                          <a:latin typeface="-apple-system"/>
                        </a:rPr>
                        <a:t>, 60, 70]</a:t>
                      </a:r>
                      <a:endParaRPr lang="fr-FR" dirty="0"/>
                    </a:p>
                  </a:txBody>
                  <a:tcPr/>
                </a:tc>
                <a:tc>
                  <a:txBody>
                    <a:bodyPr/>
                    <a:lstStyle/>
                    <a:p>
                      <a:pPr algn="ctr"/>
                      <a:r>
                        <a:rPr lang="fr-FR" b="1" dirty="0"/>
                        <a:t>50</a:t>
                      </a:r>
                    </a:p>
                  </a:txBody>
                  <a:tcPr>
                    <a:solidFill>
                      <a:schemeClr val="accent3">
                        <a:lumMod val="40000"/>
                        <a:lumOff val="60000"/>
                      </a:schemeClr>
                    </a:solidFill>
                  </a:tcPr>
                </a:tc>
                <a:extLst>
                  <a:ext uri="{0D108BD9-81ED-4DB2-BD59-A6C34878D82A}">
                    <a16:rowId xmlns:a16="http://schemas.microsoft.com/office/drawing/2014/main" val="2106827904"/>
                  </a:ext>
                </a:extLst>
              </a:tr>
              <a:tr h="158661">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err="1">
                          <a:solidFill>
                            <a:srgbClr val="343A40"/>
                          </a:solidFill>
                          <a:effectLst/>
                          <a:latin typeface="-apple-system"/>
                        </a:rPr>
                        <a:t>min_samples_leaf</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tcPr>
                </a:tc>
                <a:tc>
                  <a:txBody>
                    <a:bodyPr/>
                    <a:lstStyle/>
                    <a:p>
                      <a:pPr algn="ctr"/>
                      <a:r>
                        <a:rPr lang="fr-FR" dirty="0"/>
                        <a:t>1</a:t>
                      </a:r>
                    </a:p>
                  </a:txBody>
                  <a:tcPr/>
                </a:tc>
                <a:tc>
                  <a:txBody>
                    <a:bodyPr/>
                    <a:lstStyle/>
                    <a:p>
                      <a:pPr algn="ctr"/>
                      <a:r>
                        <a:rPr lang="en-US" b="0" i="0" dirty="0">
                          <a:solidFill>
                            <a:srgbClr val="343A40"/>
                          </a:solidFill>
                          <a:effectLst/>
                          <a:latin typeface="-apple-system"/>
                        </a:rPr>
                        <a:t>[0, </a:t>
                      </a:r>
                      <a:r>
                        <a:rPr lang="en-US" b="1" i="0" dirty="0">
                          <a:solidFill>
                            <a:schemeClr val="accent3">
                              <a:lumMod val="75000"/>
                            </a:schemeClr>
                          </a:solidFill>
                          <a:effectLst>
                            <a:outerShdw blurRad="38100" dist="38100" dir="2700000" algn="tl">
                              <a:srgbClr val="000000">
                                <a:alpha val="43137"/>
                              </a:srgbClr>
                            </a:outerShdw>
                          </a:effectLst>
                          <a:latin typeface="-apple-system"/>
                        </a:rPr>
                        <a:t>1</a:t>
                      </a:r>
                      <a:r>
                        <a:rPr lang="en-US" b="0" i="0" dirty="0">
                          <a:solidFill>
                            <a:srgbClr val="343A40"/>
                          </a:solidFill>
                          <a:effectLst/>
                          <a:latin typeface="-apple-system"/>
                        </a:rPr>
                        <a:t>, 2]</a:t>
                      </a:r>
                      <a:endParaRPr lang="fr-FR" dirty="0"/>
                    </a:p>
                  </a:txBody>
                  <a:tcPr/>
                </a:tc>
                <a:tc>
                  <a:txBody>
                    <a:bodyPr/>
                    <a:lstStyle/>
                    <a:p>
                      <a:pPr algn="ctr"/>
                      <a:r>
                        <a:rPr lang="fr-FR" b="1" dirty="0"/>
                        <a:t>1</a:t>
                      </a:r>
                    </a:p>
                  </a:txBody>
                  <a:tcPr>
                    <a:solidFill>
                      <a:schemeClr val="accent3">
                        <a:lumMod val="40000"/>
                        <a:lumOff val="60000"/>
                      </a:schemeClr>
                    </a:solidFill>
                  </a:tcPr>
                </a:tc>
                <a:extLst>
                  <a:ext uri="{0D108BD9-81ED-4DB2-BD59-A6C34878D82A}">
                    <a16:rowId xmlns:a16="http://schemas.microsoft.com/office/drawing/2014/main" val="49493406"/>
                  </a:ext>
                </a:extLst>
              </a:tr>
              <a:tr h="158661">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lnB w="38100" cap="flat" cmpd="sng" algn="ctr">
                      <a:solidFill>
                        <a:schemeClr val="tx2">
                          <a:lumMod val="75000"/>
                          <a:lumOff val="2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err="1">
                          <a:solidFill>
                            <a:srgbClr val="343A40"/>
                          </a:solidFill>
                          <a:effectLst/>
                          <a:latin typeface="-apple-system"/>
                        </a:rPr>
                        <a:t>min_samples_split</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lnB w="38100" cap="flat" cmpd="sng" algn="ctr">
                      <a:solidFill>
                        <a:schemeClr val="tx2">
                          <a:lumMod val="75000"/>
                          <a:lumOff val="25000"/>
                        </a:schemeClr>
                      </a:solidFill>
                      <a:prstDash val="solid"/>
                      <a:round/>
                      <a:headEnd type="none" w="med" len="med"/>
                      <a:tailEnd type="none" w="med" len="med"/>
                    </a:lnB>
                  </a:tcPr>
                </a:tc>
                <a:tc>
                  <a:txBody>
                    <a:bodyPr/>
                    <a:lstStyle/>
                    <a:p>
                      <a:pPr algn="ctr"/>
                      <a:r>
                        <a:rPr lang="fr-FR" dirty="0"/>
                        <a:t>2</a:t>
                      </a:r>
                    </a:p>
                  </a:txBody>
                  <a:tcPr>
                    <a:lnB w="38100" cap="flat" cmpd="sng" algn="ctr">
                      <a:solidFill>
                        <a:schemeClr val="tx2">
                          <a:lumMod val="75000"/>
                          <a:lumOff val="25000"/>
                        </a:schemeClr>
                      </a:solidFill>
                      <a:prstDash val="solid"/>
                      <a:round/>
                      <a:headEnd type="none" w="med" len="med"/>
                      <a:tailEnd type="none" w="med" len="med"/>
                    </a:lnB>
                  </a:tcPr>
                </a:tc>
                <a:tc>
                  <a:txBody>
                    <a:bodyPr/>
                    <a:lstStyle/>
                    <a:p>
                      <a:pPr algn="ctr"/>
                      <a:r>
                        <a:rPr lang="en-US" b="0" i="0" dirty="0">
                          <a:solidFill>
                            <a:srgbClr val="343A40"/>
                          </a:solidFill>
                          <a:effectLst/>
                          <a:latin typeface="-apple-system"/>
                        </a:rPr>
                        <a:t>[ 4, </a:t>
                      </a:r>
                      <a:r>
                        <a:rPr lang="en-US" b="1" i="0" dirty="0">
                          <a:solidFill>
                            <a:schemeClr val="accent3">
                              <a:lumMod val="75000"/>
                            </a:schemeClr>
                          </a:solidFill>
                          <a:effectLst>
                            <a:outerShdw blurRad="38100" dist="38100" dir="2700000" algn="tl">
                              <a:srgbClr val="000000">
                                <a:alpha val="43137"/>
                              </a:srgbClr>
                            </a:outerShdw>
                          </a:effectLst>
                          <a:latin typeface="-apple-system"/>
                        </a:rPr>
                        <a:t>5</a:t>
                      </a:r>
                      <a:r>
                        <a:rPr lang="en-US" b="0" i="0" dirty="0">
                          <a:solidFill>
                            <a:srgbClr val="343A40"/>
                          </a:solidFill>
                          <a:effectLst/>
                          <a:latin typeface="-apple-system"/>
                        </a:rPr>
                        <a:t>, 6, 7, 8]</a:t>
                      </a:r>
                      <a:endParaRPr lang="fr-FR" dirty="0"/>
                    </a:p>
                  </a:txBody>
                  <a:tcPr>
                    <a:lnB w="38100" cap="flat" cmpd="sng" algn="ctr">
                      <a:solidFill>
                        <a:schemeClr val="tx2">
                          <a:lumMod val="75000"/>
                          <a:lumOff val="25000"/>
                        </a:schemeClr>
                      </a:solidFill>
                      <a:prstDash val="solid"/>
                      <a:round/>
                      <a:headEnd type="none" w="med" len="med"/>
                      <a:tailEnd type="none" w="med" len="med"/>
                    </a:lnB>
                  </a:tcPr>
                </a:tc>
                <a:tc>
                  <a:txBody>
                    <a:bodyPr/>
                    <a:lstStyle/>
                    <a:p>
                      <a:pPr algn="ctr"/>
                      <a:r>
                        <a:rPr lang="fr-FR" b="1" dirty="0"/>
                        <a:t>5</a:t>
                      </a:r>
                    </a:p>
                  </a:txBody>
                  <a:tcPr>
                    <a:lnB w="38100" cap="flat" cmpd="sng" algn="ctr">
                      <a:solidFill>
                        <a:schemeClr val="tx2">
                          <a:lumMod val="75000"/>
                          <a:lumOff val="2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201813620"/>
                  </a:ext>
                </a:extLst>
              </a:tr>
              <a:tr h="454264">
                <a:tc rowSpan="2">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lnT w="38100" cap="flat" cmpd="sng" algn="ctr">
                      <a:solidFill>
                        <a:schemeClr val="tx2">
                          <a:lumMod val="75000"/>
                          <a:lumOff val="25000"/>
                        </a:schemeClr>
                      </a:solidFill>
                      <a:prstDash val="solid"/>
                      <a:round/>
                      <a:headEnd type="none" w="med" len="med"/>
                      <a:tailEnd type="none" w="med" len="med"/>
                    </a:lnT>
                    <a:lnB w="38100" cap="flat" cmpd="sng" algn="ctr">
                      <a:solidFill>
                        <a:schemeClr val="tx2">
                          <a:lumMod val="75000"/>
                          <a:lumOff val="2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b="0" i="0" dirty="0">
                          <a:solidFill>
                            <a:srgbClr val="343A40"/>
                          </a:solidFill>
                          <a:effectLst/>
                          <a:latin typeface="-apple-system"/>
                        </a:rPr>
                        <a:t>n_estimators </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lnT w="38100" cap="flat" cmpd="sng" algn="ctr">
                      <a:solidFill>
                        <a:schemeClr val="tx2">
                          <a:lumMod val="75000"/>
                          <a:lumOff val="25000"/>
                        </a:schemeClr>
                      </a:solidFill>
                      <a:prstDash val="solid"/>
                      <a:round/>
                      <a:headEnd type="none" w="med" len="med"/>
                      <a:tailEnd type="none" w="med" len="med"/>
                    </a:lnT>
                  </a:tcPr>
                </a:tc>
                <a:tc>
                  <a:txBody>
                    <a:bodyPr/>
                    <a:lstStyle/>
                    <a:p>
                      <a:pPr algn="ctr"/>
                      <a:r>
                        <a:rPr lang="fr-FR" dirty="0"/>
                        <a:t>100</a:t>
                      </a:r>
                    </a:p>
                  </a:txBody>
                  <a:tcPr anchor="ctr">
                    <a:lnT w="38100" cap="flat" cmpd="sng" algn="ctr">
                      <a:solidFill>
                        <a:schemeClr val="tx2">
                          <a:lumMod val="75000"/>
                          <a:lumOff val="25000"/>
                        </a:schemeClr>
                      </a:solidFill>
                      <a:prstDash val="solid"/>
                      <a:round/>
                      <a:headEnd type="none" w="med" len="med"/>
                      <a:tailEnd type="none" w="med" len="med"/>
                    </a:lnT>
                  </a:tcPr>
                </a:tc>
                <a:tc>
                  <a:txBody>
                    <a:bodyPr/>
                    <a:lstStyle/>
                    <a:p>
                      <a:pPr algn="ctr"/>
                      <a:r>
                        <a:rPr lang="pt-BR" b="0" i="0" dirty="0">
                          <a:solidFill>
                            <a:srgbClr val="343A40"/>
                          </a:solidFill>
                          <a:effectLst/>
                          <a:latin typeface="-apple-system"/>
                        </a:rPr>
                        <a:t>[800, </a:t>
                      </a:r>
                      <a:r>
                        <a:rPr lang="pt-BR" b="1" i="0" dirty="0">
                          <a:solidFill>
                            <a:schemeClr val="accent3">
                              <a:lumMod val="75000"/>
                            </a:schemeClr>
                          </a:solidFill>
                          <a:effectLst>
                            <a:outerShdw blurRad="38100" dist="38100" dir="2700000" algn="tl">
                              <a:srgbClr val="000000">
                                <a:alpha val="43137"/>
                              </a:srgbClr>
                            </a:outerShdw>
                          </a:effectLst>
                          <a:latin typeface="-apple-system"/>
                        </a:rPr>
                        <a:t>850</a:t>
                      </a:r>
                      <a:r>
                        <a:rPr lang="pt-BR" b="0" i="0" dirty="0">
                          <a:solidFill>
                            <a:srgbClr val="343A40"/>
                          </a:solidFill>
                          <a:effectLst/>
                          <a:latin typeface="-apple-system"/>
                        </a:rPr>
                        <a:t>, 900, 950]</a:t>
                      </a:r>
                      <a:endParaRPr lang="fr-FR" dirty="0"/>
                    </a:p>
                  </a:txBody>
                  <a:tcPr anchor="ctr">
                    <a:lnT w="38100" cap="flat" cmpd="sng" algn="ctr">
                      <a:solidFill>
                        <a:schemeClr val="tx2">
                          <a:lumMod val="75000"/>
                          <a:lumOff val="25000"/>
                        </a:schemeClr>
                      </a:solidFill>
                      <a:prstDash val="solid"/>
                      <a:round/>
                      <a:headEnd type="none" w="med" len="med"/>
                      <a:tailEnd type="none" w="med" len="med"/>
                    </a:lnT>
                  </a:tcPr>
                </a:tc>
                <a:tc>
                  <a:txBody>
                    <a:bodyPr/>
                    <a:lstStyle/>
                    <a:p>
                      <a:pPr algn="ctr"/>
                      <a:r>
                        <a:rPr lang="fr-FR" b="1" dirty="0"/>
                        <a:t>850</a:t>
                      </a:r>
                    </a:p>
                  </a:txBody>
                  <a:tcPr anchor="ctr">
                    <a:lnT w="38100" cap="flat" cmpd="sng" algn="ctr">
                      <a:solidFill>
                        <a:schemeClr val="tx2">
                          <a:lumMod val="75000"/>
                          <a:lumOff val="25000"/>
                        </a:schemeClr>
                      </a:solidFill>
                      <a:prstDash val="solid"/>
                      <a:round/>
                      <a:headEnd type="none" w="med" len="med"/>
                      <a:tailEnd type="none" w="med" len="med"/>
                    </a:lnT>
                    <a:solidFill>
                      <a:schemeClr val="accent3">
                        <a:lumMod val="40000"/>
                        <a:lumOff val="60000"/>
                      </a:schemeClr>
                    </a:solidFill>
                  </a:tcPr>
                </a:tc>
                <a:extLst>
                  <a:ext uri="{0D108BD9-81ED-4DB2-BD59-A6C34878D82A}">
                    <a16:rowId xmlns:a16="http://schemas.microsoft.com/office/drawing/2014/main" val="144783062"/>
                  </a:ext>
                </a:extLst>
              </a:tr>
              <a:tr h="461394">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b="0" i="0" dirty="0">
                          <a:solidFill>
                            <a:srgbClr val="343A40"/>
                          </a:solidFill>
                          <a:effectLst/>
                          <a:latin typeface="-apple-system"/>
                        </a:rPr>
                        <a:t>max_depth</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lnB w="38100" cap="flat" cmpd="sng" algn="ctr">
                      <a:solidFill>
                        <a:schemeClr val="tx2">
                          <a:lumMod val="75000"/>
                          <a:lumOff val="25000"/>
                        </a:schemeClr>
                      </a:solidFill>
                      <a:prstDash val="solid"/>
                      <a:round/>
                      <a:headEnd type="none" w="med" len="med"/>
                      <a:tailEnd type="none" w="med" len="med"/>
                    </a:lnB>
                  </a:tcPr>
                </a:tc>
                <a:tc>
                  <a:txBody>
                    <a:bodyPr/>
                    <a:lstStyle/>
                    <a:p>
                      <a:pPr algn="ctr"/>
                      <a:r>
                        <a:rPr lang="fr-FR" dirty="0"/>
                        <a:t>None</a:t>
                      </a:r>
                    </a:p>
                  </a:txBody>
                  <a:tcPr anchor="ctr">
                    <a:lnB w="38100" cap="flat" cmpd="sng" algn="ctr">
                      <a:solidFill>
                        <a:schemeClr val="tx2">
                          <a:lumMod val="75000"/>
                          <a:lumOff val="25000"/>
                        </a:schemeClr>
                      </a:solidFill>
                      <a:prstDash val="solid"/>
                      <a:round/>
                      <a:headEnd type="none" w="med" len="med"/>
                      <a:tailEnd type="none" w="med" len="med"/>
                    </a:lnB>
                  </a:tcPr>
                </a:tc>
                <a:tc>
                  <a:txBody>
                    <a:bodyPr/>
                    <a:lstStyle/>
                    <a:p>
                      <a:pPr algn="ctr"/>
                      <a:r>
                        <a:rPr lang="pt-BR" b="0" i="0" dirty="0">
                          <a:solidFill>
                            <a:srgbClr val="343A40"/>
                          </a:solidFill>
                          <a:effectLst/>
                          <a:latin typeface="-apple-system"/>
                        </a:rPr>
                        <a:t>[80, </a:t>
                      </a:r>
                      <a:r>
                        <a:rPr lang="pt-BR" b="1" i="0" dirty="0">
                          <a:solidFill>
                            <a:schemeClr val="accent3">
                              <a:lumMod val="75000"/>
                            </a:schemeClr>
                          </a:solidFill>
                          <a:effectLst>
                            <a:outerShdw blurRad="38100" dist="38100" dir="2700000" algn="tl">
                              <a:srgbClr val="000000">
                                <a:alpha val="43137"/>
                              </a:srgbClr>
                            </a:outerShdw>
                          </a:effectLst>
                          <a:latin typeface="-apple-system"/>
                        </a:rPr>
                        <a:t>100</a:t>
                      </a:r>
                      <a:r>
                        <a:rPr lang="pt-BR" b="0" i="0" dirty="0">
                          <a:solidFill>
                            <a:srgbClr val="343A40"/>
                          </a:solidFill>
                          <a:effectLst/>
                          <a:latin typeface="-apple-system"/>
                        </a:rPr>
                        <a:t>, 120]</a:t>
                      </a:r>
                      <a:endParaRPr lang="fr-FR" dirty="0"/>
                    </a:p>
                  </a:txBody>
                  <a:tcPr anchor="ctr">
                    <a:lnB w="38100" cap="flat" cmpd="sng" algn="ctr">
                      <a:solidFill>
                        <a:schemeClr val="tx2">
                          <a:lumMod val="75000"/>
                          <a:lumOff val="25000"/>
                        </a:schemeClr>
                      </a:solidFill>
                      <a:prstDash val="solid"/>
                      <a:round/>
                      <a:headEnd type="none" w="med" len="med"/>
                      <a:tailEnd type="none" w="med" len="med"/>
                    </a:lnB>
                  </a:tcPr>
                </a:tc>
                <a:tc>
                  <a:txBody>
                    <a:bodyPr/>
                    <a:lstStyle/>
                    <a:p>
                      <a:pPr algn="ctr"/>
                      <a:r>
                        <a:rPr lang="fr-FR" b="1" dirty="0"/>
                        <a:t>100</a:t>
                      </a:r>
                    </a:p>
                  </a:txBody>
                  <a:tcPr>
                    <a:lnB w="38100" cap="flat" cmpd="sng" algn="ctr">
                      <a:solidFill>
                        <a:schemeClr val="tx2">
                          <a:lumMod val="75000"/>
                          <a:lumOff val="2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680613917"/>
                  </a:ext>
                </a:extLst>
              </a:tr>
              <a:tr h="158661">
                <a:tc rowSpan="7">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lnT w="38100" cap="flat" cmpd="sng" algn="ctr">
                      <a:solidFill>
                        <a:schemeClr val="tx2">
                          <a:lumMod val="75000"/>
                          <a:lumOff val="25000"/>
                        </a:schemeClr>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err="1">
                          <a:solidFill>
                            <a:srgbClr val="343A40"/>
                          </a:solidFill>
                          <a:effectLst/>
                          <a:latin typeface="-apple-system"/>
                        </a:rPr>
                        <a:t>n_estimators</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lnT w="38100" cap="flat" cmpd="sng" algn="ctr">
                      <a:solidFill>
                        <a:schemeClr val="tx2">
                          <a:lumMod val="75000"/>
                          <a:lumOff val="2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fr-FR" dirty="0"/>
                        <a:t>100</a:t>
                      </a:r>
                    </a:p>
                  </a:txBody>
                  <a:tcPr>
                    <a:lnT w="38100" cap="flat" cmpd="sng" algn="ctr">
                      <a:solidFill>
                        <a:schemeClr val="tx2">
                          <a:lumMod val="75000"/>
                          <a:lumOff val="25000"/>
                        </a:schemeClr>
                      </a:solidFill>
                      <a:prstDash val="solid"/>
                      <a:round/>
                      <a:headEnd type="none" w="med" len="med"/>
                      <a:tailEnd type="none" w="med" len="med"/>
                    </a:lnT>
                  </a:tcPr>
                </a:tc>
                <a:tc>
                  <a:txBody>
                    <a:bodyPr/>
                    <a:lstStyle/>
                    <a:p>
                      <a:pPr algn="ctr"/>
                      <a:r>
                        <a:rPr lang="fr-FR" sz="1800" b="0" i="0" kern="1200" dirty="0">
                          <a:solidFill>
                            <a:srgbClr val="343A40"/>
                          </a:solidFill>
                          <a:effectLst/>
                          <a:latin typeface="-apple-system"/>
                          <a:ea typeface="+mn-ea"/>
                          <a:cs typeface="+mn-cs"/>
                        </a:rPr>
                        <a:t>[50, </a:t>
                      </a:r>
                      <a:r>
                        <a:rPr lang="fr-FR" sz="1800" b="1" i="0" kern="1200" dirty="0">
                          <a:solidFill>
                            <a:schemeClr val="accent3">
                              <a:lumMod val="75000"/>
                            </a:schemeClr>
                          </a:solidFill>
                          <a:effectLst>
                            <a:outerShdw blurRad="38100" dist="38100" dir="2700000" algn="tl">
                              <a:srgbClr val="000000">
                                <a:alpha val="43137"/>
                              </a:srgbClr>
                            </a:outerShdw>
                          </a:effectLst>
                          <a:latin typeface="-apple-system"/>
                          <a:ea typeface="+mn-ea"/>
                          <a:cs typeface="+mn-cs"/>
                        </a:rPr>
                        <a:t>250</a:t>
                      </a:r>
                      <a:r>
                        <a:rPr lang="fr-FR" sz="1800" b="0" i="0" kern="1200" dirty="0">
                          <a:solidFill>
                            <a:srgbClr val="343A40"/>
                          </a:solidFill>
                          <a:effectLst/>
                          <a:latin typeface="-apple-system"/>
                          <a:ea typeface="+mn-ea"/>
                          <a:cs typeface="+mn-cs"/>
                        </a:rPr>
                        <a:t>, 450, 650, 850]</a:t>
                      </a:r>
                    </a:p>
                  </a:txBody>
                  <a:tcPr>
                    <a:lnT w="38100" cap="flat" cmpd="sng" algn="ctr">
                      <a:solidFill>
                        <a:schemeClr val="tx2">
                          <a:lumMod val="75000"/>
                          <a:lumOff val="25000"/>
                        </a:schemeClr>
                      </a:solidFill>
                      <a:prstDash val="solid"/>
                      <a:round/>
                      <a:headEnd type="none" w="med" len="med"/>
                      <a:tailEnd type="none" w="med" len="med"/>
                    </a:lnT>
                  </a:tcPr>
                </a:tc>
                <a:tc>
                  <a:txBody>
                    <a:bodyPr/>
                    <a:lstStyle/>
                    <a:p>
                      <a:pPr algn="ctr"/>
                      <a:r>
                        <a:rPr lang="fr-FR" b="1" dirty="0"/>
                        <a:t>250</a:t>
                      </a:r>
                    </a:p>
                  </a:txBody>
                  <a:tcPr>
                    <a:lnT w="38100" cap="flat" cmpd="sng" algn="ctr">
                      <a:solidFill>
                        <a:schemeClr val="tx2">
                          <a:lumMod val="75000"/>
                          <a:lumOff val="25000"/>
                        </a:schemeClr>
                      </a:solidFill>
                      <a:prstDash val="solid"/>
                      <a:round/>
                      <a:headEnd type="none" w="med" len="med"/>
                      <a:tailEnd type="none" w="med" len="med"/>
                    </a:lnT>
                    <a:solidFill>
                      <a:schemeClr val="accent3">
                        <a:lumMod val="40000"/>
                        <a:lumOff val="60000"/>
                      </a:schemeClr>
                    </a:solidFill>
                  </a:tcPr>
                </a:tc>
                <a:extLst>
                  <a:ext uri="{0D108BD9-81ED-4DB2-BD59-A6C34878D82A}">
                    <a16:rowId xmlns:a16="http://schemas.microsoft.com/office/drawing/2014/main" val="3918551201"/>
                  </a:ext>
                </a:extLst>
              </a:tr>
              <a:tr h="355126">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err="1">
                          <a:solidFill>
                            <a:srgbClr val="343A40"/>
                          </a:solidFill>
                          <a:effectLst/>
                          <a:latin typeface="-apple-system"/>
                        </a:rPr>
                        <a:t>learning_rate</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fr-FR" dirty="0"/>
                        <a:t>0,3</a:t>
                      </a:r>
                    </a:p>
                  </a:txBody>
                  <a:tcPr/>
                </a:tc>
                <a:tc>
                  <a:txBody>
                    <a:bodyPr/>
                    <a:lstStyle/>
                    <a:p>
                      <a:pPr algn="ctr"/>
                      <a:r>
                        <a:rPr lang="fr-FR" sz="1800" b="0" i="0" kern="1200" dirty="0">
                          <a:solidFill>
                            <a:srgbClr val="343A40"/>
                          </a:solidFill>
                          <a:effectLst/>
                          <a:latin typeface="-apple-system"/>
                          <a:ea typeface="+mn-ea"/>
                          <a:cs typeface="+mn-cs"/>
                        </a:rPr>
                        <a:t>[0.04, </a:t>
                      </a:r>
                      <a:r>
                        <a:rPr lang="fr-FR" sz="1800" b="1" i="0" kern="1200" dirty="0">
                          <a:solidFill>
                            <a:schemeClr val="accent3">
                              <a:lumMod val="75000"/>
                            </a:schemeClr>
                          </a:solidFill>
                          <a:effectLst>
                            <a:outerShdw blurRad="38100" dist="38100" dir="2700000" algn="tl">
                              <a:srgbClr val="000000">
                                <a:alpha val="43137"/>
                              </a:srgbClr>
                            </a:outerShdw>
                          </a:effectLst>
                          <a:latin typeface="-apple-system"/>
                          <a:ea typeface="+mn-ea"/>
                          <a:cs typeface="+mn-cs"/>
                        </a:rPr>
                        <a:t>0.05</a:t>
                      </a:r>
                      <a:r>
                        <a:rPr lang="fr-FR" sz="1800" b="0" i="0" kern="1200" dirty="0">
                          <a:solidFill>
                            <a:srgbClr val="343A40"/>
                          </a:solidFill>
                          <a:effectLst/>
                          <a:latin typeface="-apple-system"/>
                          <a:ea typeface="+mn-ea"/>
                          <a:cs typeface="+mn-cs"/>
                        </a:rPr>
                        <a:t>, 0.06, 0.07, 0.08, 0.09]</a:t>
                      </a:r>
                    </a:p>
                  </a:txBody>
                  <a:tcPr/>
                </a:tc>
                <a:tc>
                  <a:txBody>
                    <a:bodyPr/>
                    <a:lstStyle/>
                    <a:p>
                      <a:pPr algn="ctr"/>
                      <a:r>
                        <a:rPr lang="fr-FR" b="1" dirty="0"/>
                        <a:t>0,05</a:t>
                      </a:r>
                    </a:p>
                  </a:txBody>
                  <a:tcPr>
                    <a:solidFill>
                      <a:schemeClr val="accent3">
                        <a:lumMod val="40000"/>
                        <a:lumOff val="60000"/>
                      </a:schemeClr>
                    </a:solidFill>
                  </a:tcPr>
                </a:tc>
                <a:extLst>
                  <a:ext uri="{0D108BD9-81ED-4DB2-BD59-A6C34878D82A}">
                    <a16:rowId xmlns:a16="http://schemas.microsoft.com/office/drawing/2014/main" val="339576200"/>
                  </a:ext>
                </a:extLst>
              </a:tr>
              <a:tr h="355126">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err="1">
                          <a:solidFill>
                            <a:srgbClr val="343A40"/>
                          </a:solidFill>
                          <a:effectLst/>
                          <a:latin typeface="-apple-system"/>
                        </a:rPr>
                        <a:t>max_depth</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tcPr>
                </a:tc>
                <a:tc>
                  <a:txBody>
                    <a:bodyPr/>
                    <a:lstStyle/>
                    <a:p>
                      <a:pPr algn="ctr"/>
                      <a:r>
                        <a:rPr lang="fr-FR" dirty="0"/>
                        <a:t>6</a:t>
                      </a:r>
                    </a:p>
                  </a:txBody>
                  <a:tcPr/>
                </a:tc>
                <a:tc>
                  <a:txBody>
                    <a:bodyPr/>
                    <a:lstStyle/>
                    <a:p>
                      <a:pPr algn="ctr"/>
                      <a:r>
                        <a:rPr lang="fr-FR" sz="1800" b="0" i="0" kern="1200" dirty="0">
                          <a:solidFill>
                            <a:srgbClr val="343A40"/>
                          </a:solidFill>
                          <a:effectLst/>
                          <a:latin typeface="-apple-system"/>
                          <a:ea typeface="+mn-ea"/>
                          <a:cs typeface="+mn-cs"/>
                        </a:rPr>
                        <a:t>[1,2,3,</a:t>
                      </a:r>
                      <a:r>
                        <a:rPr lang="fr-FR" sz="1800" b="1" i="0" kern="1200" dirty="0">
                          <a:solidFill>
                            <a:schemeClr val="accent3">
                              <a:lumMod val="75000"/>
                            </a:schemeClr>
                          </a:solidFill>
                          <a:effectLst>
                            <a:outerShdw blurRad="38100" dist="38100" dir="2700000" algn="tl">
                              <a:srgbClr val="000000">
                                <a:alpha val="43137"/>
                              </a:srgbClr>
                            </a:outerShdw>
                          </a:effectLst>
                          <a:latin typeface="-apple-system"/>
                          <a:ea typeface="+mn-ea"/>
                          <a:cs typeface="+mn-cs"/>
                        </a:rPr>
                        <a:t>4</a:t>
                      </a:r>
                      <a:r>
                        <a:rPr lang="fr-FR" sz="1800" b="0" i="0" kern="1200" dirty="0">
                          <a:solidFill>
                            <a:srgbClr val="343A40"/>
                          </a:solidFill>
                          <a:effectLst/>
                          <a:latin typeface="-apple-system"/>
                          <a:ea typeface="+mn-ea"/>
                          <a:cs typeface="+mn-cs"/>
                        </a:rPr>
                        <a:t>,5]</a:t>
                      </a:r>
                    </a:p>
                  </a:txBody>
                  <a:tcPr/>
                </a:tc>
                <a:tc>
                  <a:txBody>
                    <a:bodyPr/>
                    <a:lstStyle/>
                    <a:p>
                      <a:pPr algn="ctr"/>
                      <a:r>
                        <a:rPr lang="fr-FR" b="1" dirty="0"/>
                        <a:t>4</a:t>
                      </a:r>
                    </a:p>
                  </a:txBody>
                  <a:tcPr>
                    <a:solidFill>
                      <a:schemeClr val="accent3">
                        <a:lumMod val="40000"/>
                        <a:lumOff val="60000"/>
                      </a:schemeClr>
                    </a:solidFill>
                  </a:tcPr>
                </a:tc>
                <a:extLst>
                  <a:ext uri="{0D108BD9-81ED-4DB2-BD59-A6C34878D82A}">
                    <a16:rowId xmlns:a16="http://schemas.microsoft.com/office/drawing/2014/main" val="3718053200"/>
                  </a:ext>
                </a:extLst>
              </a:tr>
              <a:tr h="355126">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err="1">
                          <a:solidFill>
                            <a:srgbClr val="343A40"/>
                          </a:solidFill>
                          <a:effectLst/>
                          <a:latin typeface="-apple-system"/>
                        </a:rPr>
                        <a:t>min_child_weight</a:t>
                      </a:r>
                      <a:endParaRPr lang="en-US" b="0" i="0" dirty="0">
                        <a:solidFill>
                          <a:srgbClr val="343A40"/>
                        </a:solidFill>
                        <a:effectLst/>
                        <a:latin typeface="-apple-system"/>
                      </a:endParaRPr>
                    </a:p>
                  </a:txBody>
                  <a:tcPr anchor="ctr">
                    <a:lnL w="12700" cap="flat" cmpd="sng" algn="ctr">
                      <a:solidFill>
                        <a:schemeClr val="bg1"/>
                      </a:solidFill>
                      <a:prstDash val="solid"/>
                      <a:round/>
                      <a:headEnd type="none" w="med" len="med"/>
                      <a:tailEnd type="none" w="med" len="med"/>
                    </a:lnL>
                  </a:tcPr>
                </a:tc>
                <a:tc>
                  <a:txBody>
                    <a:bodyPr/>
                    <a:lstStyle/>
                    <a:p>
                      <a:pPr algn="ctr"/>
                      <a:r>
                        <a:rPr lang="fr-FR" dirty="0"/>
                        <a:t>1</a:t>
                      </a:r>
                    </a:p>
                  </a:txBody>
                  <a:tcPr/>
                </a:tc>
                <a:tc>
                  <a:txBody>
                    <a:bodyPr/>
                    <a:lstStyle/>
                    <a:p>
                      <a:pPr marL="0" algn="ctr" defTabSz="914400" rtl="0" eaLnBrk="1" latinLnBrk="0" hangingPunct="1"/>
                      <a:r>
                        <a:rPr lang="fr-FR" sz="1800" b="0" i="0" kern="1200" dirty="0">
                          <a:solidFill>
                            <a:srgbClr val="343A40"/>
                          </a:solidFill>
                          <a:effectLst/>
                          <a:latin typeface="-apple-system"/>
                          <a:ea typeface="+mn-ea"/>
                          <a:cs typeface="+mn-cs"/>
                        </a:rPr>
                        <a:t>[</a:t>
                      </a:r>
                      <a:r>
                        <a:rPr lang="fr-FR" sz="1800" b="1" i="0" kern="1200" dirty="0">
                          <a:solidFill>
                            <a:schemeClr val="accent3">
                              <a:lumMod val="75000"/>
                            </a:schemeClr>
                          </a:solidFill>
                          <a:effectLst>
                            <a:outerShdw blurRad="38100" dist="38100" dir="2700000" algn="tl">
                              <a:srgbClr val="000000">
                                <a:alpha val="43137"/>
                              </a:srgbClr>
                            </a:outerShdw>
                          </a:effectLst>
                          <a:latin typeface="-apple-system"/>
                          <a:ea typeface="+mn-ea"/>
                          <a:cs typeface="+mn-cs"/>
                        </a:rPr>
                        <a:t>1</a:t>
                      </a:r>
                      <a:r>
                        <a:rPr lang="fr-FR" sz="1800" b="0" i="0" kern="1200" dirty="0">
                          <a:solidFill>
                            <a:srgbClr val="343A40"/>
                          </a:solidFill>
                          <a:effectLst/>
                          <a:latin typeface="-apple-system"/>
                          <a:ea typeface="+mn-ea"/>
                          <a:cs typeface="+mn-cs"/>
                        </a:rPr>
                        <a:t>,2,3,4,5,6,7]</a:t>
                      </a:r>
                    </a:p>
                  </a:txBody>
                  <a:tcPr/>
                </a:tc>
                <a:tc>
                  <a:txBody>
                    <a:bodyPr/>
                    <a:lstStyle/>
                    <a:p>
                      <a:pPr algn="ctr"/>
                      <a:r>
                        <a:rPr lang="fr-FR" b="1" dirty="0"/>
                        <a:t>1</a:t>
                      </a:r>
                    </a:p>
                  </a:txBody>
                  <a:tcPr>
                    <a:solidFill>
                      <a:schemeClr val="accent3">
                        <a:lumMod val="40000"/>
                        <a:lumOff val="60000"/>
                      </a:schemeClr>
                    </a:solidFill>
                  </a:tcPr>
                </a:tc>
                <a:extLst>
                  <a:ext uri="{0D108BD9-81ED-4DB2-BD59-A6C34878D82A}">
                    <a16:rowId xmlns:a16="http://schemas.microsoft.com/office/drawing/2014/main" val="1283930276"/>
                  </a:ext>
                </a:extLst>
              </a:tr>
              <a:tr h="355126">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a:solidFill>
                            <a:srgbClr val="343A40"/>
                          </a:solidFill>
                          <a:effectLst/>
                          <a:latin typeface="-apple-system"/>
                        </a:rPr>
                        <a:t>gamma</a:t>
                      </a:r>
                    </a:p>
                  </a:txBody>
                  <a:tcPr anchor="ctr">
                    <a:lnL w="12700" cap="flat" cmpd="sng" algn="ctr">
                      <a:solidFill>
                        <a:schemeClr val="bg1"/>
                      </a:solidFill>
                      <a:prstDash val="solid"/>
                      <a:round/>
                      <a:headEnd type="none" w="med" len="med"/>
                      <a:tailEnd type="none" w="med" len="med"/>
                    </a:lnL>
                  </a:tcPr>
                </a:tc>
                <a:tc>
                  <a:txBody>
                    <a:bodyPr/>
                    <a:lstStyle/>
                    <a:p>
                      <a:pPr algn="ctr"/>
                      <a:r>
                        <a:rPr lang="fr-FR" dirty="0"/>
                        <a:t>0</a:t>
                      </a:r>
                    </a:p>
                  </a:txBody>
                  <a:tcPr/>
                </a:tc>
                <a:tc>
                  <a:txBody>
                    <a:bodyPr/>
                    <a:lstStyle/>
                    <a:p>
                      <a:pPr algn="ctr"/>
                      <a:r>
                        <a:rPr lang="fr-FR" sz="1800" b="0" i="0" kern="1200" dirty="0">
                          <a:solidFill>
                            <a:srgbClr val="343A40"/>
                          </a:solidFill>
                          <a:effectLst/>
                          <a:latin typeface="-apple-system"/>
                          <a:ea typeface="+mn-ea"/>
                          <a:cs typeface="+mn-cs"/>
                        </a:rPr>
                        <a:t>[</a:t>
                      </a:r>
                      <a:r>
                        <a:rPr lang="fr-FR" sz="1800" b="1" i="0" kern="1200" dirty="0">
                          <a:solidFill>
                            <a:schemeClr val="accent3">
                              <a:lumMod val="75000"/>
                            </a:schemeClr>
                          </a:solidFill>
                          <a:effectLst>
                            <a:outerShdw blurRad="38100" dist="38100" dir="2700000" algn="tl">
                              <a:srgbClr val="000000">
                                <a:alpha val="43137"/>
                              </a:srgbClr>
                            </a:outerShdw>
                          </a:effectLst>
                          <a:latin typeface="-apple-system"/>
                          <a:ea typeface="+mn-ea"/>
                          <a:cs typeface="+mn-cs"/>
                        </a:rPr>
                        <a:t>0.0</a:t>
                      </a:r>
                      <a:r>
                        <a:rPr lang="fr-FR" sz="1800" b="0" i="0" kern="1200" dirty="0">
                          <a:solidFill>
                            <a:srgbClr val="343A40"/>
                          </a:solidFill>
                          <a:effectLst/>
                          <a:latin typeface="-apple-system"/>
                          <a:ea typeface="+mn-ea"/>
                          <a:cs typeface="+mn-cs"/>
                        </a:rPr>
                        <a:t>, 0.1, 0.2, 0.3, 0.4]</a:t>
                      </a:r>
                    </a:p>
                  </a:txBody>
                  <a:tcPr/>
                </a:tc>
                <a:tc>
                  <a:txBody>
                    <a:bodyPr/>
                    <a:lstStyle/>
                    <a:p>
                      <a:pPr algn="ctr"/>
                      <a:r>
                        <a:rPr lang="fr-FR" b="1" dirty="0"/>
                        <a:t>0</a:t>
                      </a:r>
                    </a:p>
                  </a:txBody>
                  <a:tcPr>
                    <a:solidFill>
                      <a:schemeClr val="accent3">
                        <a:lumMod val="40000"/>
                        <a:lumOff val="60000"/>
                      </a:schemeClr>
                    </a:solidFill>
                  </a:tcPr>
                </a:tc>
                <a:extLst>
                  <a:ext uri="{0D108BD9-81ED-4DB2-BD59-A6C34878D82A}">
                    <a16:rowId xmlns:a16="http://schemas.microsoft.com/office/drawing/2014/main" val="161351604"/>
                  </a:ext>
                </a:extLst>
              </a:tr>
              <a:tr h="355126">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i="0" dirty="0">
                          <a:solidFill>
                            <a:srgbClr val="343A40"/>
                          </a:solidFill>
                          <a:effectLst/>
                          <a:latin typeface="-apple-system"/>
                        </a:rPr>
                        <a:t>subsample</a:t>
                      </a:r>
                    </a:p>
                  </a:txBody>
                  <a:tcPr anchor="ctr">
                    <a:lnL w="12700" cap="flat" cmpd="sng" algn="ctr">
                      <a:solidFill>
                        <a:schemeClr val="bg1"/>
                      </a:solidFill>
                      <a:prstDash val="solid"/>
                      <a:round/>
                      <a:headEnd type="none" w="med" len="med"/>
                      <a:tailEnd type="none" w="med" len="med"/>
                    </a:lnL>
                  </a:tcPr>
                </a:tc>
                <a:tc>
                  <a:txBody>
                    <a:bodyPr/>
                    <a:lstStyle/>
                    <a:p>
                      <a:pPr algn="ctr"/>
                      <a:r>
                        <a:rPr lang="fr-FR" dirty="0"/>
                        <a:t>1</a:t>
                      </a:r>
                    </a:p>
                  </a:txBody>
                  <a:tcPr/>
                </a:tc>
                <a:tc>
                  <a:txBody>
                    <a:bodyPr/>
                    <a:lstStyle/>
                    <a:p>
                      <a:pPr algn="ctr"/>
                      <a:r>
                        <a:rPr lang="en-US" sz="1800" b="0" i="0" kern="1200" dirty="0">
                          <a:solidFill>
                            <a:srgbClr val="343A40"/>
                          </a:solidFill>
                          <a:effectLst/>
                          <a:latin typeface="-apple-system"/>
                          <a:ea typeface="+mn-ea"/>
                          <a:cs typeface="+mn-cs"/>
                        </a:rPr>
                        <a:t>[0.5, 0.6, </a:t>
                      </a:r>
                      <a:r>
                        <a:rPr lang="en-US" sz="1800" b="1" i="0" kern="1200" dirty="0">
                          <a:solidFill>
                            <a:schemeClr val="accent3">
                              <a:lumMod val="75000"/>
                            </a:schemeClr>
                          </a:solidFill>
                          <a:effectLst>
                            <a:outerShdw blurRad="38100" dist="38100" dir="2700000" algn="tl">
                              <a:srgbClr val="000000">
                                <a:alpha val="43137"/>
                              </a:srgbClr>
                            </a:outerShdw>
                          </a:effectLst>
                          <a:latin typeface="-apple-system"/>
                          <a:ea typeface="+mn-ea"/>
                          <a:cs typeface="+mn-cs"/>
                        </a:rPr>
                        <a:t>0.7</a:t>
                      </a:r>
                      <a:r>
                        <a:rPr lang="en-US" sz="1800" b="0" i="0" kern="1200" dirty="0">
                          <a:solidFill>
                            <a:srgbClr val="343A40"/>
                          </a:solidFill>
                          <a:effectLst/>
                          <a:latin typeface="-apple-system"/>
                          <a:ea typeface="+mn-ea"/>
                          <a:cs typeface="+mn-cs"/>
                        </a:rPr>
                        <a:t>, 0.8, 0.9]</a:t>
                      </a:r>
                    </a:p>
                  </a:txBody>
                  <a:tcPr/>
                </a:tc>
                <a:tc>
                  <a:txBody>
                    <a:bodyPr/>
                    <a:lstStyle/>
                    <a:p>
                      <a:pPr algn="ctr"/>
                      <a:r>
                        <a:rPr lang="fr-FR" b="1" dirty="0"/>
                        <a:t>0,7</a:t>
                      </a:r>
                    </a:p>
                  </a:txBody>
                  <a:tcPr>
                    <a:solidFill>
                      <a:schemeClr val="accent3">
                        <a:lumMod val="40000"/>
                        <a:lumOff val="60000"/>
                      </a:schemeClr>
                    </a:solidFill>
                  </a:tcPr>
                </a:tc>
                <a:extLst>
                  <a:ext uri="{0D108BD9-81ED-4DB2-BD59-A6C34878D82A}">
                    <a16:rowId xmlns:a16="http://schemas.microsoft.com/office/drawing/2014/main" val="2847735227"/>
                  </a:ext>
                </a:extLst>
              </a:tr>
              <a:tr h="355126">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800" b="0" i="0" kern="1200" dirty="0">
                        <a:solidFill>
                          <a:srgbClr val="343A40"/>
                        </a:solidFill>
                        <a:effectLst/>
                        <a:latin typeface="-apple-system"/>
                        <a:ea typeface="+mn-ea"/>
                        <a:cs typeface="+mn-cs"/>
                      </a:endParaRPr>
                    </a:p>
                  </a:txBody>
                  <a:tcPr anchor="ctr">
                    <a:lnR w="12700" cap="flat" cmpd="sng" algn="ctr">
                      <a:solidFill>
                        <a:schemeClr val="bg1"/>
                      </a:solidFill>
                      <a:prstDash val="solid"/>
                      <a:round/>
                      <a:headEnd type="none" w="med" len="med"/>
                      <a:tailEnd type="none" w="med" len="med"/>
                    </a:ln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b="0" i="0" kern="1200" dirty="0" err="1">
                          <a:solidFill>
                            <a:srgbClr val="343A40"/>
                          </a:solidFill>
                          <a:effectLst/>
                          <a:latin typeface="-apple-system"/>
                          <a:ea typeface="+mn-ea"/>
                          <a:cs typeface="+mn-cs"/>
                        </a:rPr>
                        <a:t>colsample_bytree</a:t>
                      </a:r>
                      <a:endParaRPr lang="en-US" sz="1800" b="0" i="0" kern="1200" dirty="0">
                        <a:solidFill>
                          <a:srgbClr val="343A40"/>
                        </a:solidFill>
                        <a:effectLst/>
                        <a:latin typeface="-apple-system"/>
                        <a:ea typeface="+mn-ea"/>
                        <a:cs typeface="+mn-cs"/>
                      </a:endParaRPr>
                    </a:p>
                  </a:txBody>
                  <a:tcPr anchor="ctr">
                    <a:lnL w="12700" cap="flat" cmpd="sng" algn="ctr">
                      <a:solidFill>
                        <a:schemeClr val="bg1"/>
                      </a:solidFill>
                      <a:prstDash val="solid"/>
                      <a:round/>
                      <a:headEnd type="none" w="med" len="med"/>
                      <a:tailEnd type="none" w="med" len="med"/>
                    </a:lnL>
                  </a:tcPr>
                </a:tc>
                <a:tc>
                  <a:txBody>
                    <a:bodyPr/>
                    <a:lstStyle/>
                    <a:p>
                      <a:pPr algn="ctr"/>
                      <a:r>
                        <a:rPr lang="fr-FR"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a:t>
                      </a:r>
                      <a:r>
                        <a:rPr lang="en-US" sz="1800" b="0" i="0" kern="1200" dirty="0">
                          <a:solidFill>
                            <a:srgbClr val="343A40"/>
                          </a:solidFill>
                          <a:effectLst/>
                          <a:latin typeface="-apple-system"/>
                          <a:ea typeface="+mn-ea"/>
                          <a:cs typeface="+mn-cs"/>
                        </a:rPr>
                        <a:t>[0.5, 0.6, 0.7, </a:t>
                      </a:r>
                      <a:r>
                        <a:rPr lang="en-US" sz="1800" b="1" i="0" kern="1200" dirty="0">
                          <a:solidFill>
                            <a:schemeClr val="accent3">
                              <a:lumMod val="75000"/>
                            </a:schemeClr>
                          </a:solidFill>
                          <a:effectLst>
                            <a:outerShdw blurRad="38100" dist="38100" dir="2700000" algn="tl">
                              <a:srgbClr val="000000">
                                <a:alpha val="43137"/>
                              </a:srgbClr>
                            </a:outerShdw>
                          </a:effectLst>
                          <a:latin typeface="-apple-system"/>
                          <a:ea typeface="+mn-ea"/>
                          <a:cs typeface="+mn-cs"/>
                        </a:rPr>
                        <a:t>0.8</a:t>
                      </a:r>
                      <a:r>
                        <a:rPr lang="en-US" sz="1800" b="0" i="0" kern="1200" dirty="0">
                          <a:solidFill>
                            <a:srgbClr val="343A40"/>
                          </a:solidFill>
                          <a:effectLst/>
                          <a:latin typeface="-apple-system"/>
                          <a:ea typeface="+mn-ea"/>
                          <a:cs typeface="+mn-cs"/>
                        </a:rPr>
                        <a:t>, 0.9]</a:t>
                      </a:r>
                      <a:endParaRPr lang="fr-FR" sz="1800" b="0" i="0" kern="1200" dirty="0">
                        <a:solidFill>
                          <a:srgbClr val="343A40"/>
                        </a:solidFill>
                        <a:effectLst/>
                        <a:latin typeface="-apple-system"/>
                        <a:ea typeface="+mn-ea"/>
                        <a:cs typeface="+mn-cs"/>
                      </a:endParaRPr>
                    </a:p>
                  </a:txBody>
                  <a:tcPr/>
                </a:tc>
                <a:tc>
                  <a:txBody>
                    <a:bodyPr/>
                    <a:lstStyle/>
                    <a:p>
                      <a:pPr algn="ctr"/>
                      <a:r>
                        <a:rPr lang="fr-FR" b="1" dirty="0"/>
                        <a:t>0,8</a:t>
                      </a:r>
                    </a:p>
                  </a:txBody>
                  <a:tcPr>
                    <a:solidFill>
                      <a:schemeClr val="accent3">
                        <a:lumMod val="40000"/>
                        <a:lumOff val="60000"/>
                      </a:schemeClr>
                    </a:solidFill>
                  </a:tcPr>
                </a:tc>
                <a:extLst>
                  <a:ext uri="{0D108BD9-81ED-4DB2-BD59-A6C34878D82A}">
                    <a16:rowId xmlns:a16="http://schemas.microsoft.com/office/drawing/2014/main" val="2748126580"/>
                  </a:ext>
                </a:extLst>
              </a:tr>
            </a:tbl>
          </a:graphicData>
        </a:graphic>
      </p:graphicFrame>
      <p:grpSp>
        <p:nvGrpSpPr>
          <p:cNvPr id="8" name="Groupe 7">
            <a:extLst>
              <a:ext uri="{FF2B5EF4-FFF2-40B4-BE49-F238E27FC236}">
                <a16:creationId xmlns:a16="http://schemas.microsoft.com/office/drawing/2014/main" id="{37508071-1A48-4C66-8E56-90332D28FF21}"/>
              </a:ext>
            </a:extLst>
          </p:cNvPr>
          <p:cNvGrpSpPr/>
          <p:nvPr/>
        </p:nvGrpSpPr>
        <p:grpSpPr>
          <a:xfrm>
            <a:off x="987026" y="1726238"/>
            <a:ext cx="680236" cy="3551677"/>
            <a:chOff x="987026" y="1726238"/>
            <a:chExt cx="680236" cy="3551677"/>
          </a:xfrm>
        </p:grpSpPr>
        <p:sp>
          <p:nvSpPr>
            <p:cNvPr id="27" name="ZoneTexte 26">
              <a:extLst>
                <a:ext uri="{FF2B5EF4-FFF2-40B4-BE49-F238E27FC236}">
                  <a16:creationId xmlns:a16="http://schemas.microsoft.com/office/drawing/2014/main" id="{AE63F7AC-53AF-4CB8-BB2F-619AF1BED9EE}"/>
                </a:ext>
              </a:extLst>
            </p:cNvPr>
            <p:cNvSpPr txBox="1"/>
            <p:nvPr/>
          </p:nvSpPr>
          <p:spPr>
            <a:xfrm>
              <a:off x="1036921" y="5016305"/>
              <a:ext cx="630341" cy="261610"/>
            </a:xfrm>
            <a:prstGeom prst="rect">
              <a:avLst/>
            </a:prstGeom>
            <a:noFill/>
          </p:spPr>
          <p:txBody>
            <a:bodyPr wrap="square" rtlCol="0">
              <a:spAutoFit/>
            </a:bodyPr>
            <a:lstStyle/>
            <a:p>
              <a:r>
                <a:rPr lang="fr-FR" sz="1100" b="1" dirty="0">
                  <a:solidFill>
                    <a:schemeClr val="tx2">
                      <a:lumMod val="90000"/>
                      <a:lumOff val="10000"/>
                    </a:schemeClr>
                  </a:solidFill>
                </a:rPr>
                <a:t>XGB</a:t>
              </a:r>
            </a:p>
          </p:txBody>
        </p:sp>
        <p:grpSp>
          <p:nvGrpSpPr>
            <p:cNvPr id="29" name="Groupe 28">
              <a:extLst>
                <a:ext uri="{FF2B5EF4-FFF2-40B4-BE49-F238E27FC236}">
                  <a16:creationId xmlns:a16="http://schemas.microsoft.com/office/drawing/2014/main" id="{A1547E90-697A-46FA-AD71-CC26D6CCD0A3}"/>
                </a:ext>
              </a:extLst>
            </p:cNvPr>
            <p:cNvGrpSpPr/>
            <p:nvPr/>
          </p:nvGrpSpPr>
          <p:grpSpPr>
            <a:xfrm>
              <a:off x="987026" y="4397342"/>
              <a:ext cx="572759" cy="498051"/>
              <a:chOff x="210259" y="4275285"/>
              <a:chExt cx="828000" cy="720000"/>
            </a:xfrm>
          </p:grpSpPr>
          <p:sp>
            <p:nvSpPr>
              <p:cNvPr id="30" name="Hexagone 29">
                <a:extLst>
                  <a:ext uri="{FF2B5EF4-FFF2-40B4-BE49-F238E27FC236}">
                    <a16:creationId xmlns:a16="http://schemas.microsoft.com/office/drawing/2014/main" id="{2028F153-20C0-45A0-8CE5-CCEF46B6BF3E}"/>
                  </a:ext>
                </a:extLst>
              </p:cNvPr>
              <p:cNvSpPr/>
              <p:nvPr/>
            </p:nvSpPr>
            <p:spPr>
              <a:xfrm>
                <a:off x="210259" y="4275285"/>
                <a:ext cx="828000" cy="72000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1" name="Graphique 30" descr="Engrenages">
                <a:extLst>
                  <a:ext uri="{FF2B5EF4-FFF2-40B4-BE49-F238E27FC236}">
                    <a16:creationId xmlns:a16="http://schemas.microsoft.com/office/drawing/2014/main" id="{BFF6A0FE-CBFB-4019-959D-EC2670C775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238" y="4343773"/>
                <a:ext cx="465264" cy="465265"/>
              </a:xfrm>
              <a:prstGeom prst="rect">
                <a:avLst/>
              </a:prstGeom>
            </p:spPr>
          </p:pic>
          <p:pic>
            <p:nvPicPr>
              <p:cNvPr id="32" name="Graphique 31" descr="Engrenage">
                <a:extLst>
                  <a:ext uri="{FF2B5EF4-FFF2-40B4-BE49-F238E27FC236}">
                    <a16:creationId xmlns:a16="http://schemas.microsoft.com/office/drawing/2014/main" id="{37B41B5E-CCAD-4021-A9EE-CBFF25A56C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634" y="4518568"/>
                <a:ext cx="465264" cy="465265"/>
              </a:xfrm>
              <a:prstGeom prst="rect">
                <a:avLst/>
              </a:prstGeom>
            </p:spPr>
          </p:pic>
        </p:grpSp>
        <p:grpSp>
          <p:nvGrpSpPr>
            <p:cNvPr id="33" name="Groupe 32">
              <a:extLst>
                <a:ext uri="{FF2B5EF4-FFF2-40B4-BE49-F238E27FC236}">
                  <a16:creationId xmlns:a16="http://schemas.microsoft.com/office/drawing/2014/main" id="{5B38E88A-3DDC-4425-994E-4E991DB12E85}"/>
                </a:ext>
              </a:extLst>
            </p:cNvPr>
            <p:cNvGrpSpPr/>
            <p:nvPr/>
          </p:nvGrpSpPr>
          <p:grpSpPr>
            <a:xfrm>
              <a:off x="1013813" y="2881917"/>
              <a:ext cx="572759" cy="498051"/>
              <a:chOff x="210259" y="4275285"/>
              <a:chExt cx="828000" cy="720000"/>
            </a:xfrm>
          </p:grpSpPr>
          <p:sp>
            <p:nvSpPr>
              <p:cNvPr id="34" name="Hexagone 33">
                <a:extLst>
                  <a:ext uri="{FF2B5EF4-FFF2-40B4-BE49-F238E27FC236}">
                    <a16:creationId xmlns:a16="http://schemas.microsoft.com/office/drawing/2014/main" id="{8D6A8F3A-AB99-46B9-BCD8-E669FEAE3A23}"/>
                  </a:ext>
                </a:extLst>
              </p:cNvPr>
              <p:cNvSpPr/>
              <p:nvPr/>
            </p:nvSpPr>
            <p:spPr>
              <a:xfrm>
                <a:off x="210259" y="4275285"/>
                <a:ext cx="828000" cy="720000"/>
              </a:xfrm>
              <a:prstGeom prst="hexagon">
                <a:avLst/>
              </a:prstGeom>
              <a:solidFill>
                <a:srgbClr val="FFD9D9"/>
              </a:solidFill>
              <a:ln>
                <a:solidFill>
                  <a:srgbClr val="FF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Graphique 34" descr="Engrenages">
                <a:extLst>
                  <a:ext uri="{FF2B5EF4-FFF2-40B4-BE49-F238E27FC236}">
                    <a16:creationId xmlns:a16="http://schemas.microsoft.com/office/drawing/2014/main" id="{17F724D2-734C-4EBB-9449-2E4B10C0D4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983" y="4343774"/>
                <a:ext cx="465265" cy="465265"/>
              </a:xfrm>
              <a:prstGeom prst="rect">
                <a:avLst/>
              </a:prstGeom>
            </p:spPr>
          </p:pic>
          <p:pic>
            <p:nvPicPr>
              <p:cNvPr id="36" name="Graphique 35" descr="Engrenage">
                <a:extLst>
                  <a:ext uri="{FF2B5EF4-FFF2-40B4-BE49-F238E27FC236}">
                    <a16:creationId xmlns:a16="http://schemas.microsoft.com/office/drawing/2014/main" id="{681C064F-94B7-423D-8425-72FE655DB8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379" y="4518568"/>
                <a:ext cx="465265" cy="465265"/>
              </a:xfrm>
              <a:prstGeom prst="rect">
                <a:avLst/>
              </a:prstGeom>
            </p:spPr>
          </p:pic>
        </p:grpSp>
        <p:sp>
          <p:nvSpPr>
            <p:cNvPr id="37" name="Hexagone 36">
              <a:extLst>
                <a:ext uri="{FF2B5EF4-FFF2-40B4-BE49-F238E27FC236}">
                  <a16:creationId xmlns:a16="http://schemas.microsoft.com/office/drawing/2014/main" id="{4A4B6600-B198-446E-B126-FE5AB0A7FC37}"/>
                </a:ext>
              </a:extLst>
            </p:cNvPr>
            <p:cNvSpPr/>
            <p:nvPr/>
          </p:nvSpPr>
          <p:spPr>
            <a:xfrm>
              <a:off x="1004856" y="1726238"/>
              <a:ext cx="572759" cy="498051"/>
            </a:xfrm>
            <a:prstGeom prst="hexagon">
              <a:avLst/>
            </a:prstGeom>
            <a:solidFill>
              <a:srgbClr val="E7F9E7"/>
            </a:solidFill>
            <a:ln>
              <a:solidFill>
                <a:srgbClr val="E7F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0" name="Graphique 39" descr="Engrenages">
              <a:extLst>
                <a:ext uri="{FF2B5EF4-FFF2-40B4-BE49-F238E27FC236}">
                  <a16:creationId xmlns:a16="http://schemas.microsoft.com/office/drawing/2014/main" id="{479FC9EB-CFFB-42F5-9D8C-0EF582F832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856" y="1767268"/>
              <a:ext cx="321841" cy="321841"/>
            </a:xfrm>
            <a:prstGeom prst="rect">
              <a:avLst/>
            </a:prstGeom>
          </p:spPr>
        </p:pic>
        <p:pic>
          <p:nvPicPr>
            <p:cNvPr id="41" name="Graphique 40" descr="Engrenage">
              <a:extLst>
                <a:ext uri="{FF2B5EF4-FFF2-40B4-BE49-F238E27FC236}">
                  <a16:creationId xmlns:a16="http://schemas.microsoft.com/office/drawing/2014/main" id="{760B0278-D534-4912-B74F-EDB3E14BAD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2215" y="1888180"/>
              <a:ext cx="321841" cy="321841"/>
            </a:xfrm>
            <a:prstGeom prst="rect">
              <a:avLst/>
            </a:prstGeom>
          </p:spPr>
        </p:pic>
        <p:sp>
          <p:nvSpPr>
            <p:cNvPr id="42" name="ZoneTexte 41">
              <a:extLst>
                <a:ext uri="{FF2B5EF4-FFF2-40B4-BE49-F238E27FC236}">
                  <a16:creationId xmlns:a16="http://schemas.microsoft.com/office/drawing/2014/main" id="{2FD4A531-1B20-4497-BCD1-4558757045F9}"/>
                </a:ext>
              </a:extLst>
            </p:cNvPr>
            <p:cNvSpPr txBox="1"/>
            <p:nvPr/>
          </p:nvSpPr>
          <p:spPr>
            <a:xfrm>
              <a:off x="1118157" y="2297415"/>
              <a:ext cx="466795" cy="261610"/>
            </a:xfrm>
            <a:prstGeom prst="rect">
              <a:avLst/>
            </a:prstGeom>
            <a:noFill/>
          </p:spPr>
          <p:txBody>
            <a:bodyPr wrap="square" rtlCol="0">
              <a:spAutoFit/>
            </a:bodyPr>
            <a:lstStyle/>
            <a:p>
              <a:r>
                <a:rPr lang="fr-FR" sz="1100" b="1" dirty="0">
                  <a:solidFill>
                    <a:schemeClr val="tx2">
                      <a:lumMod val="90000"/>
                      <a:lumOff val="10000"/>
                    </a:schemeClr>
                  </a:solidFill>
                </a:rPr>
                <a:t>RF</a:t>
              </a:r>
            </a:p>
          </p:txBody>
        </p:sp>
        <p:sp>
          <p:nvSpPr>
            <p:cNvPr id="43" name="ZoneTexte 42">
              <a:extLst>
                <a:ext uri="{FF2B5EF4-FFF2-40B4-BE49-F238E27FC236}">
                  <a16:creationId xmlns:a16="http://schemas.microsoft.com/office/drawing/2014/main" id="{00341690-7D20-46DB-856A-717B27E4E32E}"/>
                </a:ext>
              </a:extLst>
            </p:cNvPr>
            <p:cNvSpPr txBox="1"/>
            <p:nvPr/>
          </p:nvSpPr>
          <p:spPr>
            <a:xfrm>
              <a:off x="1118693" y="3411541"/>
              <a:ext cx="466795" cy="261610"/>
            </a:xfrm>
            <a:prstGeom prst="rect">
              <a:avLst/>
            </a:prstGeom>
            <a:noFill/>
          </p:spPr>
          <p:txBody>
            <a:bodyPr wrap="square" rtlCol="0">
              <a:spAutoFit/>
            </a:bodyPr>
            <a:lstStyle/>
            <a:p>
              <a:r>
                <a:rPr lang="fr-FR" sz="1100" b="1" dirty="0">
                  <a:solidFill>
                    <a:schemeClr val="tx2">
                      <a:lumMod val="90000"/>
                      <a:lumOff val="10000"/>
                    </a:schemeClr>
                  </a:solidFill>
                </a:rPr>
                <a:t>ET</a:t>
              </a:r>
            </a:p>
          </p:txBody>
        </p:sp>
      </p:grpSp>
    </p:spTree>
    <p:extLst>
      <p:ext uri="{BB962C8B-B14F-4D97-AF65-F5344CB8AC3E}">
        <p14:creationId xmlns:p14="http://schemas.microsoft.com/office/powerpoint/2010/main" val="2076330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3" name="Picture 9">
            <a:extLst>
              <a:ext uri="{FF2B5EF4-FFF2-40B4-BE49-F238E27FC236}">
                <a16:creationId xmlns:a16="http://schemas.microsoft.com/office/drawing/2014/main" id="{8106F889-7173-4D17-922C-9DAD4AC16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82" y="792989"/>
            <a:ext cx="8448675" cy="303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9B5AA99-4CBF-4DA5-86B3-34DAA2BCECA1}"/>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C3F4AC36-AE44-4A84-B014-77FC3D0F8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4" name="Groupe 3">
            <a:extLst>
              <a:ext uri="{FF2B5EF4-FFF2-40B4-BE49-F238E27FC236}">
                <a16:creationId xmlns:a16="http://schemas.microsoft.com/office/drawing/2014/main" id="{AA02D881-EC37-4830-8B5D-AF715DCF5607}"/>
              </a:ext>
            </a:extLst>
          </p:cNvPr>
          <p:cNvGrpSpPr/>
          <p:nvPr/>
        </p:nvGrpSpPr>
        <p:grpSpPr>
          <a:xfrm>
            <a:off x="11291582" y="6231082"/>
            <a:ext cx="613550" cy="481858"/>
            <a:chOff x="11291582" y="6231082"/>
            <a:chExt cx="613550" cy="481858"/>
          </a:xfrm>
        </p:grpSpPr>
        <p:sp>
          <p:nvSpPr>
            <p:cNvPr id="5" name="Ellipse 4">
              <a:extLst>
                <a:ext uri="{FF2B5EF4-FFF2-40B4-BE49-F238E27FC236}">
                  <a16:creationId xmlns:a16="http://schemas.microsoft.com/office/drawing/2014/main" id="{7D03F0C9-F2BE-40F0-80B8-566A1D965770}"/>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B2345052-D2BC-4665-8181-6B41644BDB9B}"/>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32</a:t>
              </a:r>
            </a:p>
          </p:txBody>
        </p:sp>
      </p:grpSp>
      <p:sp>
        <p:nvSpPr>
          <p:cNvPr id="10" name="ZoneTexte 9">
            <a:extLst>
              <a:ext uri="{FF2B5EF4-FFF2-40B4-BE49-F238E27FC236}">
                <a16:creationId xmlns:a16="http://schemas.microsoft.com/office/drawing/2014/main" id="{BE3B2EA6-598F-4030-9202-4E569CFB83E1}"/>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11" name="Rectangle 10">
            <a:extLst>
              <a:ext uri="{FF2B5EF4-FFF2-40B4-BE49-F238E27FC236}">
                <a16:creationId xmlns:a16="http://schemas.microsoft.com/office/drawing/2014/main" id="{DFF639F4-D868-4708-986C-9AEE10352FD1}"/>
              </a:ext>
            </a:extLst>
          </p:cNvPr>
          <p:cNvSpPr/>
          <p:nvPr/>
        </p:nvSpPr>
        <p:spPr>
          <a:xfrm>
            <a:off x="599567" y="177143"/>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4D15931F-681C-4096-9C40-9E21D36EED87}"/>
              </a:ext>
            </a:extLst>
          </p:cNvPr>
          <p:cNvSpPr txBox="1"/>
          <p:nvPr/>
        </p:nvSpPr>
        <p:spPr>
          <a:xfrm>
            <a:off x="2775166" y="275454"/>
            <a:ext cx="6050053"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Ajustage des hyperparamètres du modèle XGB3</a:t>
            </a:r>
          </a:p>
        </p:txBody>
      </p:sp>
      <p:sp>
        <p:nvSpPr>
          <p:cNvPr id="13" name="ZoneTexte 12">
            <a:extLst>
              <a:ext uri="{FF2B5EF4-FFF2-40B4-BE49-F238E27FC236}">
                <a16:creationId xmlns:a16="http://schemas.microsoft.com/office/drawing/2014/main" id="{1F02A464-B37F-45E6-BD55-1DE6431DCC55}"/>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14" name="Graphique 13" descr="Engrenages">
            <a:extLst>
              <a:ext uri="{FF2B5EF4-FFF2-40B4-BE49-F238E27FC236}">
                <a16:creationId xmlns:a16="http://schemas.microsoft.com/office/drawing/2014/main" id="{F436FBC1-76F0-4F3C-9C02-B9AD5CABA4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5155" y="207085"/>
            <a:ext cx="357615" cy="357615"/>
          </a:xfrm>
          <a:prstGeom prst="rect">
            <a:avLst/>
          </a:prstGeom>
        </p:spPr>
      </p:pic>
      <p:sp>
        <p:nvSpPr>
          <p:cNvPr id="16" name="ZoneTexte 15">
            <a:extLst>
              <a:ext uri="{FF2B5EF4-FFF2-40B4-BE49-F238E27FC236}">
                <a16:creationId xmlns:a16="http://schemas.microsoft.com/office/drawing/2014/main" id="{3F28DBE3-01BE-4283-BD6E-69239B37DC3E}"/>
              </a:ext>
            </a:extLst>
          </p:cNvPr>
          <p:cNvSpPr txBox="1"/>
          <p:nvPr/>
        </p:nvSpPr>
        <p:spPr>
          <a:xfrm>
            <a:off x="650493" y="4032086"/>
            <a:ext cx="6312714" cy="307777"/>
          </a:xfrm>
          <a:prstGeom prst="rect">
            <a:avLst/>
          </a:prstGeom>
          <a:noFill/>
        </p:spPr>
        <p:txBody>
          <a:bodyPr wrap="square">
            <a:spAutoFit/>
          </a:bodyPr>
          <a:lstStyle/>
          <a:p>
            <a:pPr algn="l"/>
            <a:r>
              <a:rPr lang="fr-FR" sz="1400" b="1" i="0" dirty="0">
                <a:solidFill>
                  <a:schemeClr val="tx2">
                    <a:lumMod val="90000"/>
                    <a:lumOff val="10000"/>
                  </a:schemeClr>
                </a:solidFill>
                <a:effectLst>
                  <a:outerShdw blurRad="38100" dist="38100" dir="2700000" algn="tl">
                    <a:srgbClr val="000000">
                      <a:alpha val="43137"/>
                    </a:srgbClr>
                  </a:outerShdw>
                </a:effectLst>
                <a:latin typeface="Helvetica Neue"/>
              </a:rPr>
              <a:t>Etape 0 </a:t>
            </a:r>
            <a:r>
              <a:rPr lang="fr-FR" sz="1400" b="1" i="0" dirty="0">
                <a:solidFill>
                  <a:srgbClr val="000000"/>
                </a:solidFill>
                <a:effectLst/>
                <a:latin typeface="Helvetica Neue"/>
              </a:rPr>
              <a:t>: </a:t>
            </a:r>
            <a:r>
              <a:rPr lang="fr-FR" sz="1400" b="1" i="0" dirty="0" err="1">
                <a:solidFill>
                  <a:srgbClr val="000000"/>
                </a:solidFill>
                <a:effectLst/>
                <a:latin typeface="Helvetica Neue"/>
              </a:rPr>
              <a:t>hyper-paramètres</a:t>
            </a:r>
            <a:r>
              <a:rPr lang="fr-FR" sz="1400" b="1" i="0" dirty="0">
                <a:solidFill>
                  <a:srgbClr val="000000"/>
                </a:solidFill>
                <a:effectLst/>
                <a:latin typeface="Helvetica Neue"/>
              </a:rPr>
              <a:t> </a:t>
            </a:r>
            <a:r>
              <a:rPr lang="fr-FR" sz="1400" b="1" i="0" dirty="0">
                <a:solidFill>
                  <a:schemeClr val="accent3">
                    <a:lumMod val="75000"/>
                  </a:schemeClr>
                </a:solidFill>
                <a:effectLst/>
                <a:latin typeface="Helvetica Neue"/>
              </a:rPr>
              <a:t>par défaut </a:t>
            </a:r>
            <a:r>
              <a:rPr lang="fr-FR" sz="1400" b="1" i="0" dirty="0">
                <a:solidFill>
                  <a:srgbClr val="000000"/>
                </a:solidFill>
                <a:effectLst/>
                <a:latin typeface="Helvetica Neue"/>
              </a:rPr>
              <a:t>d'XGBOOST</a:t>
            </a:r>
          </a:p>
        </p:txBody>
      </p:sp>
      <p:sp>
        <p:nvSpPr>
          <p:cNvPr id="18" name="ZoneTexte 17">
            <a:extLst>
              <a:ext uri="{FF2B5EF4-FFF2-40B4-BE49-F238E27FC236}">
                <a16:creationId xmlns:a16="http://schemas.microsoft.com/office/drawing/2014/main" id="{02E5360F-E687-43D2-ABC5-06FB312CA519}"/>
              </a:ext>
            </a:extLst>
          </p:cNvPr>
          <p:cNvSpPr txBox="1"/>
          <p:nvPr/>
        </p:nvSpPr>
        <p:spPr>
          <a:xfrm>
            <a:off x="650493" y="4329831"/>
            <a:ext cx="6312714" cy="307777"/>
          </a:xfrm>
          <a:prstGeom prst="rect">
            <a:avLst/>
          </a:prstGeom>
          <a:noFill/>
        </p:spPr>
        <p:txBody>
          <a:bodyPr wrap="square">
            <a:spAutoFit/>
          </a:bodyPr>
          <a:lstStyle/>
          <a:p>
            <a:pPr algn="l"/>
            <a:r>
              <a:rPr lang="fr-FR" sz="1400" b="1" dirty="0">
                <a:solidFill>
                  <a:schemeClr val="tx2">
                    <a:lumMod val="90000"/>
                    <a:lumOff val="10000"/>
                  </a:schemeClr>
                </a:solidFill>
                <a:effectLst>
                  <a:outerShdw blurRad="38100" dist="38100" dir="2700000" algn="tl">
                    <a:srgbClr val="000000">
                      <a:alpha val="43137"/>
                    </a:srgbClr>
                  </a:outerShdw>
                </a:effectLst>
                <a:latin typeface="Helvetica Neue"/>
              </a:rPr>
              <a:t>Etape 1 </a:t>
            </a:r>
            <a:r>
              <a:rPr lang="fr-FR" sz="1400" b="1" i="0" dirty="0">
                <a:solidFill>
                  <a:srgbClr val="000000"/>
                </a:solidFill>
                <a:effectLst/>
                <a:latin typeface="Helvetica Neue"/>
              </a:rPr>
              <a:t>: Fixation du </a:t>
            </a:r>
            <a:r>
              <a:rPr lang="fr-FR" sz="1400" b="1" i="0" dirty="0">
                <a:solidFill>
                  <a:schemeClr val="accent3">
                    <a:lumMod val="75000"/>
                  </a:schemeClr>
                </a:solidFill>
                <a:effectLst/>
                <a:latin typeface="Helvetica Neue"/>
              </a:rPr>
              <a:t>taux d'apprentissage </a:t>
            </a:r>
            <a:r>
              <a:rPr lang="fr-FR" sz="1400" b="1" i="0" dirty="0">
                <a:solidFill>
                  <a:srgbClr val="000000"/>
                </a:solidFill>
                <a:effectLst/>
                <a:latin typeface="Helvetica Neue"/>
              </a:rPr>
              <a:t>et le </a:t>
            </a:r>
            <a:r>
              <a:rPr lang="fr-FR" sz="1400" b="1" i="0" dirty="0">
                <a:solidFill>
                  <a:schemeClr val="accent3">
                    <a:lumMod val="75000"/>
                  </a:schemeClr>
                </a:solidFill>
                <a:effectLst/>
                <a:latin typeface="Helvetica Neue"/>
              </a:rPr>
              <a:t>nombre d'estimateurs</a:t>
            </a:r>
          </a:p>
        </p:txBody>
      </p:sp>
      <p:sp>
        <p:nvSpPr>
          <p:cNvPr id="20" name="ZoneTexte 19">
            <a:extLst>
              <a:ext uri="{FF2B5EF4-FFF2-40B4-BE49-F238E27FC236}">
                <a16:creationId xmlns:a16="http://schemas.microsoft.com/office/drawing/2014/main" id="{E2B23AB0-C594-49DE-B1A9-FFEFD3562851}"/>
              </a:ext>
            </a:extLst>
          </p:cNvPr>
          <p:cNvSpPr txBox="1"/>
          <p:nvPr/>
        </p:nvSpPr>
        <p:spPr>
          <a:xfrm>
            <a:off x="650493" y="4688597"/>
            <a:ext cx="6312714" cy="307777"/>
          </a:xfrm>
          <a:prstGeom prst="rect">
            <a:avLst/>
          </a:prstGeom>
          <a:noFill/>
        </p:spPr>
        <p:txBody>
          <a:bodyPr wrap="square">
            <a:spAutoFit/>
          </a:bodyPr>
          <a:lstStyle/>
          <a:p>
            <a:pPr algn="l"/>
            <a:r>
              <a:rPr lang="fr-FR" sz="1400" b="1" dirty="0">
                <a:solidFill>
                  <a:schemeClr val="tx2">
                    <a:lumMod val="90000"/>
                    <a:lumOff val="10000"/>
                  </a:schemeClr>
                </a:solidFill>
                <a:effectLst>
                  <a:outerShdw blurRad="38100" dist="38100" dir="2700000" algn="tl">
                    <a:srgbClr val="000000">
                      <a:alpha val="43137"/>
                    </a:srgbClr>
                  </a:outerShdw>
                </a:effectLst>
                <a:latin typeface="Helvetica Neue"/>
              </a:rPr>
              <a:t>Etape 2</a:t>
            </a:r>
            <a:r>
              <a:rPr lang="fr-FR" sz="1400" b="1" i="0" dirty="0">
                <a:solidFill>
                  <a:srgbClr val="000000"/>
                </a:solidFill>
                <a:effectLst/>
                <a:latin typeface="Helvetica Neue"/>
              </a:rPr>
              <a:t> : Régler la </a:t>
            </a:r>
            <a:r>
              <a:rPr lang="fr-FR" sz="1400" b="1" i="0" dirty="0">
                <a:solidFill>
                  <a:schemeClr val="accent3">
                    <a:lumMod val="75000"/>
                  </a:schemeClr>
                </a:solidFill>
                <a:effectLst/>
                <a:latin typeface="Helvetica Neue"/>
              </a:rPr>
              <a:t>profondeur maximale </a:t>
            </a:r>
            <a:r>
              <a:rPr lang="fr-FR" sz="1400" b="1" i="0" dirty="0">
                <a:solidFill>
                  <a:srgbClr val="000000"/>
                </a:solidFill>
                <a:effectLst/>
                <a:latin typeface="Helvetica Neue"/>
              </a:rPr>
              <a:t>et les </a:t>
            </a:r>
            <a:r>
              <a:rPr lang="fr-FR" sz="1400" b="1" i="0" dirty="0">
                <a:solidFill>
                  <a:schemeClr val="accent3">
                    <a:lumMod val="75000"/>
                  </a:schemeClr>
                </a:solidFill>
                <a:effectLst/>
                <a:latin typeface="Helvetica Neue"/>
              </a:rPr>
              <a:t>nœuds des feuilles</a:t>
            </a:r>
          </a:p>
        </p:txBody>
      </p:sp>
      <p:sp>
        <p:nvSpPr>
          <p:cNvPr id="22" name="ZoneTexte 21">
            <a:extLst>
              <a:ext uri="{FF2B5EF4-FFF2-40B4-BE49-F238E27FC236}">
                <a16:creationId xmlns:a16="http://schemas.microsoft.com/office/drawing/2014/main" id="{2C52A710-B117-464B-9AB4-BBBF982ACE2F}"/>
              </a:ext>
            </a:extLst>
          </p:cNvPr>
          <p:cNvSpPr txBox="1"/>
          <p:nvPr/>
        </p:nvSpPr>
        <p:spPr>
          <a:xfrm>
            <a:off x="650493" y="5029421"/>
            <a:ext cx="6312714" cy="307777"/>
          </a:xfrm>
          <a:prstGeom prst="rect">
            <a:avLst/>
          </a:prstGeom>
          <a:noFill/>
        </p:spPr>
        <p:txBody>
          <a:bodyPr wrap="square">
            <a:spAutoFit/>
          </a:bodyPr>
          <a:lstStyle/>
          <a:p>
            <a:pPr algn="l"/>
            <a:r>
              <a:rPr lang="fr-FR" sz="1400" b="1" dirty="0">
                <a:solidFill>
                  <a:schemeClr val="tx2">
                    <a:lumMod val="90000"/>
                    <a:lumOff val="10000"/>
                  </a:schemeClr>
                </a:solidFill>
                <a:effectLst>
                  <a:outerShdw blurRad="38100" dist="38100" dir="2700000" algn="tl">
                    <a:srgbClr val="000000">
                      <a:alpha val="43137"/>
                    </a:srgbClr>
                  </a:outerShdw>
                </a:effectLst>
                <a:latin typeface="Helvetica Neue"/>
              </a:rPr>
              <a:t>Étape 3</a:t>
            </a:r>
            <a:r>
              <a:rPr lang="fr-FR" sz="1400" b="1" i="0" dirty="0">
                <a:solidFill>
                  <a:srgbClr val="000000"/>
                </a:solidFill>
                <a:effectLst/>
                <a:latin typeface="Helvetica Neue"/>
              </a:rPr>
              <a:t> : Régler le </a:t>
            </a:r>
            <a:r>
              <a:rPr lang="fr-FR" sz="1400" b="1" i="0" dirty="0">
                <a:solidFill>
                  <a:schemeClr val="accent3">
                    <a:lumMod val="75000"/>
                  </a:schemeClr>
                </a:solidFill>
                <a:effectLst/>
                <a:latin typeface="Helvetica Neue"/>
              </a:rPr>
              <a:t>gamma</a:t>
            </a:r>
          </a:p>
        </p:txBody>
      </p:sp>
      <p:sp>
        <p:nvSpPr>
          <p:cNvPr id="24" name="ZoneTexte 23">
            <a:extLst>
              <a:ext uri="{FF2B5EF4-FFF2-40B4-BE49-F238E27FC236}">
                <a16:creationId xmlns:a16="http://schemas.microsoft.com/office/drawing/2014/main" id="{77536E68-690D-4BAA-927F-FCEC94E21E62}"/>
              </a:ext>
            </a:extLst>
          </p:cNvPr>
          <p:cNvSpPr txBox="1"/>
          <p:nvPr/>
        </p:nvSpPr>
        <p:spPr>
          <a:xfrm>
            <a:off x="650493" y="5368402"/>
            <a:ext cx="6312714" cy="307777"/>
          </a:xfrm>
          <a:prstGeom prst="rect">
            <a:avLst/>
          </a:prstGeom>
          <a:noFill/>
        </p:spPr>
        <p:txBody>
          <a:bodyPr wrap="square">
            <a:spAutoFit/>
          </a:bodyPr>
          <a:lstStyle/>
          <a:p>
            <a:pPr algn="l"/>
            <a:r>
              <a:rPr lang="fr-FR" sz="1400" b="1" dirty="0">
                <a:solidFill>
                  <a:schemeClr val="tx2">
                    <a:lumMod val="90000"/>
                    <a:lumOff val="10000"/>
                  </a:schemeClr>
                </a:solidFill>
                <a:effectLst>
                  <a:outerShdw blurRad="38100" dist="38100" dir="2700000" algn="tl">
                    <a:srgbClr val="000000">
                      <a:alpha val="43137"/>
                    </a:srgbClr>
                  </a:outerShdw>
                </a:effectLst>
                <a:latin typeface="Helvetica Neue"/>
              </a:rPr>
              <a:t>Étape 4</a:t>
            </a:r>
            <a:r>
              <a:rPr lang="fr-FR" sz="1400" b="1" i="0" dirty="0">
                <a:solidFill>
                  <a:srgbClr val="000000"/>
                </a:solidFill>
                <a:effectLst/>
                <a:latin typeface="Helvetica Neue"/>
              </a:rPr>
              <a:t> : Régler </a:t>
            </a:r>
            <a:r>
              <a:rPr lang="fr-FR" sz="1400" b="1" i="0" dirty="0" err="1">
                <a:solidFill>
                  <a:schemeClr val="accent3">
                    <a:lumMod val="75000"/>
                  </a:schemeClr>
                </a:solidFill>
                <a:effectLst/>
                <a:latin typeface="Helvetica Neue"/>
              </a:rPr>
              <a:t>subsample</a:t>
            </a:r>
            <a:r>
              <a:rPr lang="fr-FR" sz="1400" b="1" i="0" dirty="0">
                <a:solidFill>
                  <a:srgbClr val="000000"/>
                </a:solidFill>
                <a:effectLst/>
                <a:latin typeface="Helvetica Neue"/>
              </a:rPr>
              <a:t> et </a:t>
            </a:r>
            <a:r>
              <a:rPr lang="fr-FR" sz="1400" b="1" i="0" dirty="0" err="1">
                <a:solidFill>
                  <a:schemeClr val="accent3">
                    <a:lumMod val="75000"/>
                  </a:schemeClr>
                </a:solidFill>
                <a:effectLst/>
                <a:latin typeface="Helvetica Neue"/>
              </a:rPr>
              <a:t>colsample_bytree</a:t>
            </a:r>
            <a:r>
              <a:rPr lang="fr-FR" sz="1400" b="1" i="0" u="none" strike="noStrike" dirty="0">
                <a:solidFill>
                  <a:srgbClr val="296EAA"/>
                </a:solidFill>
                <a:effectLst/>
                <a:latin typeface="Helvetica Neue"/>
                <a:hlinkClick r:id="rId6"/>
              </a:rPr>
              <a:t>¶</a:t>
            </a:r>
            <a:endParaRPr lang="fr-FR" sz="1400" b="1" i="0" dirty="0">
              <a:solidFill>
                <a:srgbClr val="000000"/>
              </a:solidFill>
              <a:effectLst/>
              <a:latin typeface="Helvetica Neue"/>
            </a:endParaRPr>
          </a:p>
        </p:txBody>
      </p:sp>
      <p:sp>
        <p:nvSpPr>
          <p:cNvPr id="26" name="ZoneTexte 25">
            <a:extLst>
              <a:ext uri="{FF2B5EF4-FFF2-40B4-BE49-F238E27FC236}">
                <a16:creationId xmlns:a16="http://schemas.microsoft.com/office/drawing/2014/main" id="{F9853EAD-A6B4-4555-BEB8-B639D402BE0E}"/>
              </a:ext>
            </a:extLst>
          </p:cNvPr>
          <p:cNvSpPr txBox="1"/>
          <p:nvPr/>
        </p:nvSpPr>
        <p:spPr>
          <a:xfrm>
            <a:off x="650493" y="5713592"/>
            <a:ext cx="4651349" cy="307777"/>
          </a:xfrm>
          <a:prstGeom prst="rect">
            <a:avLst/>
          </a:prstGeom>
          <a:noFill/>
        </p:spPr>
        <p:txBody>
          <a:bodyPr wrap="square">
            <a:spAutoFit/>
          </a:bodyPr>
          <a:lstStyle/>
          <a:p>
            <a:pPr algn="l"/>
            <a:r>
              <a:rPr lang="fr-FR" sz="1400" b="1" dirty="0">
                <a:solidFill>
                  <a:schemeClr val="tx2">
                    <a:lumMod val="90000"/>
                    <a:lumOff val="10000"/>
                  </a:schemeClr>
                </a:solidFill>
                <a:effectLst>
                  <a:outerShdw blurRad="38100" dist="38100" dir="2700000" algn="tl">
                    <a:srgbClr val="000000">
                      <a:alpha val="43137"/>
                    </a:srgbClr>
                  </a:outerShdw>
                </a:effectLst>
                <a:latin typeface="Helvetica Neue"/>
              </a:rPr>
              <a:t>Étape 5</a:t>
            </a:r>
            <a:r>
              <a:rPr lang="fr-FR" sz="1400" b="1" i="0" dirty="0">
                <a:solidFill>
                  <a:srgbClr val="000000"/>
                </a:solidFill>
                <a:effectLst/>
                <a:latin typeface="Helvetica Neue"/>
              </a:rPr>
              <a:t> : Réglage des paramètres de </a:t>
            </a:r>
            <a:r>
              <a:rPr lang="fr-FR" sz="1400" b="1" i="0" dirty="0">
                <a:solidFill>
                  <a:schemeClr val="accent3">
                    <a:lumMod val="75000"/>
                  </a:schemeClr>
                </a:solidFill>
                <a:effectLst/>
                <a:latin typeface="Helvetica Neue"/>
              </a:rPr>
              <a:t>régularisation</a:t>
            </a:r>
          </a:p>
        </p:txBody>
      </p:sp>
      <p:sp>
        <p:nvSpPr>
          <p:cNvPr id="28" name="ZoneTexte 27">
            <a:extLst>
              <a:ext uri="{FF2B5EF4-FFF2-40B4-BE49-F238E27FC236}">
                <a16:creationId xmlns:a16="http://schemas.microsoft.com/office/drawing/2014/main" id="{AA42DA43-A2A5-4930-AAB6-A441055ACAE0}"/>
              </a:ext>
            </a:extLst>
          </p:cNvPr>
          <p:cNvSpPr txBox="1"/>
          <p:nvPr/>
        </p:nvSpPr>
        <p:spPr>
          <a:xfrm>
            <a:off x="658882" y="6024565"/>
            <a:ext cx="5674806" cy="307777"/>
          </a:xfrm>
          <a:prstGeom prst="rect">
            <a:avLst/>
          </a:prstGeom>
          <a:noFill/>
        </p:spPr>
        <p:txBody>
          <a:bodyPr wrap="square">
            <a:spAutoFit/>
          </a:bodyPr>
          <a:lstStyle/>
          <a:p>
            <a:pPr algn="l"/>
            <a:r>
              <a:rPr lang="fr-FR" sz="1400" b="1" dirty="0">
                <a:solidFill>
                  <a:schemeClr val="tx2">
                    <a:lumMod val="90000"/>
                    <a:lumOff val="10000"/>
                  </a:schemeClr>
                </a:solidFill>
                <a:effectLst>
                  <a:outerShdw blurRad="38100" dist="38100" dir="2700000" algn="tl">
                    <a:srgbClr val="000000">
                      <a:alpha val="43137"/>
                    </a:srgbClr>
                  </a:outerShdw>
                </a:effectLst>
                <a:latin typeface="Helvetica Neue"/>
              </a:rPr>
              <a:t>Étape 6</a:t>
            </a:r>
            <a:r>
              <a:rPr lang="fr-FR" sz="1400" b="1" i="0" dirty="0">
                <a:solidFill>
                  <a:srgbClr val="000000"/>
                </a:solidFill>
                <a:effectLst/>
                <a:latin typeface="Helvetica Neue"/>
              </a:rPr>
              <a:t> : Régler le </a:t>
            </a:r>
            <a:r>
              <a:rPr lang="fr-FR" sz="1400" b="1" i="0" dirty="0">
                <a:solidFill>
                  <a:schemeClr val="accent3">
                    <a:lumMod val="75000"/>
                  </a:schemeClr>
                </a:solidFill>
                <a:effectLst/>
                <a:latin typeface="Helvetica Neue"/>
              </a:rPr>
              <a:t>taux d'apprentissage et le nombre d’arbres</a:t>
            </a:r>
          </a:p>
        </p:txBody>
      </p:sp>
      <p:sp>
        <p:nvSpPr>
          <p:cNvPr id="30" name="ZoneTexte 29">
            <a:extLst>
              <a:ext uri="{FF2B5EF4-FFF2-40B4-BE49-F238E27FC236}">
                <a16:creationId xmlns:a16="http://schemas.microsoft.com/office/drawing/2014/main" id="{CF70C439-0671-451C-8AD1-5D3746F66BE0}"/>
              </a:ext>
            </a:extLst>
          </p:cNvPr>
          <p:cNvSpPr txBox="1"/>
          <p:nvPr/>
        </p:nvSpPr>
        <p:spPr>
          <a:xfrm>
            <a:off x="627779" y="1319016"/>
            <a:ext cx="1709258" cy="430887"/>
          </a:xfrm>
          <a:prstGeom prst="rect">
            <a:avLst/>
          </a:prstGeom>
          <a:noFill/>
        </p:spPr>
        <p:txBody>
          <a:bodyPr wrap="square">
            <a:spAutoFit/>
          </a:bodyPr>
          <a:lstStyle/>
          <a:p>
            <a:pPr algn="l">
              <a:buFont typeface="Arial" panose="020B0604020202020204" pitchFamily="34" charset="0"/>
              <a:buChar char="•"/>
            </a:pPr>
            <a:r>
              <a:rPr lang="en-US" sz="1100" b="1" i="0" dirty="0">
                <a:solidFill>
                  <a:srgbClr val="000000"/>
                </a:solidFill>
                <a:effectLst/>
                <a:latin typeface="Helvetica Neue"/>
              </a:rPr>
              <a:t> </a:t>
            </a:r>
            <a:r>
              <a:rPr lang="en-US" sz="1100" b="1" i="0" dirty="0" err="1">
                <a:solidFill>
                  <a:srgbClr val="000000"/>
                </a:solidFill>
                <a:effectLst/>
                <a:latin typeface="Helvetica Neue"/>
              </a:rPr>
              <a:t>learning_rate</a:t>
            </a:r>
            <a:r>
              <a:rPr lang="en-US" sz="1100" b="0" i="0" dirty="0">
                <a:solidFill>
                  <a:srgbClr val="000000"/>
                </a:solidFill>
                <a:effectLst/>
                <a:latin typeface="Helvetica Neue"/>
              </a:rPr>
              <a:t> : 0,1</a:t>
            </a:r>
          </a:p>
          <a:p>
            <a:pPr algn="l">
              <a:buFont typeface="Arial" panose="020B0604020202020204" pitchFamily="34" charset="0"/>
              <a:buChar char="•"/>
            </a:pPr>
            <a:r>
              <a:rPr lang="en-US" sz="1100" b="1" i="0" dirty="0">
                <a:solidFill>
                  <a:srgbClr val="000000"/>
                </a:solidFill>
                <a:effectLst/>
                <a:latin typeface="Helvetica Neue"/>
              </a:rPr>
              <a:t> </a:t>
            </a:r>
            <a:r>
              <a:rPr lang="en-US" sz="1100" b="1" i="0" dirty="0" err="1">
                <a:solidFill>
                  <a:srgbClr val="000000"/>
                </a:solidFill>
                <a:effectLst/>
                <a:latin typeface="Helvetica Neue"/>
              </a:rPr>
              <a:t>n_estimators</a:t>
            </a:r>
            <a:r>
              <a:rPr lang="en-US" sz="1100" b="0" i="0" dirty="0">
                <a:solidFill>
                  <a:srgbClr val="000000"/>
                </a:solidFill>
                <a:effectLst/>
                <a:latin typeface="Helvetica Neue"/>
              </a:rPr>
              <a:t> : 200 </a:t>
            </a:r>
            <a:endParaRPr lang="en-US" sz="1600" b="0" i="0" dirty="0">
              <a:solidFill>
                <a:srgbClr val="000000"/>
              </a:solidFill>
              <a:effectLst/>
              <a:latin typeface="Helvetica Neue"/>
            </a:endParaRPr>
          </a:p>
        </p:txBody>
      </p:sp>
      <p:sp>
        <p:nvSpPr>
          <p:cNvPr id="27" name="Rectangle 5">
            <a:extLst>
              <a:ext uri="{FF2B5EF4-FFF2-40B4-BE49-F238E27FC236}">
                <a16:creationId xmlns:a16="http://schemas.microsoft.com/office/drawing/2014/main" id="{BAE12AA6-9EAC-4B8A-8991-A1A2FB09C167}"/>
              </a:ext>
            </a:extLst>
          </p:cNvPr>
          <p:cNvSpPr>
            <a:spLocks noChangeArrowheads="1"/>
          </p:cNvSpPr>
          <p:nvPr/>
        </p:nvSpPr>
        <p:spPr bwMode="auto">
          <a:xfrm>
            <a:off x="2462494" y="1731698"/>
            <a:ext cx="1623842"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R="0" lvl="0" indent="-171450" fontAlgn="base">
              <a:lnSpc>
                <a:spcPct val="100000"/>
              </a:lnSpc>
              <a:spcBef>
                <a:spcPct val="0"/>
              </a:spcBef>
              <a:spcAft>
                <a:spcPct val="0"/>
              </a:spcAft>
              <a:buClrTx/>
              <a:buSzTx/>
              <a:buFont typeface="Arial" panose="020B0604020202020204" pitchFamily="34" charset="0"/>
              <a:buChar char="•"/>
              <a:tabLst/>
            </a:pPr>
            <a:r>
              <a:rPr lang="fr-FR" altLang="fr-FR" sz="1100" b="1" dirty="0">
                <a:solidFill>
                  <a:srgbClr val="000000"/>
                </a:solidFill>
                <a:latin typeface="Helvetica Neue"/>
              </a:rPr>
              <a:t>'</a:t>
            </a:r>
            <a:r>
              <a:rPr lang="fr-FR" altLang="fr-FR" sz="1100" b="1" dirty="0" err="1">
                <a:solidFill>
                  <a:srgbClr val="000000"/>
                </a:solidFill>
                <a:latin typeface="Helvetica Neue"/>
              </a:rPr>
              <a:t>max_depth</a:t>
            </a:r>
            <a:r>
              <a:rPr lang="fr-FR" altLang="fr-FR" sz="1100" b="1" dirty="0">
                <a:solidFill>
                  <a:srgbClr val="000000"/>
                </a:solidFill>
                <a:latin typeface="Helvetica Neue"/>
              </a:rPr>
              <a:t>’: </a:t>
            </a:r>
            <a:r>
              <a:rPr lang="fr-FR" altLang="fr-FR" sz="1100" dirty="0">
                <a:solidFill>
                  <a:srgbClr val="000000"/>
                </a:solidFill>
                <a:latin typeface="Helvetica Neue"/>
              </a:rPr>
              <a:t>3</a:t>
            </a:r>
          </a:p>
          <a:p>
            <a:pPr marR="0" lvl="0" indent="-171450" fontAlgn="base">
              <a:lnSpc>
                <a:spcPct val="100000"/>
              </a:lnSpc>
              <a:spcBef>
                <a:spcPct val="0"/>
              </a:spcBef>
              <a:spcAft>
                <a:spcPct val="0"/>
              </a:spcAft>
              <a:buClrTx/>
              <a:buSzTx/>
              <a:buFont typeface="Arial" panose="020B0604020202020204" pitchFamily="34" charset="0"/>
              <a:buChar char="•"/>
              <a:tabLst/>
            </a:pPr>
            <a:r>
              <a:rPr lang="fr-FR" altLang="fr-FR" sz="1100" b="1" dirty="0">
                <a:solidFill>
                  <a:srgbClr val="000000"/>
                </a:solidFill>
                <a:latin typeface="Helvetica Neue"/>
              </a:rPr>
              <a:t>'</a:t>
            </a:r>
            <a:r>
              <a:rPr lang="fr-FR" altLang="fr-FR" sz="1100" b="1" dirty="0" err="1">
                <a:solidFill>
                  <a:srgbClr val="000000"/>
                </a:solidFill>
                <a:latin typeface="Helvetica Neue"/>
              </a:rPr>
              <a:t>min_child_weight</a:t>
            </a:r>
            <a:r>
              <a:rPr lang="fr-FR" altLang="fr-FR" sz="1100" b="1" dirty="0">
                <a:solidFill>
                  <a:srgbClr val="000000"/>
                </a:solidFill>
                <a:latin typeface="Helvetica Neue"/>
              </a:rPr>
              <a:t>': </a:t>
            </a:r>
            <a:r>
              <a:rPr lang="fr-FR" altLang="fr-FR" sz="1100" dirty="0">
                <a:solidFill>
                  <a:srgbClr val="000000"/>
                </a:solidFill>
                <a:latin typeface="Helvetica Neue"/>
              </a:rPr>
              <a:t>1</a:t>
            </a:r>
            <a:r>
              <a:rPr lang="fr-FR" altLang="fr-FR" sz="1100" b="1" dirty="0">
                <a:solidFill>
                  <a:srgbClr val="000000"/>
                </a:solidFill>
                <a:latin typeface="Helvetica Neue"/>
              </a:rPr>
              <a:t> </a:t>
            </a:r>
          </a:p>
        </p:txBody>
      </p:sp>
      <p:sp>
        <p:nvSpPr>
          <p:cNvPr id="32" name="Ellipse 31">
            <a:extLst>
              <a:ext uri="{FF2B5EF4-FFF2-40B4-BE49-F238E27FC236}">
                <a16:creationId xmlns:a16="http://schemas.microsoft.com/office/drawing/2014/main" id="{2EFA2262-2448-4E0F-BB79-568039BF1887}"/>
              </a:ext>
            </a:extLst>
          </p:cNvPr>
          <p:cNvSpPr/>
          <p:nvPr/>
        </p:nvSpPr>
        <p:spPr>
          <a:xfrm>
            <a:off x="2089155" y="1507152"/>
            <a:ext cx="216000" cy="216000"/>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33" name="Ellipse 32">
            <a:extLst>
              <a:ext uri="{FF2B5EF4-FFF2-40B4-BE49-F238E27FC236}">
                <a16:creationId xmlns:a16="http://schemas.microsoft.com/office/drawing/2014/main" id="{F61E75B1-6BC7-4086-B536-5FF1D0A4EAE1}"/>
              </a:ext>
            </a:extLst>
          </p:cNvPr>
          <p:cNvSpPr/>
          <p:nvPr/>
        </p:nvSpPr>
        <p:spPr>
          <a:xfrm>
            <a:off x="3298568" y="1383633"/>
            <a:ext cx="216000" cy="216000"/>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11271" name="Picture 7">
            <a:extLst>
              <a:ext uri="{FF2B5EF4-FFF2-40B4-BE49-F238E27FC236}">
                <a16:creationId xmlns:a16="http://schemas.microsoft.com/office/drawing/2014/main" id="{D73D0699-4F9F-43F1-87FD-3F91D0BE79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019"/>
          <a:stretch/>
        </p:blipFill>
        <p:spPr bwMode="auto">
          <a:xfrm>
            <a:off x="8691808" y="3242692"/>
            <a:ext cx="3260519" cy="23779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a:extLst>
              <a:ext uri="{FF2B5EF4-FFF2-40B4-BE49-F238E27FC236}">
                <a16:creationId xmlns:a16="http://schemas.microsoft.com/office/drawing/2014/main" id="{A44B3A64-D55B-4CDB-A590-EDB1A3C897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9382"/>
          <a:stretch/>
        </p:blipFill>
        <p:spPr bwMode="auto">
          <a:xfrm>
            <a:off x="8718136" y="621202"/>
            <a:ext cx="3369498" cy="2377933"/>
          </a:xfrm>
          <a:prstGeom prst="rect">
            <a:avLst/>
          </a:prstGeom>
          <a:noFill/>
          <a:extLst>
            <a:ext uri="{909E8E84-426E-40DD-AFC4-6F175D3DCCD1}">
              <a14:hiddenFill xmlns:a14="http://schemas.microsoft.com/office/drawing/2010/main">
                <a:solidFill>
                  <a:srgbClr val="FFFFFF"/>
                </a:solidFill>
              </a14:hiddenFill>
            </a:ext>
          </a:extLst>
        </p:spPr>
      </p:pic>
      <p:sp>
        <p:nvSpPr>
          <p:cNvPr id="37" name="Ellipse 36">
            <a:extLst>
              <a:ext uri="{FF2B5EF4-FFF2-40B4-BE49-F238E27FC236}">
                <a16:creationId xmlns:a16="http://schemas.microsoft.com/office/drawing/2014/main" id="{7C8B565B-0ACC-4CFA-B227-4C02AFD12E9A}"/>
              </a:ext>
            </a:extLst>
          </p:cNvPr>
          <p:cNvSpPr/>
          <p:nvPr/>
        </p:nvSpPr>
        <p:spPr>
          <a:xfrm>
            <a:off x="4455562" y="1378325"/>
            <a:ext cx="216000" cy="216000"/>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38" name="Ellipse 37">
            <a:extLst>
              <a:ext uri="{FF2B5EF4-FFF2-40B4-BE49-F238E27FC236}">
                <a16:creationId xmlns:a16="http://schemas.microsoft.com/office/drawing/2014/main" id="{D0A2F3CC-1917-422D-A381-4E2952AD7C21}"/>
              </a:ext>
            </a:extLst>
          </p:cNvPr>
          <p:cNvSpPr/>
          <p:nvPr/>
        </p:nvSpPr>
        <p:spPr>
          <a:xfrm>
            <a:off x="5638651" y="1146319"/>
            <a:ext cx="216000" cy="216000"/>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9" name="Rectangle 10">
            <a:extLst>
              <a:ext uri="{FF2B5EF4-FFF2-40B4-BE49-F238E27FC236}">
                <a16:creationId xmlns:a16="http://schemas.microsoft.com/office/drawing/2014/main" id="{DDDC3EF5-B568-4C2F-9032-BF74098587E2}"/>
              </a:ext>
            </a:extLst>
          </p:cNvPr>
          <p:cNvSpPr>
            <a:spLocks noChangeArrowheads="1"/>
          </p:cNvSpPr>
          <p:nvPr/>
        </p:nvSpPr>
        <p:spPr bwMode="auto">
          <a:xfrm>
            <a:off x="6849658" y="2637814"/>
            <a:ext cx="165429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R="0" lvl="0" indent="-171450" fontAlgn="base">
              <a:lnSpc>
                <a:spcPct val="100000"/>
              </a:lnSpc>
              <a:spcBef>
                <a:spcPct val="0"/>
              </a:spcBef>
              <a:spcAft>
                <a:spcPct val="0"/>
              </a:spcAft>
              <a:buClrTx/>
              <a:buSzTx/>
              <a:buFont typeface="Arial" panose="020B0604020202020204" pitchFamily="34" charset="0"/>
              <a:buChar char="•"/>
              <a:tabLst/>
            </a:pPr>
            <a:r>
              <a:rPr lang="fr-FR" altLang="fr-FR" sz="1200" b="1" dirty="0" err="1">
                <a:solidFill>
                  <a:srgbClr val="000000"/>
                </a:solidFill>
                <a:latin typeface="Helvetica Neue"/>
              </a:rPr>
              <a:t>learning_rate</a:t>
            </a:r>
            <a:r>
              <a:rPr lang="fr-FR" altLang="fr-FR" sz="1200" b="1" dirty="0">
                <a:solidFill>
                  <a:srgbClr val="000000"/>
                </a:solidFill>
                <a:latin typeface="Helvetica Neue"/>
              </a:rPr>
              <a:t>': </a:t>
            </a:r>
            <a:r>
              <a:rPr lang="fr-FR" altLang="fr-FR" sz="1200" dirty="0">
                <a:solidFill>
                  <a:srgbClr val="000000"/>
                </a:solidFill>
                <a:latin typeface="Helvetica Neue"/>
              </a:rPr>
              <a:t>0.05</a:t>
            </a:r>
            <a:r>
              <a:rPr lang="fr-FR" altLang="fr-FR" sz="1200" b="1" dirty="0">
                <a:solidFill>
                  <a:srgbClr val="000000"/>
                </a:solidFill>
                <a:latin typeface="Helvetica Neue"/>
              </a:rPr>
              <a:t> </a:t>
            </a:r>
          </a:p>
          <a:p>
            <a:pPr marR="0" lvl="0" indent="-171450" fontAlgn="base">
              <a:lnSpc>
                <a:spcPct val="100000"/>
              </a:lnSpc>
              <a:spcBef>
                <a:spcPct val="0"/>
              </a:spcBef>
              <a:spcAft>
                <a:spcPct val="0"/>
              </a:spcAft>
              <a:buClrTx/>
              <a:buSzTx/>
              <a:buFont typeface="Arial" panose="020B0604020202020204" pitchFamily="34" charset="0"/>
              <a:buChar char="•"/>
              <a:tabLst/>
            </a:pPr>
            <a:r>
              <a:rPr lang="fr-FR" altLang="fr-FR" sz="1200" b="1" dirty="0" err="1">
                <a:solidFill>
                  <a:srgbClr val="000000"/>
                </a:solidFill>
                <a:latin typeface="Helvetica Neue"/>
              </a:rPr>
              <a:t>n_estimators</a:t>
            </a:r>
            <a:r>
              <a:rPr lang="fr-FR" altLang="fr-FR" sz="1200" b="1" dirty="0">
                <a:solidFill>
                  <a:srgbClr val="000000"/>
                </a:solidFill>
                <a:latin typeface="Helvetica Neue"/>
              </a:rPr>
              <a:t>': </a:t>
            </a:r>
            <a:r>
              <a:rPr lang="fr-FR" altLang="fr-FR" sz="1200" dirty="0">
                <a:solidFill>
                  <a:srgbClr val="000000"/>
                </a:solidFill>
                <a:latin typeface="Helvetica Neue"/>
              </a:rPr>
              <a:t>250</a:t>
            </a:r>
            <a:r>
              <a:rPr lang="fr-FR" altLang="fr-FR" sz="1200" b="1" dirty="0">
                <a:solidFill>
                  <a:srgbClr val="000000"/>
                </a:solidFill>
                <a:latin typeface="Helvetica Neue"/>
              </a:rPr>
              <a:t> </a:t>
            </a:r>
          </a:p>
        </p:txBody>
      </p:sp>
      <p:sp>
        <p:nvSpPr>
          <p:cNvPr id="40" name="Ellipse 39">
            <a:extLst>
              <a:ext uri="{FF2B5EF4-FFF2-40B4-BE49-F238E27FC236}">
                <a16:creationId xmlns:a16="http://schemas.microsoft.com/office/drawing/2014/main" id="{E05DF669-C5BF-4ACB-8B3B-3942251C76A9}"/>
              </a:ext>
            </a:extLst>
          </p:cNvPr>
          <p:cNvSpPr/>
          <p:nvPr/>
        </p:nvSpPr>
        <p:spPr>
          <a:xfrm>
            <a:off x="6854657" y="1118427"/>
            <a:ext cx="216000" cy="216000"/>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43" name="ZoneTexte 42">
            <a:extLst>
              <a:ext uri="{FF2B5EF4-FFF2-40B4-BE49-F238E27FC236}">
                <a16:creationId xmlns:a16="http://schemas.microsoft.com/office/drawing/2014/main" id="{5C0E213B-E11B-4ECF-BBB9-8BF6A10B2FE5}"/>
              </a:ext>
            </a:extLst>
          </p:cNvPr>
          <p:cNvSpPr txBox="1"/>
          <p:nvPr/>
        </p:nvSpPr>
        <p:spPr>
          <a:xfrm>
            <a:off x="4107106" y="1586023"/>
            <a:ext cx="1109444" cy="261610"/>
          </a:xfrm>
          <a:prstGeom prst="rect">
            <a:avLst/>
          </a:prstGeom>
          <a:noFill/>
        </p:spPr>
        <p:txBody>
          <a:bodyPr wrap="square">
            <a:spAutoFit/>
          </a:bodyPr>
          <a:lstStyle/>
          <a:p>
            <a:r>
              <a:rPr lang="fr-FR" sz="1100" b="1" i="1" dirty="0">
                <a:solidFill>
                  <a:srgbClr val="000000"/>
                </a:solidFill>
                <a:latin typeface="Helvetica Neue"/>
              </a:rPr>
              <a:t>Gamma: </a:t>
            </a:r>
            <a:r>
              <a:rPr lang="fr-FR" sz="1100" i="1" dirty="0">
                <a:solidFill>
                  <a:srgbClr val="000000"/>
                </a:solidFill>
                <a:latin typeface="Helvetica Neue"/>
              </a:rPr>
              <a:t>0</a:t>
            </a:r>
          </a:p>
        </p:txBody>
      </p:sp>
      <p:sp>
        <p:nvSpPr>
          <p:cNvPr id="45" name="ZoneTexte 44">
            <a:extLst>
              <a:ext uri="{FF2B5EF4-FFF2-40B4-BE49-F238E27FC236}">
                <a16:creationId xmlns:a16="http://schemas.microsoft.com/office/drawing/2014/main" id="{D87DCF3D-494F-48E8-BE37-4CC2CF76486F}"/>
              </a:ext>
            </a:extLst>
          </p:cNvPr>
          <p:cNvSpPr txBox="1"/>
          <p:nvPr/>
        </p:nvSpPr>
        <p:spPr>
          <a:xfrm>
            <a:off x="5054577" y="1376313"/>
            <a:ext cx="2029288" cy="430887"/>
          </a:xfrm>
          <a:prstGeom prst="rect">
            <a:avLst/>
          </a:prstGeom>
          <a:noFill/>
        </p:spPr>
        <p:txBody>
          <a:bodyPr wrap="square">
            <a:spAutoFit/>
          </a:bodyPr>
          <a:lstStyle/>
          <a:p>
            <a:r>
              <a:rPr lang="fr-FR" sz="1100" b="1" dirty="0" err="1">
                <a:solidFill>
                  <a:srgbClr val="000000"/>
                </a:solidFill>
                <a:latin typeface="Helvetica Neue"/>
              </a:rPr>
              <a:t>Subsample</a:t>
            </a:r>
            <a:r>
              <a:rPr lang="fr-FR" sz="1100" b="1" dirty="0">
                <a:solidFill>
                  <a:srgbClr val="000000"/>
                </a:solidFill>
                <a:latin typeface="Helvetica Neue"/>
              </a:rPr>
              <a:t>: </a:t>
            </a:r>
            <a:r>
              <a:rPr lang="fr-FR" sz="1100" dirty="0">
                <a:solidFill>
                  <a:srgbClr val="000000"/>
                </a:solidFill>
                <a:latin typeface="Helvetica Neue"/>
              </a:rPr>
              <a:t>0.7,</a:t>
            </a:r>
          </a:p>
          <a:p>
            <a:r>
              <a:rPr lang="fr-FR" sz="1100" b="1" dirty="0" err="1">
                <a:solidFill>
                  <a:srgbClr val="000000"/>
                </a:solidFill>
                <a:latin typeface="Helvetica Neue"/>
              </a:rPr>
              <a:t>colsample_bytree</a:t>
            </a:r>
            <a:r>
              <a:rPr lang="fr-FR" sz="1100" b="1" dirty="0">
                <a:solidFill>
                  <a:srgbClr val="000000"/>
                </a:solidFill>
                <a:latin typeface="Helvetica Neue"/>
              </a:rPr>
              <a:t>: </a:t>
            </a:r>
            <a:r>
              <a:rPr lang="fr-FR" sz="1100" dirty="0">
                <a:solidFill>
                  <a:srgbClr val="000000"/>
                </a:solidFill>
                <a:latin typeface="Helvetica Neue"/>
              </a:rPr>
              <a:t>0.8</a:t>
            </a:r>
          </a:p>
        </p:txBody>
      </p:sp>
      <p:sp>
        <p:nvSpPr>
          <p:cNvPr id="47" name="ZoneTexte 46">
            <a:extLst>
              <a:ext uri="{FF2B5EF4-FFF2-40B4-BE49-F238E27FC236}">
                <a16:creationId xmlns:a16="http://schemas.microsoft.com/office/drawing/2014/main" id="{CAACF824-7EEF-4657-8D4B-32C60B7A7A3E}"/>
              </a:ext>
            </a:extLst>
          </p:cNvPr>
          <p:cNvSpPr txBox="1"/>
          <p:nvPr/>
        </p:nvSpPr>
        <p:spPr>
          <a:xfrm>
            <a:off x="6783111" y="1319016"/>
            <a:ext cx="2110568" cy="430887"/>
          </a:xfrm>
          <a:prstGeom prst="rect">
            <a:avLst/>
          </a:prstGeom>
          <a:noFill/>
        </p:spPr>
        <p:txBody>
          <a:bodyPr wrap="square">
            <a:spAutoFit/>
          </a:bodyPr>
          <a:lstStyle/>
          <a:p>
            <a:r>
              <a:rPr lang="fr-FR" sz="1100" b="1" i="1" dirty="0" err="1">
                <a:solidFill>
                  <a:srgbClr val="000000"/>
                </a:solidFill>
                <a:latin typeface="Helvetica Neue"/>
              </a:rPr>
              <a:t>reg_alpha</a:t>
            </a:r>
            <a:r>
              <a:rPr lang="fr-FR" sz="1100" b="1" i="1" dirty="0">
                <a:solidFill>
                  <a:srgbClr val="000000"/>
                </a:solidFill>
                <a:latin typeface="Helvetica Neue"/>
              </a:rPr>
              <a:t> : </a:t>
            </a:r>
            <a:r>
              <a:rPr lang="fr-FR" sz="1100" i="1" dirty="0">
                <a:solidFill>
                  <a:srgbClr val="000000"/>
                </a:solidFill>
                <a:latin typeface="Helvetica Neue"/>
              </a:rPr>
              <a:t>1e-09 </a:t>
            </a:r>
          </a:p>
          <a:p>
            <a:r>
              <a:rPr lang="fr-FR" sz="1100" b="1" i="1" dirty="0" err="1">
                <a:solidFill>
                  <a:srgbClr val="000000"/>
                </a:solidFill>
                <a:latin typeface="Helvetica Neue"/>
              </a:rPr>
              <a:t>reg_lambda</a:t>
            </a:r>
            <a:r>
              <a:rPr lang="fr-FR" sz="1100" b="1" i="1" dirty="0">
                <a:solidFill>
                  <a:srgbClr val="000000"/>
                </a:solidFill>
                <a:latin typeface="Helvetica Neue"/>
              </a:rPr>
              <a:t> : </a:t>
            </a:r>
            <a:r>
              <a:rPr lang="fr-FR" sz="1100" i="1" dirty="0">
                <a:solidFill>
                  <a:srgbClr val="000000"/>
                </a:solidFill>
                <a:latin typeface="Helvetica Neue"/>
              </a:rPr>
              <a:t>1</a:t>
            </a:r>
            <a:endParaRPr lang="fr-FR" sz="1200" i="1" dirty="0">
              <a:solidFill>
                <a:srgbClr val="000000"/>
              </a:solidFill>
              <a:latin typeface="Helvetica Neue"/>
            </a:endParaRPr>
          </a:p>
        </p:txBody>
      </p:sp>
      <p:sp>
        <p:nvSpPr>
          <p:cNvPr id="48" name="Ellipse 47">
            <a:extLst>
              <a:ext uri="{FF2B5EF4-FFF2-40B4-BE49-F238E27FC236}">
                <a16:creationId xmlns:a16="http://schemas.microsoft.com/office/drawing/2014/main" id="{34531E54-ABD1-4B63-83EA-8457315D6028}"/>
              </a:ext>
            </a:extLst>
          </p:cNvPr>
          <p:cNvSpPr/>
          <p:nvPr/>
        </p:nvSpPr>
        <p:spPr>
          <a:xfrm>
            <a:off x="8083626" y="1027764"/>
            <a:ext cx="216000" cy="216000"/>
          </a:xfrm>
          <a:prstGeom prst="ellipse">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cxnSp>
        <p:nvCxnSpPr>
          <p:cNvPr id="42" name="Connecteur droit 41">
            <a:extLst>
              <a:ext uri="{FF2B5EF4-FFF2-40B4-BE49-F238E27FC236}">
                <a16:creationId xmlns:a16="http://schemas.microsoft.com/office/drawing/2014/main" id="{CADA4EA6-3CAA-4EC6-8B4F-B60F5BCB07F1}"/>
              </a:ext>
            </a:extLst>
          </p:cNvPr>
          <p:cNvCxnSpPr>
            <a:cxnSpLocks/>
          </p:cNvCxnSpPr>
          <p:nvPr/>
        </p:nvCxnSpPr>
        <p:spPr>
          <a:xfrm flipH="1">
            <a:off x="8223678" y="1240415"/>
            <a:ext cx="1" cy="1251118"/>
          </a:xfrm>
          <a:prstGeom prst="line">
            <a:avLst/>
          </a:prstGeom>
          <a:ln w="1905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F6C6903-DDEB-4D14-BEE1-3E7F9C9CED75}"/>
              </a:ext>
            </a:extLst>
          </p:cNvPr>
          <p:cNvSpPr/>
          <p:nvPr/>
        </p:nvSpPr>
        <p:spPr>
          <a:xfrm rot="5400000">
            <a:off x="7312169" y="1962475"/>
            <a:ext cx="662729" cy="1720846"/>
          </a:xfrm>
          <a:prstGeom prst="rect">
            <a:avLst/>
          </a:prstGeom>
          <a:solidFill>
            <a:srgbClr val="92D05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4955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19EF003F-39A3-40EC-A1ED-B52D3BF20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111" y="1405431"/>
            <a:ext cx="4551360" cy="366848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e 44">
            <a:extLst>
              <a:ext uri="{FF2B5EF4-FFF2-40B4-BE49-F238E27FC236}">
                <a16:creationId xmlns:a16="http://schemas.microsoft.com/office/drawing/2014/main" id="{FB344188-04D6-4B77-8DAA-B26F5DCB2E13}"/>
              </a:ext>
            </a:extLst>
          </p:cNvPr>
          <p:cNvGrpSpPr/>
          <p:nvPr/>
        </p:nvGrpSpPr>
        <p:grpSpPr>
          <a:xfrm>
            <a:off x="976618" y="684190"/>
            <a:ext cx="4991879" cy="3853756"/>
            <a:chOff x="5153406" y="1515688"/>
            <a:chExt cx="4531052" cy="3706383"/>
          </a:xfrm>
        </p:grpSpPr>
        <p:pic>
          <p:nvPicPr>
            <p:cNvPr id="2" name="Picture 8">
              <a:extLst>
                <a:ext uri="{FF2B5EF4-FFF2-40B4-BE49-F238E27FC236}">
                  <a16:creationId xmlns:a16="http://schemas.microsoft.com/office/drawing/2014/main" id="{DF710F7D-72BC-4E17-8BB9-D24935DA9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406" y="2100680"/>
              <a:ext cx="4531052" cy="312139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8974CB64-D728-42D3-A89F-2824A26927B0}"/>
                </a:ext>
              </a:extLst>
            </p:cNvPr>
            <p:cNvSpPr txBox="1"/>
            <p:nvPr/>
          </p:nvSpPr>
          <p:spPr>
            <a:xfrm>
              <a:off x="6595062" y="1515688"/>
              <a:ext cx="2534194"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Performance</a:t>
              </a:r>
            </a:p>
          </p:txBody>
        </p:sp>
        <p:sp>
          <p:nvSpPr>
            <p:cNvPr id="6" name="Hexagone 5">
              <a:extLst>
                <a:ext uri="{FF2B5EF4-FFF2-40B4-BE49-F238E27FC236}">
                  <a16:creationId xmlns:a16="http://schemas.microsoft.com/office/drawing/2014/main" id="{656BB46F-8732-450A-9E3A-6C9A87F0478C}"/>
                </a:ext>
              </a:extLst>
            </p:cNvPr>
            <p:cNvSpPr/>
            <p:nvPr/>
          </p:nvSpPr>
          <p:spPr>
            <a:xfrm>
              <a:off x="5628567" y="3011182"/>
              <a:ext cx="495625" cy="458618"/>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descr="Engrenages">
              <a:extLst>
                <a:ext uri="{FF2B5EF4-FFF2-40B4-BE49-F238E27FC236}">
                  <a16:creationId xmlns:a16="http://schemas.microsoft.com/office/drawing/2014/main" id="{A67996BA-3554-40EA-B72B-8237816745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0304" y="3039268"/>
              <a:ext cx="297444" cy="297444"/>
            </a:xfrm>
            <a:prstGeom prst="rect">
              <a:avLst/>
            </a:prstGeom>
          </p:spPr>
        </p:pic>
        <p:pic>
          <p:nvPicPr>
            <p:cNvPr id="8" name="Graphique 7" descr="Engrenage">
              <a:extLst>
                <a:ext uri="{FF2B5EF4-FFF2-40B4-BE49-F238E27FC236}">
                  <a16:creationId xmlns:a16="http://schemas.microsoft.com/office/drawing/2014/main" id="{C405ED7C-D68B-4CFC-B831-8DE4A775EC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71304" y="3177081"/>
              <a:ext cx="297444" cy="297444"/>
            </a:xfrm>
            <a:prstGeom prst="rect">
              <a:avLst/>
            </a:prstGeom>
          </p:spPr>
        </p:pic>
        <p:sp>
          <p:nvSpPr>
            <p:cNvPr id="13" name="ZoneTexte 12">
              <a:extLst>
                <a:ext uri="{FF2B5EF4-FFF2-40B4-BE49-F238E27FC236}">
                  <a16:creationId xmlns:a16="http://schemas.microsoft.com/office/drawing/2014/main" id="{57EAD155-6039-4B3F-81B4-6CC63B709198}"/>
                </a:ext>
              </a:extLst>
            </p:cNvPr>
            <p:cNvSpPr txBox="1"/>
            <p:nvPr/>
          </p:nvSpPr>
          <p:spPr>
            <a:xfrm>
              <a:off x="5567548" y="2743703"/>
              <a:ext cx="616046" cy="276999"/>
            </a:xfrm>
            <a:prstGeom prst="rect">
              <a:avLst/>
            </a:prstGeom>
            <a:noFill/>
          </p:spPr>
          <p:txBody>
            <a:bodyPr wrap="square">
              <a:spAutoFit/>
            </a:bodyPr>
            <a:lstStyle/>
            <a:p>
              <a:pPr algn="ctr"/>
              <a:r>
                <a:rPr lang="fr-FR" sz="1200" b="1" dirty="0">
                  <a:solidFill>
                    <a:schemeClr val="accent6">
                      <a:lumMod val="40000"/>
                      <a:lumOff val="60000"/>
                    </a:schemeClr>
                  </a:solidFill>
                </a:rPr>
                <a:t>XGB</a:t>
              </a:r>
              <a:endParaRPr lang="fr-FR" sz="1200" b="1" dirty="0">
                <a:solidFill>
                  <a:schemeClr val="accent6">
                    <a:lumMod val="75000"/>
                  </a:schemeClr>
                </a:solidFill>
              </a:endParaRPr>
            </a:p>
          </p:txBody>
        </p:sp>
        <p:grpSp>
          <p:nvGrpSpPr>
            <p:cNvPr id="14" name="Groupe 13">
              <a:extLst>
                <a:ext uri="{FF2B5EF4-FFF2-40B4-BE49-F238E27FC236}">
                  <a16:creationId xmlns:a16="http://schemas.microsoft.com/office/drawing/2014/main" id="{55A6F38E-1A8B-431A-9EDF-2237DBE093E1}"/>
                </a:ext>
              </a:extLst>
            </p:cNvPr>
            <p:cNvGrpSpPr/>
            <p:nvPr/>
          </p:nvGrpSpPr>
          <p:grpSpPr>
            <a:xfrm>
              <a:off x="7005993" y="2998132"/>
              <a:ext cx="495624" cy="424594"/>
              <a:chOff x="7707480" y="4266517"/>
              <a:chExt cx="944798" cy="720000"/>
            </a:xfrm>
          </p:grpSpPr>
          <p:sp>
            <p:nvSpPr>
              <p:cNvPr id="15" name="Hexagone 14">
                <a:extLst>
                  <a:ext uri="{FF2B5EF4-FFF2-40B4-BE49-F238E27FC236}">
                    <a16:creationId xmlns:a16="http://schemas.microsoft.com/office/drawing/2014/main" id="{3D277BBB-6512-4EE6-B736-3F2FBBD48CB5}"/>
                  </a:ext>
                </a:extLst>
              </p:cNvPr>
              <p:cNvSpPr/>
              <p:nvPr/>
            </p:nvSpPr>
            <p:spPr>
              <a:xfrm>
                <a:off x="7707480" y="4266517"/>
                <a:ext cx="944798" cy="720000"/>
              </a:xfrm>
              <a:prstGeom prst="hexagon">
                <a:avLst/>
              </a:prstGeom>
              <a:solidFill>
                <a:srgbClr val="E7F9E7"/>
              </a:solidFill>
              <a:ln>
                <a:solidFill>
                  <a:srgbClr val="E7F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Graphique 15" descr="Engrenages">
                <a:extLst>
                  <a:ext uri="{FF2B5EF4-FFF2-40B4-BE49-F238E27FC236}">
                    <a16:creationId xmlns:a16="http://schemas.microsoft.com/office/drawing/2014/main" id="{BA0A28B1-AFFE-4F67-B8BE-7057A7BC9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0209" y="4295035"/>
                <a:ext cx="465265" cy="465265"/>
              </a:xfrm>
              <a:prstGeom prst="rect">
                <a:avLst/>
              </a:prstGeom>
            </p:spPr>
          </p:pic>
          <p:pic>
            <p:nvPicPr>
              <p:cNvPr id="17" name="Graphique 16" descr="Engrenage">
                <a:extLst>
                  <a:ext uri="{FF2B5EF4-FFF2-40B4-BE49-F238E27FC236}">
                    <a16:creationId xmlns:a16="http://schemas.microsoft.com/office/drawing/2014/main" id="{7560FD57-D4E7-48A7-BF30-31B565D57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6309" y="4486313"/>
                <a:ext cx="465265" cy="465265"/>
              </a:xfrm>
              <a:prstGeom prst="rect">
                <a:avLst/>
              </a:prstGeom>
            </p:spPr>
          </p:pic>
        </p:grpSp>
        <p:sp>
          <p:nvSpPr>
            <p:cNvPr id="18" name="ZoneTexte 17">
              <a:extLst>
                <a:ext uri="{FF2B5EF4-FFF2-40B4-BE49-F238E27FC236}">
                  <a16:creationId xmlns:a16="http://schemas.microsoft.com/office/drawing/2014/main" id="{AAF39EF9-E50B-402C-91AB-A341A2CF0907}"/>
                </a:ext>
              </a:extLst>
            </p:cNvPr>
            <p:cNvSpPr txBox="1"/>
            <p:nvPr/>
          </p:nvSpPr>
          <p:spPr>
            <a:xfrm>
              <a:off x="7065395" y="2725929"/>
              <a:ext cx="523010" cy="276999"/>
            </a:xfrm>
            <a:prstGeom prst="rect">
              <a:avLst/>
            </a:prstGeom>
            <a:noFill/>
          </p:spPr>
          <p:txBody>
            <a:bodyPr wrap="square">
              <a:spAutoFit/>
            </a:bodyPr>
            <a:lstStyle/>
            <a:p>
              <a:r>
                <a:rPr lang="fr-FR" sz="1200" b="1" dirty="0">
                  <a:solidFill>
                    <a:srgbClr val="E7F9E7"/>
                  </a:solidFill>
                </a:rPr>
                <a:t>RF</a:t>
              </a:r>
              <a:endParaRPr lang="fr-FR" sz="1200" dirty="0"/>
            </a:p>
          </p:txBody>
        </p:sp>
        <p:grpSp>
          <p:nvGrpSpPr>
            <p:cNvPr id="24" name="Groupe 23">
              <a:extLst>
                <a:ext uri="{FF2B5EF4-FFF2-40B4-BE49-F238E27FC236}">
                  <a16:creationId xmlns:a16="http://schemas.microsoft.com/office/drawing/2014/main" id="{66180A27-778D-4A6C-9361-7FB26347FEF3}"/>
                </a:ext>
              </a:extLst>
            </p:cNvPr>
            <p:cNvGrpSpPr/>
            <p:nvPr/>
          </p:nvGrpSpPr>
          <p:grpSpPr>
            <a:xfrm>
              <a:off x="8412340" y="2726756"/>
              <a:ext cx="716916" cy="698217"/>
              <a:chOff x="4689589" y="4691680"/>
              <a:chExt cx="1227260" cy="1139167"/>
            </a:xfrm>
          </p:grpSpPr>
          <p:sp>
            <p:nvSpPr>
              <p:cNvPr id="25" name="Hexagone 24">
                <a:extLst>
                  <a:ext uri="{FF2B5EF4-FFF2-40B4-BE49-F238E27FC236}">
                    <a16:creationId xmlns:a16="http://schemas.microsoft.com/office/drawing/2014/main" id="{7C63EE4B-B99A-4662-9356-B039EF0510DC}"/>
                  </a:ext>
                </a:extLst>
              </p:cNvPr>
              <p:cNvSpPr/>
              <p:nvPr/>
            </p:nvSpPr>
            <p:spPr>
              <a:xfrm>
                <a:off x="4689589" y="5110847"/>
                <a:ext cx="828000" cy="720000"/>
              </a:xfrm>
              <a:prstGeom prst="hexagon">
                <a:avLst/>
              </a:prstGeom>
              <a:solidFill>
                <a:srgbClr val="FFD9D9"/>
              </a:solidFill>
              <a:ln>
                <a:solidFill>
                  <a:srgbClr val="FF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6" name="Groupe 25">
                <a:extLst>
                  <a:ext uri="{FF2B5EF4-FFF2-40B4-BE49-F238E27FC236}">
                    <a16:creationId xmlns:a16="http://schemas.microsoft.com/office/drawing/2014/main" id="{58EE4140-48AF-4007-A84D-37818BF5A688}"/>
                  </a:ext>
                </a:extLst>
              </p:cNvPr>
              <p:cNvGrpSpPr/>
              <p:nvPr/>
            </p:nvGrpSpPr>
            <p:grpSpPr>
              <a:xfrm>
                <a:off x="4748310" y="4691680"/>
                <a:ext cx="1168539" cy="1127652"/>
                <a:chOff x="2496796" y="3977486"/>
                <a:chExt cx="1168539" cy="1127652"/>
              </a:xfrm>
            </p:grpSpPr>
            <p:pic>
              <p:nvPicPr>
                <p:cNvPr id="27" name="Graphique 26" descr="Engrenages">
                  <a:extLst>
                    <a:ext uri="{FF2B5EF4-FFF2-40B4-BE49-F238E27FC236}">
                      <a16:creationId xmlns:a16="http://schemas.microsoft.com/office/drawing/2014/main" id="{2D47E6D4-27B5-4A7C-934F-5FB724777A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6796" y="4447446"/>
                  <a:ext cx="465265" cy="465265"/>
                </a:xfrm>
                <a:prstGeom prst="rect">
                  <a:avLst/>
                </a:prstGeom>
              </p:spPr>
            </p:pic>
            <p:pic>
              <p:nvPicPr>
                <p:cNvPr id="28" name="Graphique 27" descr="Engrenage">
                  <a:extLst>
                    <a:ext uri="{FF2B5EF4-FFF2-40B4-BE49-F238E27FC236}">
                      <a16:creationId xmlns:a16="http://schemas.microsoft.com/office/drawing/2014/main" id="{7608E99B-2B80-4327-9669-8B26E2DCF6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7179" y="4639873"/>
                  <a:ext cx="465265" cy="465265"/>
                </a:xfrm>
                <a:prstGeom prst="rect">
                  <a:avLst/>
                </a:prstGeom>
              </p:spPr>
            </p:pic>
            <p:sp>
              <p:nvSpPr>
                <p:cNvPr id="29" name="ZoneTexte 28">
                  <a:extLst>
                    <a:ext uri="{FF2B5EF4-FFF2-40B4-BE49-F238E27FC236}">
                      <a16:creationId xmlns:a16="http://schemas.microsoft.com/office/drawing/2014/main" id="{92F5DB73-0051-4C05-8E97-FAC23E6EC16B}"/>
                    </a:ext>
                  </a:extLst>
                </p:cNvPr>
                <p:cNvSpPr txBox="1"/>
                <p:nvPr/>
              </p:nvSpPr>
              <p:spPr>
                <a:xfrm>
                  <a:off x="2537135" y="3977486"/>
                  <a:ext cx="1128200" cy="426827"/>
                </a:xfrm>
                <a:prstGeom prst="rect">
                  <a:avLst/>
                </a:prstGeom>
                <a:noFill/>
              </p:spPr>
              <p:txBody>
                <a:bodyPr wrap="square" rtlCol="0">
                  <a:spAutoFit/>
                </a:bodyPr>
                <a:lstStyle/>
                <a:p>
                  <a:r>
                    <a:rPr lang="fr-FR" sz="1100" b="1" dirty="0">
                      <a:solidFill>
                        <a:srgbClr val="FFD9D9"/>
                      </a:solidFill>
                    </a:rPr>
                    <a:t>ET</a:t>
                  </a:r>
                </a:p>
              </p:txBody>
            </p:sp>
          </p:grpSp>
        </p:grpSp>
      </p:grpSp>
      <p:grpSp>
        <p:nvGrpSpPr>
          <p:cNvPr id="46" name="Groupe 45">
            <a:extLst>
              <a:ext uri="{FF2B5EF4-FFF2-40B4-BE49-F238E27FC236}">
                <a16:creationId xmlns:a16="http://schemas.microsoft.com/office/drawing/2014/main" id="{6863BE16-A9C7-4A09-88CF-CFE45050626D}"/>
              </a:ext>
            </a:extLst>
          </p:cNvPr>
          <p:cNvGrpSpPr/>
          <p:nvPr/>
        </p:nvGrpSpPr>
        <p:grpSpPr>
          <a:xfrm>
            <a:off x="7710646" y="755045"/>
            <a:ext cx="3542831" cy="3741124"/>
            <a:chOff x="486414" y="1685079"/>
            <a:chExt cx="3542831" cy="3741124"/>
          </a:xfrm>
        </p:grpSpPr>
        <p:sp>
          <p:nvSpPr>
            <p:cNvPr id="4" name="ZoneTexte 3">
              <a:extLst>
                <a:ext uri="{FF2B5EF4-FFF2-40B4-BE49-F238E27FC236}">
                  <a16:creationId xmlns:a16="http://schemas.microsoft.com/office/drawing/2014/main" id="{C263AE7D-D639-424E-AD50-9A0BF62AA331}"/>
                </a:ext>
              </a:extLst>
            </p:cNvPr>
            <p:cNvSpPr txBox="1"/>
            <p:nvPr/>
          </p:nvSpPr>
          <p:spPr>
            <a:xfrm>
              <a:off x="1005096" y="1685079"/>
              <a:ext cx="2992539"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Durée d’exécution</a:t>
              </a:r>
            </a:p>
          </p:txBody>
        </p:sp>
        <p:sp>
          <p:nvSpPr>
            <p:cNvPr id="9" name="Hexagone 8">
              <a:extLst>
                <a:ext uri="{FF2B5EF4-FFF2-40B4-BE49-F238E27FC236}">
                  <a16:creationId xmlns:a16="http://schemas.microsoft.com/office/drawing/2014/main" id="{BAFE8263-E6FB-4383-BB6B-6DE615E8D97F}"/>
                </a:ext>
              </a:extLst>
            </p:cNvPr>
            <p:cNvSpPr/>
            <p:nvPr/>
          </p:nvSpPr>
          <p:spPr>
            <a:xfrm>
              <a:off x="546625" y="4884224"/>
              <a:ext cx="585266" cy="541566"/>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Graphique 9" descr="Engrenages">
              <a:extLst>
                <a:ext uri="{FF2B5EF4-FFF2-40B4-BE49-F238E27FC236}">
                  <a16:creationId xmlns:a16="http://schemas.microsoft.com/office/drawing/2014/main" id="{86FBEFD0-F92C-419B-9D71-C3D99FF293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361" y="4912309"/>
              <a:ext cx="351241" cy="351241"/>
            </a:xfrm>
            <a:prstGeom prst="rect">
              <a:avLst/>
            </a:prstGeom>
          </p:spPr>
        </p:pic>
        <p:pic>
          <p:nvPicPr>
            <p:cNvPr id="11" name="Graphique 10" descr="Engrenage">
              <a:extLst>
                <a:ext uri="{FF2B5EF4-FFF2-40B4-BE49-F238E27FC236}">
                  <a16:creationId xmlns:a16="http://schemas.microsoft.com/office/drawing/2014/main" id="{96E54365-630E-40AB-847E-D5519F5597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9361" y="5050122"/>
              <a:ext cx="351241" cy="351241"/>
            </a:xfrm>
            <a:prstGeom prst="rect">
              <a:avLst/>
            </a:prstGeom>
          </p:spPr>
        </p:pic>
        <p:sp>
          <p:nvSpPr>
            <p:cNvPr id="12" name="ZoneTexte 11">
              <a:extLst>
                <a:ext uri="{FF2B5EF4-FFF2-40B4-BE49-F238E27FC236}">
                  <a16:creationId xmlns:a16="http://schemas.microsoft.com/office/drawing/2014/main" id="{19064D31-A6D7-476F-BD19-43817E866809}"/>
                </a:ext>
              </a:extLst>
            </p:cNvPr>
            <p:cNvSpPr txBox="1"/>
            <p:nvPr/>
          </p:nvSpPr>
          <p:spPr>
            <a:xfrm>
              <a:off x="486414" y="4602500"/>
              <a:ext cx="727466" cy="276999"/>
            </a:xfrm>
            <a:prstGeom prst="rect">
              <a:avLst/>
            </a:prstGeom>
            <a:noFill/>
          </p:spPr>
          <p:txBody>
            <a:bodyPr wrap="square">
              <a:spAutoFit/>
            </a:bodyPr>
            <a:lstStyle/>
            <a:p>
              <a:pPr algn="ctr"/>
              <a:r>
                <a:rPr lang="fr-FR" sz="1200" b="1" dirty="0">
                  <a:solidFill>
                    <a:schemeClr val="accent6">
                      <a:lumMod val="75000"/>
                    </a:schemeClr>
                  </a:solidFill>
                </a:rPr>
                <a:t>XGB</a:t>
              </a:r>
            </a:p>
          </p:txBody>
        </p:sp>
        <p:grpSp>
          <p:nvGrpSpPr>
            <p:cNvPr id="19" name="Groupe 18">
              <a:extLst>
                <a:ext uri="{FF2B5EF4-FFF2-40B4-BE49-F238E27FC236}">
                  <a16:creationId xmlns:a16="http://schemas.microsoft.com/office/drawing/2014/main" id="{21C46782-B64A-45D4-9AA0-F0CAB41BD761}"/>
                </a:ext>
              </a:extLst>
            </p:cNvPr>
            <p:cNvGrpSpPr/>
            <p:nvPr/>
          </p:nvGrpSpPr>
          <p:grpSpPr>
            <a:xfrm>
              <a:off x="3352246" y="4907506"/>
              <a:ext cx="585265" cy="501388"/>
              <a:chOff x="8182452" y="5400090"/>
              <a:chExt cx="944798" cy="720001"/>
            </a:xfrm>
          </p:grpSpPr>
          <p:sp>
            <p:nvSpPr>
              <p:cNvPr id="20" name="Hexagone 19">
                <a:extLst>
                  <a:ext uri="{FF2B5EF4-FFF2-40B4-BE49-F238E27FC236}">
                    <a16:creationId xmlns:a16="http://schemas.microsoft.com/office/drawing/2014/main" id="{91008F80-1EF0-4D21-9500-A5B93E9EEDDC}"/>
                  </a:ext>
                </a:extLst>
              </p:cNvPr>
              <p:cNvSpPr/>
              <p:nvPr/>
            </p:nvSpPr>
            <p:spPr>
              <a:xfrm>
                <a:off x="8182452" y="5400090"/>
                <a:ext cx="944798" cy="720001"/>
              </a:xfrm>
              <a:prstGeom prst="hexagon">
                <a:avLst/>
              </a:prstGeom>
              <a:solidFill>
                <a:srgbClr val="E7F9E7"/>
              </a:solidFill>
              <a:ln>
                <a:solidFill>
                  <a:srgbClr val="E7F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Graphique 20" descr="Engrenages">
                <a:extLst>
                  <a:ext uri="{FF2B5EF4-FFF2-40B4-BE49-F238E27FC236}">
                    <a16:creationId xmlns:a16="http://schemas.microsoft.com/office/drawing/2014/main" id="{3DFE0057-7D69-480C-AF1F-78E0D60CED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5191" y="5428605"/>
                <a:ext cx="465265" cy="465266"/>
              </a:xfrm>
              <a:prstGeom prst="rect">
                <a:avLst/>
              </a:prstGeom>
            </p:spPr>
          </p:pic>
          <p:pic>
            <p:nvPicPr>
              <p:cNvPr id="22" name="Graphique 21" descr="Engrenage">
                <a:extLst>
                  <a:ext uri="{FF2B5EF4-FFF2-40B4-BE49-F238E27FC236}">
                    <a16:creationId xmlns:a16="http://schemas.microsoft.com/office/drawing/2014/main" id="{B8DC7454-8EA0-48E4-BB15-FC7AD4FE3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289" y="5619892"/>
                <a:ext cx="465265" cy="465266"/>
              </a:xfrm>
              <a:prstGeom prst="rect">
                <a:avLst/>
              </a:prstGeom>
            </p:spPr>
          </p:pic>
        </p:grpSp>
        <p:sp>
          <p:nvSpPr>
            <p:cNvPr id="23" name="ZoneTexte 22">
              <a:extLst>
                <a:ext uri="{FF2B5EF4-FFF2-40B4-BE49-F238E27FC236}">
                  <a16:creationId xmlns:a16="http://schemas.microsoft.com/office/drawing/2014/main" id="{F8CBA02B-A011-44DD-9210-E0877BBBF8F9}"/>
                </a:ext>
              </a:extLst>
            </p:cNvPr>
            <p:cNvSpPr txBox="1"/>
            <p:nvPr/>
          </p:nvSpPr>
          <p:spPr>
            <a:xfrm>
              <a:off x="3411642" y="4635310"/>
              <a:ext cx="617603" cy="276999"/>
            </a:xfrm>
            <a:prstGeom prst="rect">
              <a:avLst/>
            </a:prstGeom>
            <a:noFill/>
          </p:spPr>
          <p:txBody>
            <a:bodyPr wrap="square">
              <a:spAutoFit/>
            </a:bodyPr>
            <a:lstStyle/>
            <a:p>
              <a:r>
                <a:rPr lang="fr-FR" sz="1200" b="1" dirty="0">
                  <a:solidFill>
                    <a:srgbClr val="E7F9E7"/>
                  </a:solidFill>
                </a:rPr>
                <a:t>RF</a:t>
              </a:r>
              <a:endParaRPr lang="fr-FR" sz="1200" dirty="0"/>
            </a:p>
          </p:txBody>
        </p:sp>
        <p:grpSp>
          <p:nvGrpSpPr>
            <p:cNvPr id="30" name="Groupe 29">
              <a:extLst>
                <a:ext uri="{FF2B5EF4-FFF2-40B4-BE49-F238E27FC236}">
                  <a16:creationId xmlns:a16="http://schemas.microsoft.com/office/drawing/2014/main" id="{7CA055BF-61B3-4948-A33F-E8B6130A9025}"/>
                </a:ext>
              </a:extLst>
            </p:cNvPr>
            <p:cNvGrpSpPr/>
            <p:nvPr/>
          </p:nvGrpSpPr>
          <p:grpSpPr>
            <a:xfrm>
              <a:off x="2013792" y="4601696"/>
              <a:ext cx="846598" cy="824507"/>
              <a:chOff x="4385541" y="5700059"/>
              <a:chExt cx="1227279" cy="1139174"/>
            </a:xfrm>
          </p:grpSpPr>
          <p:sp>
            <p:nvSpPr>
              <p:cNvPr id="31" name="Hexagone 30">
                <a:extLst>
                  <a:ext uri="{FF2B5EF4-FFF2-40B4-BE49-F238E27FC236}">
                    <a16:creationId xmlns:a16="http://schemas.microsoft.com/office/drawing/2014/main" id="{F310B00A-6D6A-42DC-9A99-2E821F4BCCC6}"/>
                  </a:ext>
                </a:extLst>
              </p:cNvPr>
              <p:cNvSpPr/>
              <p:nvPr/>
            </p:nvSpPr>
            <p:spPr>
              <a:xfrm>
                <a:off x="4385541" y="6119231"/>
                <a:ext cx="827992" cy="720002"/>
              </a:xfrm>
              <a:prstGeom prst="hexagon">
                <a:avLst/>
              </a:prstGeom>
              <a:solidFill>
                <a:srgbClr val="FFD9D9"/>
              </a:solidFill>
              <a:ln>
                <a:solidFill>
                  <a:srgbClr val="FF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2" name="Groupe 31">
                <a:extLst>
                  <a:ext uri="{FF2B5EF4-FFF2-40B4-BE49-F238E27FC236}">
                    <a16:creationId xmlns:a16="http://schemas.microsoft.com/office/drawing/2014/main" id="{C127CBB5-66CE-4F74-8408-48D3AFA0B33E}"/>
                  </a:ext>
                </a:extLst>
              </p:cNvPr>
              <p:cNvGrpSpPr/>
              <p:nvPr/>
            </p:nvGrpSpPr>
            <p:grpSpPr>
              <a:xfrm>
                <a:off x="4444272" y="5700059"/>
                <a:ext cx="1168548" cy="1127649"/>
                <a:chOff x="2192758" y="4985865"/>
                <a:chExt cx="1168548" cy="1127649"/>
              </a:xfrm>
            </p:grpSpPr>
            <p:pic>
              <p:nvPicPr>
                <p:cNvPr id="33" name="Graphique 32" descr="Engrenages">
                  <a:extLst>
                    <a:ext uri="{FF2B5EF4-FFF2-40B4-BE49-F238E27FC236}">
                      <a16:creationId xmlns:a16="http://schemas.microsoft.com/office/drawing/2014/main" id="{399D5565-50F5-452D-BC65-BCFDD1B016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92758" y="5455828"/>
                  <a:ext cx="465267" cy="465262"/>
                </a:xfrm>
                <a:prstGeom prst="rect">
                  <a:avLst/>
                </a:prstGeom>
              </p:spPr>
            </p:pic>
            <p:pic>
              <p:nvPicPr>
                <p:cNvPr id="34" name="Graphique 33" descr="Engrenage">
                  <a:extLst>
                    <a:ext uri="{FF2B5EF4-FFF2-40B4-BE49-F238E27FC236}">
                      <a16:creationId xmlns:a16="http://schemas.microsoft.com/office/drawing/2014/main" id="{B49018D7-C9C3-4AA9-90C1-EB583E719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3127" y="5648252"/>
                  <a:ext cx="465270" cy="465262"/>
                </a:xfrm>
                <a:prstGeom prst="rect">
                  <a:avLst/>
                </a:prstGeom>
              </p:spPr>
            </p:pic>
            <p:sp>
              <p:nvSpPr>
                <p:cNvPr id="35" name="ZoneTexte 34">
                  <a:extLst>
                    <a:ext uri="{FF2B5EF4-FFF2-40B4-BE49-F238E27FC236}">
                      <a16:creationId xmlns:a16="http://schemas.microsoft.com/office/drawing/2014/main" id="{296B5DA0-FF5D-4161-9DFE-AE504FC0BA63}"/>
                    </a:ext>
                  </a:extLst>
                </p:cNvPr>
                <p:cNvSpPr txBox="1"/>
                <p:nvPr/>
              </p:nvSpPr>
              <p:spPr>
                <a:xfrm>
                  <a:off x="2233105" y="4985865"/>
                  <a:ext cx="1128201" cy="426826"/>
                </a:xfrm>
                <a:prstGeom prst="rect">
                  <a:avLst/>
                </a:prstGeom>
                <a:noFill/>
              </p:spPr>
              <p:txBody>
                <a:bodyPr wrap="square" rtlCol="0">
                  <a:spAutoFit/>
                </a:bodyPr>
                <a:lstStyle/>
                <a:p>
                  <a:r>
                    <a:rPr lang="fr-FR" sz="1100" b="1" dirty="0">
                      <a:solidFill>
                        <a:srgbClr val="FFD9D9"/>
                      </a:solidFill>
                    </a:rPr>
                    <a:t>ET</a:t>
                  </a:r>
                </a:p>
              </p:txBody>
            </p:sp>
          </p:grpSp>
        </p:grpSp>
      </p:grpSp>
      <p:sp>
        <p:nvSpPr>
          <p:cNvPr id="36" name="Rectangle 35">
            <a:extLst>
              <a:ext uri="{FF2B5EF4-FFF2-40B4-BE49-F238E27FC236}">
                <a16:creationId xmlns:a16="http://schemas.microsoft.com/office/drawing/2014/main" id="{D6EBA836-2832-4B24-9D66-DBC039C2F77C}"/>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a:extLst>
              <a:ext uri="{FF2B5EF4-FFF2-40B4-BE49-F238E27FC236}">
                <a16:creationId xmlns:a16="http://schemas.microsoft.com/office/drawing/2014/main" id="{C668E88E-4E74-4E18-8B43-6E2D1F53E0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38" name="Groupe 37">
            <a:extLst>
              <a:ext uri="{FF2B5EF4-FFF2-40B4-BE49-F238E27FC236}">
                <a16:creationId xmlns:a16="http://schemas.microsoft.com/office/drawing/2014/main" id="{AC4991F9-AEFF-42E8-80A3-05D8A613C9A7}"/>
              </a:ext>
            </a:extLst>
          </p:cNvPr>
          <p:cNvGrpSpPr/>
          <p:nvPr/>
        </p:nvGrpSpPr>
        <p:grpSpPr>
          <a:xfrm>
            <a:off x="11291582" y="6231082"/>
            <a:ext cx="613550" cy="481858"/>
            <a:chOff x="11291582" y="6231082"/>
            <a:chExt cx="613550" cy="481858"/>
          </a:xfrm>
        </p:grpSpPr>
        <p:sp>
          <p:nvSpPr>
            <p:cNvPr id="39" name="Ellipse 38">
              <a:extLst>
                <a:ext uri="{FF2B5EF4-FFF2-40B4-BE49-F238E27FC236}">
                  <a16:creationId xmlns:a16="http://schemas.microsoft.com/office/drawing/2014/main" id="{FEBABC62-E53C-4BBE-AD9F-C2FB776D1552}"/>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92D9D51E-09A3-4B1D-8956-0E5AF72688C1}"/>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33</a:t>
              </a:r>
            </a:p>
          </p:txBody>
        </p:sp>
      </p:grpSp>
      <p:sp>
        <p:nvSpPr>
          <p:cNvPr id="41" name="ZoneTexte 40">
            <a:extLst>
              <a:ext uri="{FF2B5EF4-FFF2-40B4-BE49-F238E27FC236}">
                <a16:creationId xmlns:a16="http://schemas.microsoft.com/office/drawing/2014/main" id="{300E3CD5-8D06-4755-AF1A-BFB0510A09DE}"/>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42" name="ZoneTexte 41">
            <a:extLst>
              <a:ext uri="{FF2B5EF4-FFF2-40B4-BE49-F238E27FC236}">
                <a16:creationId xmlns:a16="http://schemas.microsoft.com/office/drawing/2014/main" id="{04181DFB-20DA-4C3A-8489-3ED0D975664A}"/>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43" name="Graphique 42" descr="Engrenages">
            <a:extLst>
              <a:ext uri="{FF2B5EF4-FFF2-40B4-BE49-F238E27FC236}">
                <a16:creationId xmlns:a16="http://schemas.microsoft.com/office/drawing/2014/main" id="{C218E964-78C5-4AEC-AFE3-D1E517DD61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5155" y="207085"/>
            <a:ext cx="357615" cy="357615"/>
          </a:xfrm>
          <a:prstGeom prst="rect">
            <a:avLst/>
          </a:prstGeom>
        </p:spPr>
      </p:pic>
      <p:sp>
        <p:nvSpPr>
          <p:cNvPr id="44" name="Rectangle 43">
            <a:extLst>
              <a:ext uri="{FF2B5EF4-FFF2-40B4-BE49-F238E27FC236}">
                <a16:creationId xmlns:a16="http://schemas.microsoft.com/office/drawing/2014/main" id="{31CE83C9-3031-487C-9046-6266B4A4A9B0}"/>
              </a:ext>
            </a:extLst>
          </p:cNvPr>
          <p:cNvSpPr/>
          <p:nvPr/>
        </p:nvSpPr>
        <p:spPr>
          <a:xfrm>
            <a:off x="599567" y="177143"/>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7" name="Flèche : angle droit à deux pointes 46">
            <a:extLst>
              <a:ext uri="{FF2B5EF4-FFF2-40B4-BE49-F238E27FC236}">
                <a16:creationId xmlns:a16="http://schemas.microsoft.com/office/drawing/2014/main" id="{C41DAA5D-4FB7-435A-AEDA-CC962FFEB9C5}"/>
              </a:ext>
            </a:extLst>
          </p:cNvPr>
          <p:cNvSpPr/>
          <p:nvPr/>
        </p:nvSpPr>
        <p:spPr>
          <a:xfrm rot="13347908">
            <a:off x="5668328" y="4361543"/>
            <a:ext cx="1230397" cy="1221073"/>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Hexagone 47">
            <a:extLst>
              <a:ext uri="{FF2B5EF4-FFF2-40B4-BE49-F238E27FC236}">
                <a16:creationId xmlns:a16="http://schemas.microsoft.com/office/drawing/2014/main" id="{304489A0-D96C-4ECD-AC55-68B717F2E94D}"/>
              </a:ext>
            </a:extLst>
          </p:cNvPr>
          <p:cNvSpPr/>
          <p:nvPr/>
        </p:nvSpPr>
        <p:spPr>
          <a:xfrm>
            <a:off x="5950297" y="5456235"/>
            <a:ext cx="828000" cy="72000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9" name="Graphique 48" descr="Engrenages">
            <a:extLst>
              <a:ext uri="{FF2B5EF4-FFF2-40B4-BE49-F238E27FC236}">
                <a16:creationId xmlns:a16="http://schemas.microsoft.com/office/drawing/2014/main" id="{F1D0C70D-E30B-4372-A253-93AE24E98B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9021" y="5524724"/>
            <a:ext cx="465265" cy="465265"/>
          </a:xfrm>
          <a:prstGeom prst="rect">
            <a:avLst/>
          </a:prstGeom>
        </p:spPr>
      </p:pic>
      <p:sp>
        <p:nvSpPr>
          <p:cNvPr id="50" name="ZoneTexte 49">
            <a:extLst>
              <a:ext uri="{FF2B5EF4-FFF2-40B4-BE49-F238E27FC236}">
                <a16:creationId xmlns:a16="http://schemas.microsoft.com/office/drawing/2014/main" id="{01C800D2-65C7-4450-9405-FD662E7C1328}"/>
              </a:ext>
            </a:extLst>
          </p:cNvPr>
          <p:cNvSpPr txBox="1"/>
          <p:nvPr/>
        </p:nvSpPr>
        <p:spPr>
          <a:xfrm>
            <a:off x="5823945" y="6273804"/>
            <a:ext cx="1211135" cy="261610"/>
          </a:xfrm>
          <a:prstGeom prst="rect">
            <a:avLst/>
          </a:prstGeom>
          <a:noFill/>
        </p:spPr>
        <p:txBody>
          <a:bodyPr wrap="square" rtlCol="0">
            <a:spAutoFit/>
          </a:bodyPr>
          <a:lstStyle/>
          <a:p>
            <a:r>
              <a:rPr lang="fr-FR" sz="1100" b="1" dirty="0">
                <a:solidFill>
                  <a:schemeClr val="accent6">
                    <a:lumMod val="40000"/>
                    <a:lumOff val="60000"/>
                  </a:schemeClr>
                </a:solidFill>
                <a:effectLst>
                  <a:outerShdw blurRad="38100" dist="38100" dir="2700000" algn="tl">
                    <a:srgbClr val="000000">
                      <a:alpha val="43137"/>
                    </a:srgbClr>
                  </a:outerShdw>
                </a:effectLst>
              </a:rPr>
              <a:t>MODÈLE XGB</a:t>
            </a:r>
          </a:p>
        </p:txBody>
      </p:sp>
      <p:pic>
        <p:nvPicPr>
          <p:cNvPr id="51" name="Graphique 50" descr="Engrenage">
            <a:extLst>
              <a:ext uri="{FF2B5EF4-FFF2-40B4-BE49-F238E27FC236}">
                <a16:creationId xmlns:a16="http://schemas.microsoft.com/office/drawing/2014/main" id="{62315FF3-10B2-4922-BB48-8148654DF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45417" y="5699518"/>
            <a:ext cx="465265" cy="465265"/>
          </a:xfrm>
          <a:prstGeom prst="rect">
            <a:avLst/>
          </a:prstGeom>
        </p:spPr>
      </p:pic>
      <p:sp>
        <p:nvSpPr>
          <p:cNvPr id="52" name="ZoneTexte 51">
            <a:extLst>
              <a:ext uri="{FF2B5EF4-FFF2-40B4-BE49-F238E27FC236}">
                <a16:creationId xmlns:a16="http://schemas.microsoft.com/office/drawing/2014/main" id="{E13B225D-85BE-442C-81A0-92E353D3F209}"/>
              </a:ext>
            </a:extLst>
          </p:cNvPr>
          <p:cNvSpPr txBox="1"/>
          <p:nvPr/>
        </p:nvSpPr>
        <p:spPr>
          <a:xfrm>
            <a:off x="7098977" y="5652080"/>
            <a:ext cx="2791932" cy="384017"/>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Meilleur modèle</a:t>
            </a:r>
          </a:p>
        </p:txBody>
      </p:sp>
      <p:pic>
        <p:nvPicPr>
          <p:cNvPr id="54" name="Image 53">
            <a:extLst>
              <a:ext uri="{FF2B5EF4-FFF2-40B4-BE49-F238E27FC236}">
                <a16:creationId xmlns:a16="http://schemas.microsoft.com/office/drawing/2014/main" id="{4BB37D9F-62D2-4B12-8A6D-39ABAFABE187}"/>
              </a:ext>
            </a:extLst>
          </p:cNvPr>
          <p:cNvPicPr>
            <a:picLocks noChangeAspect="1"/>
          </p:cNvPicPr>
          <p:nvPr/>
        </p:nvPicPr>
        <p:blipFill>
          <a:blip r:embed="rId11"/>
          <a:stretch>
            <a:fillRect/>
          </a:stretch>
        </p:blipFill>
        <p:spPr>
          <a:xfrm>
            <a:off x="1400768" y="4560848"/>
            <a:ext cx="3924300" cy="1123950"/>
          </a:xfrm>
          <a:prstGeom prst="rect">
            <a:avLst/>
          </a:prstGeom>
        </p:spPr>
      </p:pic>
      <p:sp>
        <p:nvSpPr>
          <p:cNvPr id="55" name="Rectangle 54">
            <a:extLst>
              <a:ext uri="{FF2B5EF4-FFF2-40B4-BE49-F238E27FC236}">
                <a16:creationId xmlns:a16="http://schemas.microsoft.com/office/drawing/2014/main" id="{DEE07D84-D17C-434A-955E-8DABC27F6B63}"/>
              </a:ext>
            </a:extLst>
          </p:cNvPr>
          <p:cNvSpPr/>
          <p:nvPr/>
        </p:nvSpPr>
        <p:spPr>
          <a:xfrm rot="5400000">
            <a:off x="2941580" y="4817488"/>
            <a:ext cx="716139" cy="874082"/>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8527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 name="Tableau 159">
            <a:extLst>
              <a:ext uri="{FF2B5EF4-FFF2-40B4-BE49-F238E27FC236}">
                <a16:creationId xmlns:a16="http://schemas.microsoft.com/office/drawing/2014/main" id="{76324F9B-5D39-4CA1-89DC-1C391F4004EC}"/>
              </a:ext>
            </a:extLst>
          </p:cNvPr>
          <p:cNvGraphicFramePr>
            <a:graphicFrameLocks noGrp="1"/>
          </p:cNvGraphicFramePr>
          <p:nvPr>
            <p:extLst>
              <p:ext uri="{D42A27DB-BD31-4B8C-83A1-F6EECF244321}">
                <p14:modId xmlns:p14="http://schemas.microsoft.com/office/powerpoint/2010/main" val="1778683203"/>
              </p:ext>
            </p:extLst>
          </p:nvPr>
        </p:nvGraphicFramePr>
        <p:xfrm>
          <a:off x="1553688" y="3303295"/>
          <a:ext cx="888618" cy="620316"/>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620316">
                <a:tc>
                  <a:txBody>
                    <a:bodyPr/>
                    <a:lstStyle/>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3980682482"/>
                  </a:ext>
                </a:extLst>
              </a:tr>
            </a:tbl>
          </a:graphicData>
        </a:graphic>
      </p:graphicFrame>
      <p:sp>
        <p:nvSpPr>
          <p:cNvPr id="46" name="Rectangle : coins arrondis 45">
            <a:extLst>
              <a:ext uri="{FF2B5EF4-FFF2-40B4-BE49-F238E27FC236}">
                <a16:creationId xmlns:a16="http://schemas.microsoft.com/office/drawing/2014/main" id="{A8E3D8E9-6E41-402F-8193-B249C555B49B}"/>
              </a:ext>
            </a:extLst>
          </p:cNvPr>
          <p:cNvSpPr/>
          <p:nvPr/>
        </p:nvSpPr>
        <p:spPr>
          <a:xfrm>
            <a:off x="6075217" y="2399300"/>
            <a:ext cx="1254061" cy="189732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31EDA891-6532-489B-AE15-BA4B70DD2A40}"/>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76DBC23D-3897-4F77-9671-333E32251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6" name="Groupe 5">
            <a:extLst>
              <a:ext uri="{FF2B5EF4-FFF2-40B4-BE49-F238E27FC236}">
                <a16:creationId xmlns:a16="http://schemas.microsoft.com/office/drawing/2014/main" id="{3F7F0F1B-BD39-4D17-9579-8BEDA82F6141}"/>
              </a:ext>
            </a:extLst>
          </p:cNvPr>
          <p:cNvGrpSpPr/>
          <p:nvPr/>
        </p:nvGrpSpPr>
        <p:grpSpPr>
          <a:xfrm>
            <a:off x="11291582" y="6231082"/>
            <a:ext cx="613550" cy="481858"/>
            <a:chOff x="11291582" y="6231082"/>
            <a:chExt cx="613550" cy="481858"/>
          </a:xfrm>
        </p:grpSpPr>
        <p:sp>
          <p:nvSpPr>
            <p:cNvPr id="7" name="Ellipse 6">
              <a:extLst>
                <a:ext uri="{FF2B5EF4-FFF2-40B4-BE49-F238E27FC236}">
                  <a16:creationId xmlns:a16="http://schemas.microsoft.com/office/drawing/2014/main" id="{CB4BEF8D-4F1D-4EA2-96FA-D9EFF59BA20B}"/>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92E54D19-5A22-4C3D-8CDE-40A1E24BBDA7}"/>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34</a:t>
              </a:r>
            </a:p>
          </p:txBody>
        </p:sp>
      </p:grpSp>
      <p:sp>
        <p:nvSpPr>
          <p:cNvPr id="18" name="ZoneTexte 17">
            <a:extLst>
              <a:ext uri="{FF2B5EF4-FFF2-40B4-BE49-F238E27FC236}">
                <a16:creationId xmlns:a16="http://schemas.microsoft.com/office/drawing/2014/main" id="{5852FDBF-531C-4651-A9C2-6D551C92BD10}"/>
              </a:ext>
            </a:extLst>
          </p:cNvPr>
          <p:cNvSpPr txBox="1"/>
          <p:nvPr/>
        </p:nvSpPr>
        <p:spPr>
          <a:xfrm>
            <a:off x="9553367" y="2834957"/>
            <a:ext cx="1465602" cy="276999"/>
          </a:xfrm>
          <a:prstGeom prst="rect">
            <a:avLst/>
          </a:prstGeom>
          <a:noFill/>
        </p:spPr>
        <p:txBody>
          <a:bodyPr wrap="square">
            <a:spAutoFit/>
          </a:bodyPr>
          <a:lstStyle/>
          <a:p>
            <a:r>
              <a:rPr lang="fr-FR" sz="1200" b="1" dirty="0">
                <a:ln>
                  <a:solidFill>
                    <a:schemeClr val="accent5">
                      <a:lumMod val="75000"/>
                    </a:schemeClr>
                  </a:solidFill>
                </a:ln>
                <a:solidFill>
                  <a:schemeClr val="accent5">
                    <a:lumMod val="75000"/>
                  </a:schemeClr>
                </a:solidFill>
              </a:rPr>
              <a:t>PERFORMANCE</a:t>
            </a:r>
          </a:p>
        </p:txBody>
      </p:sp>
      <p:sp>
        <p:nvSpPr>
          <p:cNvPr id="40" name="ZoneTexte 39">
            <a:extLst>
              <a:ext uri="{FF2B5EF4-FFF2-40B4-BE49-F238E27FC236}">
                <a16:creationId xmlns:a16="http://schemas.microsoft.com/office/drawing/2014/main" id="{640B5C85-C1F9-48B6-8225-3E740F6C3EA2}"/>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3</a:t>
            </a:r>
          </a:p>
        </p:txBody>
      </p:sp>
      <p:sp>
        <p:nvSpPr>
          <p:cNvPr id="41" name="ZoneTexte 40">
            <a:extLst>
              <a:ext uri="{FF2B5EF4-FFF2-40B4-BE49-F238E27FC236}">
                <a16:creationId xmlns:a16="http://schemas.microsoft.com/office/drawing/2014/main" id="{2D07A63D-79B4-4460-80F6-B144028E902A}"/>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PRÉDICTION</a:t>
            </a:r>
          </a:p>
        </p:txBody>
      </p:sp>
      <p:pic>
        <p:nvPicPr>
          <p:cNvPr id="42" name="Graphique 41" descr="Engrenages">
            <a:extLst>
              <a:ext uri="{FF2B5EF4-FFF2-40B4-BE49-F238E27FC236}">
                <a16:creationId xmlns:a16="http://schemas.microsoft.com/office/drawing/2014/main" id="{D9B13C02-B121-4C1C-8374-585A3359A8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5155" y="207085"/>
            <a:ext cx="357615" cy="357615"/>
          </a:xfrm>
          <a:prstGeom prst="rect">
            <a:avLst/>
          </a:prstGeom>
        </p:spPr>
      </p:pic>
      <p:sp>
        <p:nvSpPr>
          <p:cNvPr id="43" name="Rectangle 42">
            <a:extLst>
              <a:ext uri="{FF2B5EF4-FFF2-40B4-BE49-F238E27FC236}">
                <a16:creationId xmlns:a16="http://schemas.microsoft.com/office/drawing/2014/main" id="{44600A53-DB6E-49E9-BE45-87EF739BD124}"/>
              </a:ext>
            </a:extLst>
          </p:cNvPr>
          <p:cNvSpPr/>
          <p:nvPr/>
        </p:nvSpPr>
        <p:spPr>
          <a:xfrm>
            <a:off x="578354" y="177734"/>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graphicFrame>
        <p:nvGraphicFramePr>
          <p:cNvPr id="67" name="Tableau 66">
            <a:extLst>
              <a:ext uri="{FF2B5EF4-FFF2-40B4-BE49-F238E27FC236}">
                <a16:creationId xmlns:a16="http://schemas.microsoft.com/office/drawing/2014/main" id="{F913F00C-CBEA-4F3B-AD31-D58E519D1711}"/>
              </a:ext>
            </a:extLst>
          </p:cNvPr>
          <p:cNvGraphicFramePr>
            <a:graphicFrameLocks noGrp="1"/>
          </p:cNvGraphicFramePr>
          <p:nvPr>
            <p:extLst>
              <p:ext uri="{D42A27DB-BD31-4B8C-83A1-F6EECF244321}">
                <p14:modId xmlns:p14="http://schemas.microsoft.com/office/powerpoint/2010/main" val="4026043030"/>
              </p:ext>
            </p:extLst>
          </p:nvPr>
        </p:nvGraphicFramePr>
        <p:xfrm>
          <a:off x="4460649" y="2921350"/>
          <a:ext cx="888618" cy="620316"/>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620316">
                <a:tc>
                  <a:txBody>
                    <a:bodyPr/>
                    <a:lstStyle/>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3980682482"/>
                  </a:ext>
                </a:extLst>
              </a:tr>
            </a:tbl>
          </a:graphicData>
        </a:graphic>
      </p:graphicFrame>
      <p:sp>
        <p:nvSpPr>
          <p:cNvPr id="68" name="ZoneTexte 67">
            <a:extLst>
              <a:ext uri="{FF2B5EF4-FFF2-40B4-BE49-F238E27FC236}">
                <a16:creationId xmlns:a16="http://schemas.microsoft.com/office/drawing/2014/main" id="{A8E767F5-841C-4478-9D77-1B4E2651638D}"/>
              </a:ext>
            </a:extLst>
          </p:cNvPr>
          <p:cNvSpPr txBox="1"/>
          <p:nvPr/>
        </p:nvSpPr>
        <p:spPr>
          <a:xfrm>
            <a:off x="4455607" y="3009466"/>
            <a:ext cx="967540"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X_test</a:t>
            </a:r>
            <a:endParaRPr lang="fr-FR" b="1" dirty="0">
              <a:solidFill>
                <a:schemeClr val="bg1"/>
              </a:solidFill>
              <a:effectLst>
                <a:outerShdw blurRad="38100" dist="38100" dir="2700000" algn="tl">
                  <a:srgbClr val="000000">
                    <a:alpha val="43137"/>
                  </a:srgbClr>
                </a:outerShdw>
              </a:effectLst>
            </a:endParaRPr>
          </a:p>
        </p:txBody>
      </p:sp>
      <p:sp>
        <p:nvSpPr>
          <p:cNvPr id="77" name="ZoneTexte 76">
            <a:extLst>
              <a:ext uri="{FF2B5EF4-FFF2-40B4-BE49-F238E27FC236}">
                <a16:creationId xmlns:a16="http://schemas.microsoft.com/office/drawing/2014/main" id="{B3BE4231-799F-45FD-9B15-11B9880F3EB1}"/>
              </a:ext>
            </a:extLst>
          </p:cNvPr>
          <p:cNvSpPr txBox="1"/>
          <p:nvPr/>
        </p:nvSpPr>
        <p:spPr>
          <a:xfrm>
            <a:off x="7799715" y="1909401"/>
            <a:ext cx="1399031"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Prédiction</a:t>
            </a:r>
          </a:p>
        </p:txBody>
      </p:sp>
      <p:sp>
        <p:nvSpPr>
          <p:cNvPr id="85" name="ZoneTexte 84">
            <a:extLst>
              <a:ext uri="{FF2B5EF4-FFF2-40B4-BE49-F238E27FC236}">
                <a16:creationId xmlns:a16="http://schemas.microsoft.com/office/drawing/2014/main" id="{2E17A2B1-D283-490E-A9D2-FBA232F7EEA2}"/>
              </a:ext>
            </a:extLst>
          </p:cNvPr>
          <p:cNvSpPr txBox="1"/>
          <p:nvPr/>
        </p:nvSpPr>
        <p:spPr>
          <a:xfrm>
            <a:off x="9267948" y="1928397"/>
            <a:ext cx="2274075"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Évaluation finale</a:t>
            </a:r>
          </a:p>
        </p:txBody>
      </p:sp>
      <p:grpSp>
        <p:nvGrpSpPr>
          <p:cNvPr id="92" name="Groupe 91">
            <a:extLst>
              <a:ext uri="{FF2B5EF4-FFF2-40B4-BE49-F238E27FC236}">
                <a16:creationId xmlns:a16="http://schemas.microsoft.com/office/drawing/2014/main" id="{DC082DF3-F078-4C61-B859-FC3ECDE08585}"/>
              </a:ext>
            </a:extLst>
          </p:cNvPr>
          <p:cNvGrpSpPr/>
          <p:nvPr/>
        </p:nvGrpSpPr>
        <p:grpSpPr>
          <a:xfrm>
            <a:off x="6096679" y="2817788"/>
            <a:ext cx="1211135" cy="1248827"/>
            <a:chOff x="4674016" y="4107458"/>
            <a:chExt cx="1211135" cy="1248827"/>
          </a:xfrm>
        </p:grpSpPr>
        <p:sp>
          <p:nvSpPr>
            <p:cNvPr id="90" name="Hexagone 89">
              <a:extLst>
                <a:ext uri="{FF2B5EF4-FFF2-40B4-BE49-F238E27FC236}">
                  <a16:creationId xmlns:a16="http://schemas.microsoft.com/office/drawing/2014/main" id="{57D64353-062B-458E-A9AC-BF064AB2C110}"/>
                </a:ext>
              </a:extLst>
            </p:cNvPr>
            <p:cNvSpPr/>
            <p:nvPr/>
          </p:nvSpPr>
          <p:spPr>
            <a:xfrm>
              <a:off x="4842415" y="4107458"/>
              <a:ext cx="828000" cy="72000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2" name="Groupe 51">
              <a:extLst>
                <a:ext uri="{FF2B5EF4-FFF2-40B4-BE49-F238E27FC236}">
                  <a16:creationId xmlns:a16="http://schemas.microsoft.com/office/drawing/2014/main" id="{A9873F61-F7F0-447D-B0B4-27362A729C7C}"/>
                </a:ext>
              </a:extLst>
            </p:cNvPr>
            <p:cNvGrpSpPr/>
            <p:nvPr/>
          </p:nvGrpSpPr>
          <p:grpSpPr>
            <a:xfrm>
              <a:off x="4674016" y="4175947"/>
              <a:ext cx="1211135" cy="1180338"/>
              <a:chOff x="3122114" y="3396382"/>
              <a:chExt cx="1211135" cy="1180338"/>
            </a:xfrm>
          </p:grpSpPr>
          <p:pic>
            <p:nvPicPr>
              <p:cNvPr id="54" name="Graphique 53" descr="Engrenages">
                <a:extLst>
                  <a:ext uri="{FF2B5EF4-FFF2-40B4-BE49-F238E27FC236}">
                    <a16:creationId xmlns:a16="http://schemas.microsoft.com/office/drawing/2014/main" id="{E0B08466-9242-4546-B00F-3C94769039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9237" y="3396382"/>
                <a:ext cx="465265" cy="465265"/>
              </a:xfrm>
              <a:prstGeom prst="rect">
                <a:avLst/>
              </a:prstGeom>
            </p:spPr>
          </p:pic>
          <p:sp>
            <p:nvSpPr>
              <p:cNvPr id="55" name="ZoneTexte 54">
                <a:extLst>
                  <a:ext uri="{FF2B5EF4-FFF2-40B4-BE49-F238E27FC236}">
                    <a16:creationId xmlns:a16="http://schemas.microsoft.com/office/drawing/2014/main" id="{8E0059B6-2D70-446E-8981-4E753271B1F1}"/>
                  </a:ext>
                </a:extLst>
              </p:cNvPr>
              <p:cNvSpPr txBox="1"/>
              <p:nvPr/>
            </p:nvSpPr>
            <p:spPr>
              <a:xfrm>
                <a:off x="3122114" y="4145833"/>
                <a:ext cx="1211135" cy="430887"/>
              </a:xfrm>
              <a:prstGeom prst="rect">
                <a:avLst/>
              </a:prstGeom>
              <a:noFill/>
            </p:spPr>
            <p:txBody>
              <a:bodyPr wrap="square" rtlCol="0">
                <a:spAutoFit/>
              </a:bodyPr>
              <a:lstStyle/>
              <a:p>
                <a:pPr algn="ctr"/>
                <a:r>
                  <a:rPr lang="fr-FR" sz="1100" b="1" dirty="0">
                    <a:solidFill>
                      <a:schemeClr val="accent6">
                        <a:lumMod val="40000"/>
                        <a:lumOff val="60000"/>
                      </a:schemeClr>
                    </a:solidFill>
                  </a:rPr>
                  <a:t>MODÈLE XGB</a:t>
                </a:r>
              </a:p>
              <a:p>
                <a:pPr algn="ctr"/>
                <a:r>
                  <a:rPr lang="fr-FR" sz="1100" b="1" dirty="0">
                    <a:solidFill>
                      <a:schemeClr val="accent6">
                        <a:lumMod val="40000"/>
                        <a:lumOff val="60000"/>
                      </a:schemeClr>
                    </a:solidFill>
                  </a:rPr>
                  <a:t>optimisé</a:t>
                </a:r>
              </a:p>
            </p:txBody>
          </p:sp>
          <p:pic>
            <p:nvPicPr>
              <p:cNvPr id="56" name="Graphique 55" descr="Engrenage">
                <a:extLst>
                  <a:ext uri="{FF2B5EF4-FFF2-40B4-BE49-F238E27FC236}">
                    <a16:creationId xmlns:a16="http://schemas.microsoft.com/office/drawing/2014/main" id="{A9ABF155-F9FB-4A6C-B1C9-CD077C71A7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85633" y="3571176"/>
                <a:ext cx="465265" cy="465265"/>
              </a:xfrm>
              <a:prstGeom prst="rect">
                <a:avLst/>
              </a:prstGeom>
            </p:spPr>
          </p:pic>
        </p:grpSp>
      </p:grpSp>
      <p:cxnSp>
        <p:nvCxnSpPr>
          <p:cNvPr id="101" name="Connecteur droit avec flèche 100">
            <a:extLst>
              <a:ext uri="{FF2B5EF4-FFF2-40B4-BE49-F238E27FC236}">
                <a16:creationId xmlns:a16="http://schemas.microsoft.com/office/drawing/2014/main" id="{7E988D7E-D23E-418E-A473-17B22CF9DCC9}"/>
              </a:ext>
            </a:extLst>
          </p:cNvPr>
          <p:cNvCxnSpPr>
            <a:cxnSpLocks/>
          </p:cNvCxnSpPr>
          <p:nvPr/>
        </p:nvCxnSpPr>
        <p:spPr>
          <a:xfrm>
            <a:off x="5476373" y="3231508"/>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13" name="Connecteur droit avec flèche 112">
            <a:extLst>
              <a:ext uri="{FF2B5EF4-FFF2-40B4-BE49-F238E27FC236}">
                <a16:creationId xmlns:a16="http://schemas.microsoft.com/office/drawing/2014/main" id="{5E5D0CAE-2609-43C2-87C6-C47BD34C5C31}"/>
              </a:ext>
            </a:extLst>
          </p:cNvPr>
          <p:cNvCxnSpPr>
            <a:cxnSpLocks/>
          </p:cNvCxnSpPr>
          <p:nvPr/>
        </p:nvCxnSpPr>
        <p:spPr>
          <a:xfrm>
            <a:off x="7413994" y="3204554"/>
            <a:ext cx="468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graphicFrame>
        <p:nvGraphicFramePr>
          <p:cNvPr id="131" name="Tableau 130">
            <a:extLst>
              <a:ext uri="{FF2B5EF4-FFF2-40B4-BE49-F238E27FC236}">
                <a16:creationId xmlns:a16="http://schemas.microsoft.com/office/drawing/2014/main" id="{F2D3897A-C60F-4CBE-9055-95EBD49EA978}"/>
              </a:ext>
            </a:extLst>
          </p:cNvPr>
          <p:cNvGraphicFramePr>
            <a:graphicFrameLocks noGrp="1"/>
          </p:cNvGraphicFramePr>
          <p:nvPr>
            <p:extLst>
              <p:ext uri="{D42A27DB-BD31-4B8C-83A1-F6EECF244321}">
                <p14:modId xmlns:p14="http://schemas.microsoft.com/office/powerpoint/2010/main" val="716261967"/>
              </p:ext>
            </p:extLst>
          </p:nvPr>
        </p:nvGraphicFramePr>
        <p:xfrm>
          <a:off x="8064468" y="3037116"/>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rgbClr val="B185BD"/>
                    </a:solidFill>
                  </a:tcPr>
                </a:tc>
                <a:extLst>
                  <a:ext uri="{0D108BD9-81ED-4DB2-BD59-A6C34878D82A}">
                    <a16:rowId xmlns:a16="http://schemas.microsoft.com/office/drawing/2014/main" val="3980682482"/>
                  </a:ext>
                </a:extLst>
              </a:tr>
            </a:tbl>
          </a:graphicData>
        </a:graphic>
      </p:graphicFrame>
      <p:sp>
        <p:nvSpPr>
          <p:cNvPr id="132" name="ZoneTexte 131">
            <a:extLst>
              <a:ext uri="{FF2B5EF4-FFF2-40B4-BE49-F238E27FC236}">
                <a16:creationId xmlns:a16="http://schemas.microsoft.com/office/drawing/2014/main" id="{3420B43D-B200-4793-93EF-03E3ED335C2F}"/>
              </a:ext>
            </a:extLst>
          </p:cNvPr>
          <p:cNvSpPr txBox="1"/>
          <p:nvPr/>
        </p:nvSpPr>
        <p:spPr>
          <a:xfrm>
            <a:off x="8067328" y="3013948"/>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y_pred</a:t>
            </a:r>
            <a:endParaRPr lang="fr-FR" b="1" dirty="0">
              <a:solidFill>
                <a:schemeClr val="bg1"/>
              </a:solidFill>
              <a:effectLst>
                <a:outerShdw blurRad="38100" dist="38100" dir="2700000" algn="tl">
                  <a:srgbClr val="000000">
                    <a:alpha val="43137"/>
                  </a:srgbClr>
                </a:outerShdw>
              </a:effectLst>
            </a:endParaRPr>
          </a:p>
        </p:txBody>
      </p:sp>
      <p:cxnSp>
        <p:nvCxnSpPr>
          <p:cNvPr id="133" name="Connecteur droit avec flèche 132">
            <a:extLst>
              <a:ext uri="{FF2B5EF4-FFF2-40B4-BE49-F238E27FC236}">
                <a16:creationId xmlns:a16="http://schemas.microsoft.com/office/drawing/2014/main" id="{E38B2B17-5C39-47B7-99A3-AB0D7C99545C}"/>
              </a:ext>
            </a:extLst>
          </p:cNvPr>
          <p:cNvCxnSpPr>
            <a:cxnSpLocks/>
          </p:cNvCxnSpPr>
          <p:nvPr/>
        </p:nvCxnSpPr>
        <p:spPr>
          <a:xfrm>
            <a:off x="9105948" y="2945964"/>
            <a:ext cx="324000" cy="0"/>
          </a:xfrm>
          <a:prstGeom prst="straightConnector1">
            <a:avLst/>
          </a:prstGeom>
          <a:ln w="28575">
            <a:solidFill>
              <a:schemeClr val="tx2">
                <a:lumMod val="90000"/>
                <a:lumOff val="10000"/>
              </a:schemeClr>
            </a:solidFill>
            <a:tailEnd type="triangle"/>
          </a:ln>
        </p:spPr>
        <p:style>
          <a:lnRef idx="1">
            <a:schemeClr val="accent4"/>
          </a:lnRef>
          <a:fillRef idx="0">
            <a:schemeClr val="accent4"/>
          </a:fillRef>
          <a:effectRef idx="0">
            <a:schemeClr val="accent4"/>
          </a:effectRef>
          <a:fontRef idx="minor">
            <a:schemeClr val="tx1"/>
          </a:fontRef>
        </p:style>
      </p:cxnSp>
      <p:graphicFrame>
        <p:nvGraphicFramePr>
          <p:cNvPr id="134" name="Tableau 133">
            <a:extLst>
              <a:ext uri="{FF2B5EF4-FFF2-40B4-BE49-F238E27FC236}">
                <a16:creationId xmlns:a16="http://schemas.microsoft.com/office/drawing/2014/main" id="{35E009C4-354F-473A-B6F1-F5E012669629}"/>
              </a:ext>
            </a:extLst>
          </p:cNvPr>
          <p:cNvGraphicFramePr>
            <a:graphicFrameLocks noGrp="1"/>
          </p:cNvGraphicFramePr>
          <p:nvPr>
            <p:extLst>
              <p:ext uri="{D42A27DB-BD31-4B8C-83A1-F6EECF244321}">
                <p14:modId xmlns:p14="http://schemas.microsoft.com/office/powerpoint/2010/main" val="1101965750"/>
              </p:ext>
            </p:extLst>
          </p:nvPr>
        </p:nvGraphicFramePr>
        <p:xfrm>
          <a:off x="8063311" y="2606904"/>
          <a:ext cx="888618" cy="365760"/>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330986">
                <a:tc>
                  <a:txBody>
                    <a:bodyPr/>
                    <a:lstStyle/>
                    <a:p>
                      <a:endParaRPr lang="fr-FR" dirty="0"/>
                    </a:p>
                  </a:txBody>
                  <a:tcPr>
                    <a:solidFill>
                      <a:schemeClr val="accent5">
                        <a:lumMod val="75000"/>
                      </a:schemeClr>
                    </a:solidFill>
                  </a:tcPr>
                </a:tc>
                <a:extLst>
                  <a:ext uri="{0D108BD9-81ED-4DB2-BD59-A6C34878D82A}">
                    <a16:rowId xmlns:a16="http://schemas.microsoft.com/office/drawing/2014/main" val="3980682482"/>
                  </a:ext>
                </a:extLst>
              </a:tr>
            </a:tbl>
          </a:graphicData>
        </a:graphic>
      </p:graphicFrame>
      <p:sp>
        <p:nvSpPr>
          <p:cNvPr id="135" name="ZoneTexte 134">
            <a:extLst>
              <a:ext uri="{FF2B5EF4-FFF2-40B4-BE49-F238E27FC236}">
                <a16:creationId xmlns:a16="http://schemas.microsoft.com/office/drawing/2014/main" id="{7C03F054-0A34-474B-B771-C1E7782CCAEB}"/>
              </a:ext>
            </a:extLst>
          </p:cNvPr>
          <p:cNvSpPr txBox="1"/>
          <p:nvPr/>
        </p:nvSpPr>
        <p:spPr>
          <a:xfrm>
            <a:off x="8108259" y="2575407"/>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y_test</a:t>
            </a:r>
            <a:endParaRPr lang="fr-FR" b="1" dirty="0">
              <a:solidFill>
                <a:schemeClr val="bg1"/>
              </a:solidFill>
              <a:effectLst>
                <a:outerShdw blurRad="38100" dist="38100" dir="2700000" algn="tl">
                  <a:srgbClr val="000000">
                    <a:alpha val="43137"/>
                  </a:srgbClr>
                </a:outerShdw>
              </a:effectLst>
            </a:endParaRPr>
          </a:p>
        </p:txBody>
      </p:sp>
      <p:cxnSp>
        <p:nvCxnSpPr>
          <p:cNvPr id="136" name="Connecteur droit 135">
            <a:extLst>
              <a:ext uri="{FF2B5EF4-FFF2-40B4-BE49-F238E27FC236}">
                <a16:creationId xmlns:a16="http://schemas.microsoft.com/office/drawing/2014/main" id="{8B2A9E5F-F843-4901-AA60-9D154515B679}"/>
              </a:ext>
            </a:extLst>
          </p:cNvPr>
          <p:cNvCxnSpPr>
            <a:cxnSpLocks/>
          </p:cNvCxnSpPr>
          <p:nvPr/>
        </p:nvCxnSpPr>
        <p:spPr>
          <a:xfrm rot="16200000">
            <a:off x="9027436" y="2681529"/>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37" name="Connecteur droit 136">
            <a:extLst>
              <a:ext uri="{FF2B5EF4-FFF2-40B4-BE49-F238E27FC236}">
                <a16:creationId xmlns:a16="http://schemas.microsoft.com/office/drawing/2014/main" id="{3B326225-C906-4916-A578-88FE50E68356}"/>
              </a:ext>
            </a:extLst>
          </p:cNvPr>
          <p:cNvCxnSpPr>
            <a:cxnSpLocks/>
          </p:cNvCxnSpPr>
          <p:nvPr/>
        </p:nvCxnSpPr>
        <p:spPr>
          <a:xfrm rot="16200000">
            <a:off x="9025680" y="3107037"/>
            <a:ext cx="0" cy="180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36FB8CDE-EBC1-48A2-BE95-444A811D4259}"/>
              </a:ext>
            </a:extLst>
          </p:cNvPr>
          <p:cNvCxnSpPr>
            <a:cxnSpLocks/>
          </p:cNvCxnSpPr>
          <p:nvPr/>
        </p:nvCxnSpPr>
        <p:spPr>
          <a:xfrm flipH="1">
            <a:off x="9105948" y="2760041"/>
            <a:ext cx="0" cy="432000"/>
          </a:xfrm>
          <a:prstGeom prst="line">
            <a:avLst/>
          </a:prstGeom>
          <a:ln w="2857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5" name="Tableau 154">
            <a:extLst>
              <a:ext uri="{FF2B5EF4-FFF2-40B4-BE49-F238E27FC236}">
                <a16:creationId xmlns:a16="http://schemas.microsoft.com/office/drawing/2014/main" id="{51EAED5C-B459-4FBD-ADDB-9678E42186B8}"/>
              </a:ext>
            </a:extLst>
          </p:cNvPr>
          <p:cNvGraphicFramePr>
            <a:graphicFrameLocks noGrp="1"/>
          </p:cNvGraphicFramePr>
          <p:nvPr>
            <p:extLst>
              <p:ext uri="{D42A27DB-BD31-4B8C-83A1-F6EECF244321}">
                <p14:modId xmlns:p14="http://schemas.microsoft.com/office/powerpoint/2010/main" val="1379399979"/>
              </p:ext>
            </p:extLst>
          </p:nvPr>
        </p:nvGraphicFramePr>
        <p:xfrm>
          <a:off x="1548349" y="2718813"/>
          <a:ext cx="888618" cy="620316"/>
        </p:xfrm>
        <a:graphic>
          <a:graphicData uri="http://schemas.openxmlformats.org/drawingml/2006/table">
            <a:tbl>
              <a:tblPr firstRow="1" bandRow="1">
                <a:tableStyleId>{5C22544A-7EE6-4342-B048-85BDC9FD1C3A}</a:tableStyleId>
              </a:tblPr>
              <a:tblGrid>
                <a:gridCol w="888618">
                  <a:extLst>
                    <a:ext uri="{9D8B030D-6E8A-4147-A177-3AD203B41FA5}">
                      <a16:colId xmlns:a16="http://schemas.microsoft.com/office/drawing/2014/main" val="3245461082"/>
                    </a:ext>
                  </a:extLst>
                </a:gridCol>
              </a:tblGrid>
              <a:tr h="620316">
                <a:tc>
                  <a:txBody>
                    <a:bodyPr/>
                    <a:lstStyle/>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3980682482"/>
                  </a:ext>
                </a:extLst>
              </a:tr>
            </a:tbl>
          </a:graphicData>
        </a:graphic>
      </p:graphicFrame>
      <p:sp>
        <p:nvSpPr>
          <p:cNvPr id="157" name="ZoneTexte 156">
            <a:extLst>
              <a:ext uri="{FF2B5EF4-FFF2-40B4-BE49-F238E27FC236}">
                <a16:creationId xmlns:a16="http://schemas.microsoft.com/office/drawing/2014/main" id="{1F1E1C0E-1FB6-4712-B5EF-47D202C63A39}"/>
              </a:ext>
            </a:extLst>
          </p:cNvPr>
          <p:cNvSpPr txBox="1"/>
          <p:nvPr/>
        </p:nvSpPr>
        <p:spPr>
          <a:xfrm>
            <a:off x="1573624" y="3409958"/>
            <a:ext cx="959195"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y_test</a:t>
            </a:r>
            <a:endParaRPr lang="fr-FR" b="1" dirty="0">
              <a:solidFill>
                <a:schemeClr val="bg1"/>
              </a:solidFill>
              <a:effectLst>
                <a:outerShdw blurRad="38100" dist="38100" dir="2700000" algn="tl">
                  <a:srgbClr val="000000">
                    <a:alpha val="43137"/>
                  </a:srgbClr>
                </a:outerShdw>
              </a:effectLst>
            </a:endParaRPr>
          </a:p>
        </p:txBody>
      </p:sp>
      <p:cxnSp>
        <p:nvCxnSpPr>
          <p:cNvPr id="158" name="Connecteur droit 157">
            <a:extLst>
              <a:ext uri="{FF2B5EF4-FFF2-40B4-BE49-F238E27FC236}">
                <a16:creationId xmlns:a16="http://schemas.microsoft.com/office/drawing/2014/main" id="{710CA2C9-50E6-4F1D-8EDF-4D397FC4D767}"/>
              </a:ext>
            </a:extLst>
          </p:cNvPr>
          <p:cNvCxnSpPr/>
          <p:nvPr/>
        </p:nvCxnSpPr>
        <p:spPr>
          <a:xfrm flipV="1">
            <a:off x="1569647" y="3291047"/>
            <a:ext cx="828000" cy="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9" name="ZoneTexte 158">
            <a:extLst>
              <a:ext uri="{FF2B5EF4-FFF2-40B4-BE49-F238E27FC236}">
                <a16:creationId xmlns:a16="http://schemas.microsoft.com/office/drawing/2014/main" id="{883C93E0-9CDD-4C18-A9F0-58A23DF82135}"/>
              </a:ext>
            </a:extLst>
          </p:cNvPr>
          <p:cNvSpPr txBox="1"/>
          <p:nvPr/>
        </p:nvSpPr>
        <p:spPr>
          <a:xfrm>
            <a:off x="1541128" y="2823796"/>
            <a:ext cx="948840" cy="369332"/>
          </a:xfrm>
          <a:prstGeom prst="rect">
            <a:avLst/>
          </a:prstGeom>
          <a:noFill/>
        </p:spPr>
        <p:txBody>
          <a:bodyPr wrap="square" rtlCol="0">
            <a:spAutoFit/>
          </a:bodyPr>
          <a:lstStyle/>
          <a:p>
            <a:r>
              <a:rPr lang="fr-FR" b="1" dirty="0" err="1">
                <a:solidFill>
                  <a:schemeClr val="bg1"/>
                </a:solidFill>
                <a:effectLst>
                  <a:outerShdw blurRad="38100" dist="38100" dir="2700000" algn="tl">
                    <a:srgbClr val="000000">
                      <a:alpha val="43137"/>
                    </a:srgbClr>
                  </a:outerShdw>
                </a:effectLst>
              </a:rPr>
              <a:t>X_test</a:t>
            </a:r>
            <a:endParaRPr lang="fr-FR" b="1" dirty="0">
              <a:solidFill>
                <a:schemeClr val="bg1"/>
              </a:solidFill>
              <a:effectLst>
                <a:outerShdw blurRad="38100" dist="38100" dir="2700000" algn="tl">
                  <a:srgbClr val="000000">
                    <a:alpha val="43137"/>
                  </a:srgbClr>
                </a:outerShdw>
              </a:effectLst>
            </a:endParaRPr>
          </a:p>
        </p:txBody>
      </p:sp>
      <p:sp>
        <p:nvSpPr>
          <p:cNvPr id="161" name="Rectangle 160">
            <a:extLst>
              <a:ext uri="{FF2B5EF4-FFF2-40B4-BE49-F238E27FC236}">
                <a16:creationId xmlns:a16="http://schemas.microsoft.com/office/drawing/2014/main" id="{2694E013-23C4-40EF-895F-DC681D3F91AF}"/>
              </a:ext>
            </a:extLst>
          </p:cNvPr>
          <p:cNvSpPr/>
          <p:nvPr/>
        </p:nvSpPr>
        <p:spPr>
          <a:xfrm>
            <a:off x="1488658" y="2572041"/>
            <a:ext cx="1008000" cy="1486938"/>
          </a:xfrm>
          <a:prstGeom prst="rect">
            <a:avLst/>
          </a:pr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4" name="ZoneTexte 163">
            <a:extLst>
              <a:ext uri="{FF2B5EF4-FFF2-40B4-BE49-F238E27FC236}">
                <a16:creationId xmlns:a16="http://schemas.microsoft.com/office/drawing/2014/main" id="{D497F357-C09A-435B-92F4-277B611D0F3F}"/>
              </a:ext>
            </a:extLst>
          </p:cNvPr>
          <p:cNvSpPr txBox="1"/>
          <p:nvPr/>
        </p:nvSpPr>
        <p:spPr>
          <a:xfrm>
            <a:off x="1561934" y="2246441"/>
            <a:ext cx="845603" cy="307777"/>
          </a:xfrm>
          <a:prstGeom prst="rect">
            <a:avLst/>
          </a:prstGeom>
          <a:noFill/>
        </p:spPr>
        <p:txBody>
          <a:bodyPr wrap="square">
            <a:spAutoFit/>
          </a:bodyPr>
          <a:lstStyle/>
          <a:p>
            <a:r>
              <a:rPr lang="fr-FR" sz="1400" b="1" dirty="0">
                <a:solidFill>
                  <a:schemeClr val="accent5">
                    <a:lumMod val="75000"/>
                  </a:schemeClr>
                </a:solidFill>
              </a:rPr>
              <a:t>donnée</a:t>
            </a:r>
            <a:endParaRPr lang="fr-FR" sz="1400" dirty="0">
              <a:solidFill>
                <a:schemeClr val="accent5">
                  <a:lumMod val="75000"/>
                </a:schemeClr>
              </a:solidFill>
            </a:endParaRPr>
          </a:p>
        </p:txBody>
      </p:sp>
      <p:sp>
        <p:nvSpPr>
          <p:cNvPr id="165" name="ZoneTexte 164">
            <a:extLst>
              <a:ext uri="{FF2B5EF4-FFF2-40B4-BE49-F238E27FC236}">
                <a16:creationId xmlns:a16="http://schemas.microsoft.com/office/drawing/2014/main" id="{185552D3-A439-47CC-95A8-5B845C783343}"/>
              </a:ext>
            </a:extLst>
          </p:cNvPr>
          <p:cNvSpPr txBox="1"/>
          <p:nvPr/>
        </p:nvSpPr>
        <p:spPr>
          <a:xfrm>
            <a:off x="1502541" y="4126751"/>
            <a:ext cx="1014093" cy="307777"/>
          </a:xfrm>
          <a:prstGeom prst="rect">
            <a:avLst/>
          </a:prstGeom>
          <a:noFill/>
        </p:spPr>
        <p:txBody>
          <a:bodyPr wrap="square">
            <a:spAutoFit/>
          </a:bodyPr>
          <a:lstStyle/>
          <a:p>
            <a:r>
              <a:rPr lang="fr-FR" sz="1400" b="1" dirty="0">
                <a:solidFill>
                  <a:schemeClr val="accent5">
                    <a:lumMod val="75000"/>
                  </a:schemeClr>
                </a:solidFill>
              </a:rPr>
              <a:t>étiquette</a:t>
            </a:r>
            <a:endParaRPr lang="fr-FR" sz="1400" dirty="0">
              <a:solidFill>
                <a:schemeClr val="accent5">
                  <a:lumMod val="75000"/>
                </a:schemeClr>
              </a:solidFill>
            </a:endParaRPr>
          </a:p>
        </p:txBody>
      </p:sp>
      <p:sp>
        <p:nvSpPr>
          <p:cNvPr id="166" name="Forme libre : forme 165">
            <a:extLst>
              <a:ext uri="{FF2B5EF4-FFF2-40B4-BE49-F238E27FC236}">
                <a16:creationId xmlns:a16="http://schemas.microsoft.com/office/drawing/2014/main" id="{DA492598-D8E7-4288-A028-605AE035A76A}"/>
              </a:ext>
            </a:extLst>
          </p:cNvPr>
          <p:cNvSpPr/>
          <p:nvPr/>
        </p:nvSpPr>
        <p:spPr>
          <a:xfrm>
            <a:off x="3083476" y="3378171"/>
            <a:ext cx="667598" cy="279032"/>
          </a:xfrm>
          <a:custGeom>
            <a:avLst/>
            <a:gdLst>
              <a:gd name="connsiteX0" fmla="*/ 572227 w 667598"/>
              <a:gd name="connsiteY0" fmla="*/ 186021 h 279032"/>
              <a:gd name="connsiteX1" fmla="*/ 548384 w 667598"/>
              <a:gd name="connsiteY1" fmla="*/ 162769 h 279032"/>
              <a:gd name="connsiteX2" fmla="*/ 572227 w 667598"/>
              <a:gd name="connsiteY2" fmla="*/ 139516 h 279032"/>
              <a:gd name="connsiteX3" fmla="*/ 596070 w 667598"/>
              <a:gd name="connsiteY3" fmla="*/ 162769 h 279032"/>
              <a:gd name="connsiteX4" fmla="*/ 572227 w 667598"/>
              <a:gd name="connsiteY4" fmla="*/ 186021 h 279032"/>
              <a:gd name="connsiteX5" fmla="*/ 333799 w 667598"/>
              <a:gd name="connsiteY5" fmla="*/ 93011 h 279032"/>
              <a:gd name="connsiteX6" fmla="*/ 0 w 667598"/>
              <a:gd name="connsiteY6" fmla="*/ 0 h 279032"/>
              <a:gd name="connsiteX7" fmla="*/ 0 w 667598"/>
              <a:gd name="connsiteY7" fmla="*/ 186021 h 279032"/>
              <a:gd name="connsiteX8" fmla="*/ 333799 w 667598"/>
              <a:gd name="connsiteY8" fmla="*/ 279032 h 279032"/>
              <a:gd name="connsiteX9" fmla="*/ 667598 w 667598"/>
              <a:gd name="connsiteY9" fmla="*/ 186021 h 279032"/>
              <a:gd name="connsiteX10" fmla="*/ 667598 w 667598"/>
              <a:gd name="connsiteY10" fmla="*/ 0 h 279032"/>
              <a:gd name="connsiteX11" fmla="*/ 333799 w 667598"/>
              <a:gd name="connsiteY11" fmla="*/ 93011 h 2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598" h="279032">
                <a:moveTo>
                  <a:pt x="572227" y="186021"/>
                </a:moveTo>
                <a:cubicBezTo>
                  <a:pt x="557921" y="186021"/>
                  <a:pt x="548384" y="176720"/>
                  <a:pt x="548384" y="162769"/>
                </a:cubicBezTo>
                <a:cubicBezTo>
                  <a:pt x="548384" y="148817"/>
                  <a:pt x="557921" y="139516"/>
                  <a:pt x="572227" y="139516"/>
                </a:cubicBezTo>
                <a:cubicBezTo>
                  <a:pt x="586533" y="139516"/>
                  <a:pt x="596070" y="148817"/>
                  <a:pt x="596070" y="162769"/>
                </a:cubicBezTo>
                <a:cubicBezTo>
                  <a:pt x="596070" y="176720"/>
                  <a:pt x="586533" y="186021"/>
                  <a:pt x="572227" y="186021"/>
                </a:cubicBezTo>
                <a:close/>
                <a:moveTo>
                  <a:pt x="333799" y="93011"/>
                </a:moveTo>
                <a:cubicBezTo>
                  <a:pt x="150210" y="93011"/>
                  <a:pt x="0" y="51156"/>
                  <a:pt x="0" y="0"/>
                </a:cubicBezTo>
                <a:lnTo>
                  <a:pt x="0" y="186021"/>
                </a:lnTo>
                <a:cubicBezTo>
                  <a:pt x="0" y="237177"/>
                  <a:pt x="150210" y="279032"/>
                  <a:pt x="333799" y="279032"/>
                </a:cubicBezTo>
                <a:cubicBezTo>
                  <a:pt x="517389" y="279032"/>
                  <a:pt x="667598" y="237177"/>
                  <a:pt x="667598" y="186021"/>
                </a:cubicBezTo>
                <a:lnTo>
                  <a:pt x="667598" y="0"/>
                </a:lnTo>
                <a:cubicBezTo>
                  <a:pt x="667598" y="51156"/>
                  <a:pt x="517389" y="93011"/>
                  <a:pt x="333799" y="93011"/>
                </a:cubicBezTo>
                <a:close/>
              </a:path>
            </a:pathLst>
          </a:custGeom>
          <a:solidFill>
            <a:schemeClr val="accent5">
              <a:lumMod val="75000"/>
            </a:schemeClr>
          </a:solidFill>
          <a:ln w="11906" cap="flat">
            <a:noFill/>
            <a:prstDash val="solid"/>
            <a:miter/>
          </a:ln>
        </p:spPr>
        <p:txBody>
          <a:bodyPr rtlCol="0" anchor="ctr"/>
          <a:lstStyle/>
          <a:p>
            <a:endParaRPr lang="fr-FR" dirty="0">
              <a:solidFill>
                <a:schemeClr val="accent6">
                  <a:lumMod val="50000"/>
                </a:schemeClr>
              </a:solidFill>
            </a:endParaRPr>
          </a:p>
        </p:txBody>
      </p:sp>
      <p:sp>
        <p:nvSpPr>
          <p:cNvPr id="167" name="Forme libre : forme 166">
            <a:extLst>
              <a:ext uri="{FF2B5EF4-FFF2-40B4-BE49-F238E27FC236}">
                <a16:creationId xmlns:a16="http://schemas.microsoft.com/office/drawing/2014/main" id="{1D1CB45D-E20B-4339-8B26-6486158DF06B}"/>
              </a:ext>
            </a:extLst>
          </p:cNvPr>
          <p:cNvSpPr/>
          <p:nvPr/>
        </p:nvSpPr>
        <p:spPr>
          <a:xfrm>
            <a:off x="3078236" y="3237052"/>
            <a:ext cx="667598" cy="186021"/>
          </a:xfrm>
          <a:custGeom>
            <a:avLst/>
            <a:gdLst>
              <a:gd name="connsiteX0" fmla="*/ 667598 w 667598"/>
              <a:gd name="connsiteY0" fmla="*/ 93011 h 186021"/>
              <a:gd name="connsiteX1" fmla="*/ 333799 w 667598"/>
              <a:gd name="connsiteY1" fmla="*/ 186021 h 186021"/>
              <a:gd name="connsiteX2" fmla="*/ 0 w 667598"/>
              <a:gd name="connsiteY2" fmla="*/ 93011 h 186021"/>
              <a:gd name="connsiteX3" fmla="*/ 333799 w 667598"/>
              <a:gd name="connsiteY3" fmla="*/ 0 h 186021"/>
              <a:gd name="connsiteX4" fmla="*/ 667598 w 667598"/>
              <a:gd name="connsiteY4" fmla="*/ 93011 h 1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598" h="186021">
                <a:moveTo>
                  <a:pt x="667598" y="93011"/>
                </a:moveTo>
                <a:cubicBezTo>
                  <a:pt x="667598" y="144379"/>
                  <a:pt x="518151" y="186021"/>
                  <a:pt x="333799" y="186021"/>
                </a:cubicBezTo>
                <a:cubicBezTo>
                  <a:pt x="149447" y="186021"/>
                  <a:pt x="0" y="144379"/>
                  <a:pt x="0" y="93011"/>
                </a:cubicBezTo>
                <a:cubicBezTo>
                  <a:pt x="0" y="41642"/>
                  <a:pt x="149447" y="0"/>
                  <a:pt x="333799" y="0"/>
                </a:cubicBezTo>
                <a:cubicBezTo>
                  <a:pt x="518151" y="0"/>
                  <a:pt x="667598" y="41642"/>
                  <a:pt x="667598" y="93011"/>
                </a:cubicBezTo>
                <a:close/>
              </a:path>
            </a:pathLst>
          </a:custGeom>
          <a:solidFill>
            <a:schemeClr val="accent5">
              <a:lumMod val="75000"/>
            </a:schemeClr>
          </a:solidFill>
          <a:ln w="11906" cap="flat">
            <a:solidFill>
              <a:schemeClr val="accent5">
                <a:lumMod val="75000"/>
              </a:schemeClr>
            </a:solidFill>
            <a:prstDash val="solid"/>
            <a:miter/>
          </a:ln>
        </p:spPr>
        <p:txBody>
          <a:bodyPr rtlCol="0" anchor="ctr"/>
          <a:lstStyle/>
          <a:p>
            <a:endParaRPr lang="fr-FR" dirty="0"/>
          </a:p>
        </p:txBody>
      </p:sp>
      <p:sp>
        <p:nvSpPr>
          <p:cNvPr id="168" name="ZoneTexte 167">
            <a:extLst>
              <a:ext uri="{FF2B5EF4-FFF2-40B4-BE49-F238E27FC236}">
                <a16:creationId xmlns:a16="http://schemas.microsoft.com/office/drawing/2014/main" id="{39BC9ABD-1879-4BA9-8174-A3CD3A179027}"/>
              </a:ext>
            </a:extLst>
          </p:cNvPr>
          <p:cNvSpPr txBox="1"/>
          <p:nvPr/>
        </p:nvSpPr>
        <p:spPr>
          <a:xfrm>
            <a:off x="2219999" y="2516982"/>
            <a:ext cx="2401413" cy="584775"/>
          </a:xfrm>
          <a:prstGeom prst="rect">
            <a:avLst/>
          </a:prstGeom>
          <a:noFill/>
        </p:spPr>
        <p:txBody>
          <a:bodyPr wrap="square">
            <a:spAutoFit/>
          </a:bodyPr>
          <a:lstStyle/>
          <a:p>
            <a:pPr algn="ctr"/>
            <a:r>
              <a:rPr lang="fr-FR" sz="1600" dirty="0">
                <a:solidFill>
                  <a:schemeClr val="accent5">
                    <a:lumMod val="75000"/>
                  </a:schemeClr>
                </a:solidFill>
                <a:effectLst>
                  <a:outerShdw blurRad="38100" dist="38100" dir="2700000" algn="tl">
                    <a:srgbClr val="000000">
                      <a:alpha val="43137"/>
                    </a:srgbClr>
                  </a:outerShdw>
                </a:effectLst>
              </a:rPr>
              <a:t>JEU </a:t>
            </a:r>
          </a:p>
          <a:p>
            <a:pPr algn="ctr"/>
            <a:r>
              <a:rPr lang="fr-FR" sz="1600" dirty="0">
                <a:solidFill>
                  <a:schemeClr val="accent5">
                    <a:lumMod val="75000"/>
                  </a:schemeClr>
                </a:solidFill>
                <a:effectLst>
                  <a:outerShdw blurRad="38100" dist="38100" dir="2700000" algn="tl">
                    <a:srgbClr val="000000">
                      <a:alpha val="43137"/>
                    </a:srgbClr>
                  </a:outerShdw>
                </a:effectLst>
              </a:rPr>
              <a:t>DE TEST</a:t>
            </a:r>
          </a:p>
        </p:txBody>
      </p:sp>
      <p:sp>
        <p:nvSpPr>
          <p:cNvPr id="2" name="Accolade fermante 1">
            <a:extLst>
              <a:ext uri="{FF2B5EF4-FFF2-40B4-BE49-F238E27FC236}">
                <a16:creationId xmlns:a16="http://schemas.microsoft.com/office/drawing/2014/main" id="{E06FFC7E-C80F-47A2-B7BF-A1E987792374}"/>
              </a:ext>
            </a:extLst>
          </p:cNvPr>
          <p:cNvSpPr/>
          <p:nvPr/>
        </p:nvSpPr>
        <p:spPr>
          <a:xfrm>
            <a:off x="3745834" y="2110629"/>
            <a:ext cx="444478" cy="2226842"/>
          </a:xfrm>
          <a:prstGeom prst="rightBrace">
            <a:avLst/>
          </a:prstGeom>
          <a:noFill/>
          <a:ln w="28575">
            <a:solidFill>
              <a:schemeClr val="accent5">
                <a:lumMod val="7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sp>
        <p:nvSpPr>
          <p:cNvPr id="169" name="Accolade fermante 168">
            <a:extLst>
              <a:ext uri="{FF2B5EF4-FFF2-40B4-BE49-F238E27FC236}">
                <a16:creationId xmlns:a16="http://schemas.microsoft.com/office/drawing/2014/main" id="{30B4BAD8-EE80-4965-B096-4F009F20D02F}"/>
              </a:ext>
            </a:extLst>
          </p:cNvPr>
          <p:cNvSpPr/>
          <p:nvPr/>
        </p:nvSpPr>
        <p:spPr>
          <a:xfrm flipH="1">
            <a:off x="2660099" y="2123631"/>
            <a:ext cx="417255" cy="2226842"/>
          </a:xfrm>
          <a:prstGeom prst="rightBrace">
            <a:avLst/>
          </a:prstGeom>
          <a:noFill/>
          <a:ln w="28575">
            <a:solidFill>
              <a:schemeClr val="accent5">
                <a:lumMod val="7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fr-FR"/>
          </a:p>
        </p:txBody>
      </p:sp>
      <p:sp>
        <p:nvSpPr>
          <p:cNvPr id="170" name="ZoneTexte 169">
            <a:extLst>
              <a:ext uri="{FF2B5EF4-FFF2-40B4-BE49-F238E27FC236}">
                <a16:creationId xmlns:a16="http://schemas.microsoft.com/office/drawing/2014/main" id="{EF510E41-7B8E-49B6-957D-96E7B837787D}"/>
              </a:ext>
            </a:extLst>
          </p:cNvPr>
          <p:cNvSpPr txBox="1"/>
          <p:nvPr/>
        </p:nvSpPr>
        <p:spPr>
          <a:xfrm>
            <a:off x="5722793" y="1898788"/>
            <a:ext cx="2159201"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Meilleur modèle</a:t>
            </a:r>
          </a:p>
        </p:txBody>
      </p:sp>
    </p:spTree>
    <p:extLst>
      <p:ext uri="{BB962C8B-B14F-4D97-AF65-F5344CB8AC3E}">
        <p14:creationId xmlns:p14="http://schemas.microsoft.com/office/powerpoint/2010/main" val="3592395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a:extLst>
              <a:ext uri="{FF2B5EF4-FFF2-40B4-BE49-F238E27FC236}">
                <a16:creationId xmlns:a16="http://schemas.microsoft.com/office/drawing/2014/main" id="{C5104894-B783-4863-9579-0606D956907F}"/>
              </a:ext>
            </a:extLst>
          </p:cNvPr>
          <p:cNvPicPr>
            <a:picLocks noChangeAspect="1"/>
          </p:cNvPicPr>
          <p:nvPr/>
        </p:nvPicPr>
        <p:blipFill>
          <a:blip r:embed="rId2"/>
          <a:stretch>
            <a:fillRect/>
          </a:stretch>
        </p:blipFill>
        <p:spPr>
          <a:xfrm>
            <a:off x="2710123" y="4238790"/>
            <a:ext cx="5915025" cy="2085975"/>
          </a:xfrm>
          <a:prstGeom prst="rect">
            <a:avLst/>
          </a:prstGeom>
        </p:spPr>
      </p:pic>
      <p:sp>
        <p:nvSpPr>
          <p:cNvPr id="2" name="Rectangle 1">
            <a:extLst>
              <a:ext uri="{FF2B5EF4-FFF2-40B4-BE49-F238E27FC236}">
                <a16:creationId xmlns:a16="http://schemas.microsoft.com/office/drawing/2014/main" id="{CA22F0C3-6737-4B9C-9EC3-311916B2DDBD}"/>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2758A029-ABE1-4416-AAC6-4B867AA4D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4" name="Groupe 3">
            <a:extLst>
              <a:ext uri="{FF2B5EF4-FFF2-40B4-BE49-F238E27FC236}">
                <a16:creationId xmlns:a16="http://schemas.microsoft.com/office/drawing/2014/main" id="{F2CD13FC-0A94-4828-A3FE-B4CFA2612793}"/>
              </a:ext>
            </a:extLst>
          </p:cNvPr>
          <p:cNvGrpSpPr/>
          <p:nvPr/>
        </p:nvGrpSpPr>
        <p:grpSpPr>
          <a:xfrm>
            <a:off x="11291582" y="6231082"/>
            <a:ext cx="613550" cy="481858"/>
            <a:chOff x="11291582" y="6231082"/>
            <a:chExt cx="613550" cy="481858"/>
          </a:xfrm>
        </p:grpSpPr>
        <p:sp>
          <p:nvSpPr>
            <p:cNvPr id="5" name="Ellipse 4">
              <a:extLst>
                <a:ext uri="{FF2B5EF4-FFF2-40B4-BE49-F238E27FC236}">
                  <a16:creationId xmlns:a16="http://schemas.microsoft.com/office/drawing/2014/main" id="{D0DD9FD4-9A15-436F-AC47-C376AA6E027A}"/>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DD62D4A5-59C4-4153-8588-0BC58D0F9A62}"/>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35</a:t>
              </a:r>
            </a:p>
          </p:txBody>
        </p:sp>
      </p:grpSp>
      <p:sp>
        <p:nvSpPr>
          <p:cNvPr id="8" name="Ellipse 7">
            <a:extLst>
              <a:ext uri="{FF2B5EF4-FFF2-40B4-BE49-F238E27FC236}">
                <a16:creationId xmlns:a16="http://schemas.microsoft.com/office/drawing/2014/main" id="{8A0CF9E8-70C9-4E5C-913C-55EF83E94105}"/>
              </a:ext>
            </a:extLst>
          </p:cNvPr>
          <p:cNvSpPr/>
          <p:nvPr/>
        </p:nvSpPr>
        <p:spPr>
          <a:xfrm>
            <a:off x="8091055" y="5011360"/>
            <a:ext cx="389515" cy="258618"/>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1519B5DF-D86F-4BF7-8CAC-A9AD661CBF76}"/>
              </a:ext>
            </a:extLst>
          </p:cNvPr>
          <p:cNvSpPr/>
          <p:nvPr/>
        </p:nvSpPr>
        <p:spPr>
          <a:xfrm>
            <a:off x="8091057" y="4780668"/>
            <a:ext cx="389515" cy="258618"/>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0C8289BE-BF0A-4F16-9388-38E32F0495ED}"/>
              </a:ext>
            </a:extLst>
          </p:cNvPr>
          <p:cNvSpPr/>
          <p:nvPr/>
        </p:nvSpPr>
        <p:spPr>
          <a:xfrm>
            <a:off x="8078000" y="4514509"/>
            <a:ext cx="389515" cy="258618"/>
          </a:xfrm>
          <a:prstGeom prst="ellipse">
            <a:avLst/>
          </a:prstGeom>
          <a:solidFill>
            <a:srgbClr val="3399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825506FD-496D-4512-9EF6-5E6DA05743E3}"/>
              </a:ext>
            </a:extLst>
          </p:cNvPr>
          <p:cNvSpPr/>
          <p:nvPr/>
        </p:nvSpPr>
        <p:spPr>
          <a:xfrm>
            <a:off x="8104914" y="5516730"/>
            <a:ext cx="389515" cy="258618"/>
          </a:xfrm>
          <a:prstGeom prst="ellipse">
            <a:avLst/>
          </a:prstGeom>
          <a:solidFill>
            <a:srgbClr val="3399F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32F4DC6E-A509-40FD-B9CF-2FC3563EB909}"/>
              </a:ext>
            </a:extLst>
          </p:cNvPr>
          <p:cNvSpPr/>
          <p:nvPr/>
        </p:nvSpPr>
        <p:spPr>
          <a:xfrm>
            <a:off x="8948769" y="4910022"/>
            <a:ext cx="389515" cy="258618"/>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DD560F5C-7472-4B91-BA2F-FB1CBC631C69}"/>
              </a:ext>
            </a:extLst>
          </p:cNvPr>
          <p:cNvSpPr/>
          <p:nvPr/>
        </p:nvSpPr>
        <p:spPr>
          <a:xfrm>
            <a:off x="8962709" y="5426107"/>
            <a:ext cx="389515" cy="258618"/>
          </a:xfrm>
          <a:prstGeom prst="ellipse">
            <a:avLst/>
          </a:prstGeom>
          <a:solidFill>
            <a:srgbClr val="3399F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111C2A3F-6D87-410D-B08D-570515C733DC}"/>
              </a:ext>
            </a:extLst>
          </p:cNvPr>
          <p:cNvSpPr txBox="1"/>
          <p:nvPr/>
        </p:nvSpPr>
        <p:spPr>
          <a:xfrm>
            <a:off x="9330318" y="4853198"/>
            <a:ext cx="1773382" cy="338554"/>
          </a:xfrm>
          <a:prstGeom prst="rect">
            <a:avLst/>
          </a:prstGeom>
          <a:noFill/>
        </p:spPr>
        <p:txBody>
          <a:bodyPr wrap="square" rtlCol="0">
            <a:spAutoFit/>
          </a:bodyPr>
          <a:lstStyle/>
          <a:p>
            <a:r>
              <a:rPr lang="fr-FR" sz="1600" dirty="0" err="1">
                <a:solidFill>
                  <a:srgbClr val="C00000"/>
                </a:solidFill>
              </a:rPr>
              <a:t>sur-estimation</a:t>
            </a:r>
            <a:endParaRPr lang="fr-FR" sz="1600" dirty="0">
              <a:solidFill>
                <a:srgbClr val="C00000"/>
              </a:solidFill>
            </a:endParaRPr>
          </a:p>
        </p:txBody>
      </p:sp>
      <p:sp>
        <p:nvSpPr>
          <p:cNvPr id="18" name="ZoneTexte 17">
            <a:extLst>
              <a:ext uri="{FF2B5EF4-FFF2-40B4-BE49-F238E27FC236}">
                <a16:creationId xmlns:a16="http://schemas.microsoft.com/office/drawing/2014/main" id="{FCE171AD-2CB3-40E4-817D-DA999264A4B8}"/>
              </a:ext>
            </a:extLst>
          </p:cNvPr>
          <p:cNvSpPr txBox="1"/>
          <p:nvPr/>
        </p:nvSpPr>
        <p:spPr>
          <a:xfrm>
            <a:off x="9352224" y="5347453"/>
            <a:ext cx="1773382" cy="338554"/>
          </a:xfrm>
          <a:prstGeom prst="rect">
            <a:avLst/>
          </a:prstGeom>
          <a:noFill/>
        </p:spPr>
        <p:txBody>
          <a:bodyPr wrap="square" rtlCol="0">
            <a:spAutoFit/>
          </a:bodyPr>
          <a:lstStyle/>
          <a:p>
            <a:r>
              <a:rPr lang="fr-FR" sz="1600" dirty="0">
                <a:solidFill>
                  <a:srgbClr val="3399FF"/>
                </a:solidFill>
              </a:rPr>
              <a:t>sous-estimation</a:t>
            </a:r>
          </a:p>
        </p:txBody>
      </p:sp>
      <p:sp>
        <p:nvSpPr>
          <p:cNvPr id="20" name="ZoneTexte 19">
            <a:extLst>
              <a:ext uri="{FF2B5EF4-FFF2-40B4-BE49-F238E27FC236}">
                <a16:creationId xmlns:a16="http://schemas.microsoft.com/office/drawing/2014/main" id="{51C70903-531A-4208-835B-62BCF79B5B63}"/>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3</a:t>
            </a:r>
          </a:p>
        </p:txBody>
      </p:sp>
      <p:sp>
        <p:nvSpPr>
          <p:cNvPr id="21" name="ZoneTexte 20">
            <a:extLst>
              <a:ext uri="{FF2B5EF4-FFF2-40B4-BE49-F238E27FC236}">
                <a16:creationId xmlns:a16="http://schemas.microsoft.com/office/drawing/2014/main" id="{21D4ACB4-5F91-4B8C-8BC8-EF961BC774E9}"/>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PRÉDICTION</a:t>
            </a:r>
          </a:p>
        </p:txBody>
      </p:sp>
      <p:sp>
        <p:nvSpPr>
          <p:cNvPr id="22" name="Rectangle 21">
            <a:extLst>
              <a:ext uri="{FF2B5EF4-FFF2-40B4-BE49-F238E27FC236}">
                <a16:creationId xmlns:a16="http://schemas.microsoft.com/office/drawing/2014/main" id="{C7C0B6DF-8E70-4F93-A970-20862F54708C}"/>
              </a:ext>
            </a:extLst>
          </p:cNvPr>
          <p:cNvSpPr/>
          <p:nvPr/>
        </p:nvSpPr>
        <p:spPr>
          <a:xfrm>
            <a:off x="578355" y="177734"/>
            <a:ext cx="1444410"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1028" name="Picture 4">
            <a:extLst>
              <a:ext uri="{FF2B5EF4-FFF2-40B4-BE49-F238E27FC236}">
                <a16:creationId xmlns:a16="http://schemas.microsoft.com/office/drawing/2014/main" id="{8A51F84D-4F53-4265-ADB9-F4D30A011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572" y="421147"/>
            <a:ext cx="4755428" cy="35714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D7C1A53-A7E2-440D-9B13-4C85629A3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434" y="421147"/>
            <a:ext cx="4755428" cy="3551934"/>
          </a:xfrm>
          <a:prstGeom prst="rect">
            <a:avLst/>
          </a:prstGeom>
          <a:noFill/>
          <a:extLst>
            <a:ext uri="{909E8E84-426E-40DD-AFC4-6F175D3DCCD1}">
              <a14:hiddenFill xmlns:a14="http://schemas.microsoft.com/office/drawing/2010/main">
                <a:solidFill>
                  <a:srgbClr val="FFFFFF"/>
                </a:solidFill>
              </a14:hiddenFill>
            </a:ext>
          </a:extLst>
        </p:spPr>
      </p:pic>
      <p:sp>
        <p:nvSpPr>
          <p:cNvPr id="27" name="Ellipse 26">
            <a:extLst>
              <a:ext uri="{FF2B5EF4-FFF2-40B4-BE49-F238E27FC236}">
                <a16:creationId xmlns:a16="http://schemas.microsoft.com/office/drawing/2014/main" id="{CD18F64C-A923-4936-AB2D-3C39AE11AF84}"/>
              </a:ext>
            </a:extLst>
          </p:cNvPr>
          <p:cNvSpPr/>
          <p:nvPr/>
        </p:nvSpPr>
        <p:spPr>
          <a:xfrm>
            <a:off x="8110755" y="5274493"/>
            <a:ext cx="389515" cy="258618"/>
          </a:xfrm>
          <a:prstGeom prst="ellipse">
            <a:avLst/>
          </a:prstGeom>
          <a:solidFill>
            <a:srgbClr val="3399F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35841F15-3E43-4A15-B4B9-7C6DCD69D315}"/>
              </a:ext>
            </a:extLst>
          </p:cNvPr>
          <p:cNvSpPr/>
          <p:nvPr/>
        </p:nvSpPr>
        <p:spPr>
          <a:xfrm>
            <a:off x="8104912" y="5962872"/>
            <a:ext cx="389515" cy="258618"/>
          </a:xfrm>
          <a:prstGeom prst="ellipse">
            <a:avLst/>
          </a:prstGeom>
          <a:solidFill>
            <a:srgbClr val="3399F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616CB045-4636-4BF5-8A12-C7BA02B539CD}"/>
              </a:ext>
            </a:extLst>
          </p:cNvPr>
          <p:cNvSpPr/>
          <p:nvPr/>
        </p:nvSpPr>
        <p:spPr>
          <a:xfrm>
            <a:off x="8104913" y="5758710"/>
            <a:ext cx="389515" cy="258618"/>
          </a:xfrm>
          <a:prstGeom prst="ellipse">
            <a:avLst/>
          </a:prstGeom>
          <a:solidFill>
            <a:srgbClr val="3399F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66678001-B816-4BC5-8B5B-2EB756406FB0}"/>
              </a:ext>
            </a:extLst>
          </p:cNvPr>
          <p:cNvSpPr/>
          <p:nvPr/>
        </p:nvSpPr>
        <p:spPr>
          <a:xfrm>
            <a:off x="2523344" y="5347453"/>
            <a:ext cx="108000" cy="108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6AE06444-08FC-43FF-A61E-FB7BC52DD671}"/>
              </a:ext>
            </a:extLst>
          </p:cNvPr>
          <p:cNvSpPr/>
          <p:nvPr/>
        </p:nvSpPr>
        <p:spPr>
          <a:xfrm>
            <a:off x="2524281" y="4854970"/>
            <a:ext cx="108000" cy="108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57E99E15-6E7B-4ED5-8E11-A788C5D3EB90}"/>
              </a:ext>
            </a:extLst>
          </p:cNvPr>
          <p:cNvSpPr/>
          <p:nvPr/>
        </p:nvSpPr>
        <p:spPr>
          <a:xfrm>
            <a:off x="2524281" y="5086669"/>
            <a:ext cx="108000" cy="108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A4AA5C90-2DD5-40FF-A407-CB749CFEF4AF}"/>
              </a:ext>
            </a:extLst>
          </p:cNvPr>
          <p:cNvSpPr/>
          <p:nvPr/>
        </p:nvSpPr>
        <p:spPr>
          <a:xfrm>
            <a:off x="2523344" y="4554729"/>
            <a:ext cx="108000" cy="108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1032" name="Picture 8" descr="UW Tower, Seattle Skyscraper">
            <a:extLst>
              <a:ext uri="{FF2B5EF4-FFF2-40B4-BE49-F238E27FC236}">
                <a16:creationId xmlns:a16="http://schemas.microsoft.com/office/drawing/2014/main" id="{123DB6B5-D10D-4961-ACF9-C519F3C24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65" y="4461929"/>
            <a:ext cx="1203438" cy="1807668"/>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eur droit 25">
            <a:extLst>
              <a:ext uri="{FF2B5EF4-FFF2-40B4-BE49-F238E27FC236}">
                <a16:creationId xmlns:a16="http://schemas.microsoft.com/office/drawing/2014/main" id="{EB3DC94E-5256-420F-85B5-FDEBE1757B6A}"/>
              </a:ext>
            </a:extLst>
          </p:cNvPr>
          <p:cNvCxnSpPr>
            <a:stCxn id="33" idx="2"/>
          </p:cNvCxnSpPr>
          <p:nvPr/>
        </p:nvCxnSpPr>
        <p:spPr>
          <a:xfrm flipH="1">
            <a:off x="2108403" y="4608729"/>
            <a:ext cx="41494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320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9" name="Picture 11">
            <a:extLst>
              <a:ext uri="{FF2B5EF4-FFF2-40B4-BE49-F238E27FC236}">
                <a16:creationId xmlns:a16="http://schemas.microsoft.com/office/drawing/2014/main" id="{E956A9A7-1215-4B7F-8D0F-73F211980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11" y="886287"/>
            <a:ext cx="6917552" cy="55608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97BB226-445F-4EE7-AB50-09180163ACB9}"/>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2721680E-5F0D-423A-ADDF-3CBB82FCF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0246" y="5591602"/>
            <a:ext cx="1258348" cy="1266397"/>
          </a:xfrm>
          <a:prstGeom prst="rect">
            <a:avLst/>
          </a:prstGeom>
          <a:effectLst>
            <a:outerShdw blurRad="50800" dist="38100" dir="2700000" algn="tl" rotWithShape="0">
              <a:prstClr val="black">
                <a:alpha val="40000"/>
              </a:prstClr>
            </a:outerShdw>
          </a:effectLst>
        </p:spPr>
      </p:pic>
      <p:grpSp>
        <p:nvGrpSpPr>
          <p:cNvPr id="12" name="Groupe 11">
            <a:extLst>
              <a:ext uri="{FF2B5EF4-FFF2-40B4-BE49-F238E27FC236}">
                <a16:creationId xmlns:a16="http://schemas.microsoft.com/office/drawing/2014/main" id="{0F1D11DE-3409-4722-9C8E-4E6ED8C560D4}"/>
              </a:ext>
            </a:extLst>
          </p:cNvPr>
          <p:cNvGrpSpPr/>
          <p:nvPr/>
        </p:nvGrpSpPr>
        <p:grpSpPr>
          <a:xfrm>
            <a:off x="11294124" y="6231082"/>
            <a:ext cx="605160" cy="481858"/>
            <a:chOff x="11294124" y="6231082"/>
            <a:chExt cx="605160" cy="481858"/>
          </a:xfrm>
        </p:grpSpPr>
        <p:sp>
          <p:nvSpPr>
            <p:cNvPr id="13" name="Ellipse 12">
              <a:extLst>
                <a:ext uri="{FF2B5EF4-FFF2-40B4-BE49-F238E27FC236}">
                  <a16:creationId xmlns:a16="http://schemas.microsoft.com/office/drawing/2014/main" id="{F0E8FA89-429B-4C9D-9681-F8FB41C35FF4}"/>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A4DBCD44-242B-4336-AF32-AF0DE7C107CB}"/>
                </a:ext>
              </a:extLst>
            </p:cNvPr>
            <p:cNvSpPr txBox="1"/>
            <p:nvPr/>
          </p:nvSpPr>
          <p:spPr>
            <a:xfrm>
              <a:off x="11294124"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36</a:t>
              </a:r>
            </a:p>
          </p:txBody>
        </p:sp>
      </p:grpSp>
      <p:sp>
        <p:nvSpPr>
          <p:cNvPr id="17" name="ZoneTexte 16">
            <a:extLst>
              <a:ext uri="{FF2B5EF4-FFF2-40B4-BE49-F238E27FC236}">
                <a16:creationId xmlns:a16="http://schemas.microsoft.com/office/drawing/2014/main" id="{EA9F5B53-A178-4540-9114-5FA7811E34EC}"/>
              </a:ext>
            </a:extLst>
          </p:cNvPr>
          <p:cNvSpPr txBox="1"/>
          <p:nvPr/>
        </p:nvSpPr>
        <p:spPr>
          <a:xfrm>
            <a:off x="292716" y="178978"/>
            <a:ext cx="6220436" cy="461665"/>
          </a:xfrm>
          <a:prstGeom prst="rect">
            <a:avLst/>
          </a:prstGeom>
          <a:noFill/>
        </p:spPr>
        <p:txBody>
          <a:bodyPr wrap="square">
            <a:spAutoFit/>
          </a:bodyPr>
          <a:lstStyle/>
          <a:p>
            <a:pPr algn="l"/>
            <a:r>
              <a:rPr lang="fr-FR" sz="2400"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Sélection itérative de variables : RFECV</a:t>
            </a:r>
          </a:p>
        </p:txBody>
      </p:sp>
      <p:sp>
        <p:nvSpPr>
          <p:cNvPr id="18" name="Rectangle 17">
            <a:extLst>
              <a:ext uri="{FF2B5EF4-FFF2-40B4-BE49-F238E27FC236}">
                <a16:creationId xmlns:a16="http://schemas.microsoft.com/office/drawing/2014/main" id="{6BF84F11-3793-4B81-87B0-0714316DC5B8}"/>
              </a:ext>
            </a:extLst>
          </p:cNvPr>
          <p:cNvSpPr/>
          <p:nvPr/>
        </p:nvSpPr>
        <p:spPr>
          <a:xfrm>
            <a:off x="292716" y="208323"/>
            <a:ext cx="515173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1AEAD962-F969-4540-89D6-1185B82E291F}"/>
              </a:ext>
            </a:extLst>
          </p:cNvPr>
          <p:cNvSpPr txBox="1"/>
          <p:nvPr/>
        </p:nvSpPr>
        <p:spPr>
          <a:xfrm>
            <a:off x="2868585" y="3059668"/>
            <a:ext cx="3411323" cy="369332"/>
          </a:xfrm>
          <a:prstGeom prst="rect">
            <a:avLst/>
          </a:prstGeom>
          <a:noFill/>
        </p:spPr>
        <p:txBody>
          <a:bodyPr wrap="square">
            <a:spAutoFit/>
          </a:bodyPr>
          <a:lstStyle/>
          <a:p>
            <a:r>
              <a:rPr lang="fr-FR" b="1" dirty="0">
                <a:solidFill>
                  <a:schemeClr val="accent1">
                    <a:lumMod val="50000"/>
                  </a:schemeClr>
                </a:solidFill>
                <a:effectLst>
                  <a:outerShdw blurRad="38100" dist="38100" dir="2700000" algn="tl">
                    <a:srgbClr val="000000">
                      <a:alpha val="43137"/>
                    </a:srgbClr>
                  </a:outerShdw>
                </a:effectLst>
              </a:rPr>
              <a:t>14 variables sélectionnées</a:t>
            </a:r>
          </a:p>
        </p:txBody>
      </p:sp>
      <p:pic>
        <p:nvPicPr>
          <p:cNvPr id="12295" name="Picture 7">
            <a:extLst>
              <a:ext uri="{FF2B5EF4-FFF2-40B4-BE49-F238E27FC236}">
                <a16:creationId xmlns:a16="http://schemas.microsoft.com/office/drawing/2014/main" id="{62F0D00B-223F-499A-A734-6DDF027E48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82"/>
          <a:stretch/>
        </p:blipFill>
        <p:spPr bwMode="auto">
          <a:xfrm>
            <a:off x="7285389" y="1364738"/>
            <a:ext cx="4692423" cy="306179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5A24BEDE-2784-4A06-B9FC-A587D76763F9}"/>
              </a:ext>
            </a:extLst>
          </p:cNvPr>
          <p:cNvSpPr txBox="1"/>
          <p:nvPr/>
        </p:nvSpPr>
        <p:spPr>
          <a:xfrm>
            <a:off x="8707023" y="759985"/>
            <a:ext cx="2791932" cy="384017"/>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Performance</a:t>
            </a:r>
          </a:p>
        </p:txBody>
      </p:sp>
      <p:sp>
        <p:nvSpPr>
          <p:cNvPr id="24" name="ZoneTexte 23">
            <a:extLst>
              <a:ext uri="{FF2B5EF4-FFF2-40B4-BE49-F238E27FC236}">
                <a16:creationId xmlns:a16="http://schemas.microsoft.com/office/drawing/2014/main" id="{764B0052-03F8-4969-8331-3303D167D4E4}"/>
              </a:ext>
            </a:extLst>
          </p:cNvPr>
          <p:cNvSpPr txBox="1"/>
          <p:nvPr/>
        </p:nvSpPr>
        <p:spPr>
          <a:xfrm>
            <a:off x="7743926" y="4611089"/>
            <a:ext cx="3852778" cy="1477328"/>
          </a:xfrm>
          <a:prstGeom prst="rect">
            <a:avLst/>
          </a:prstGeom>
          <a:noFill/>
        </p:spPr>
        <p:txBody>
          <a:bodyPr wrap="square">
            <a:spAutoFit/>
          </a:bodyPr>
          <a:lstStyle/>
          <a:p>
            <a:pPr algn="ctr"/>
            <a:r>
              <a:rPr lang="fr-FR" b="1" dirty="0">
                <a:solidFill>
                  <a:schemeClr val="accent1">
                    <a:lumMod val="50000"/>
                  </a:schemeClr>
                </a:solidFill>
                <a:effectLst>
                  <a:outerShdw blurRad="38100" dist="38100" dir="2700000" algn="tl">
                    <a:srgbClr val="000000">
                      <a:alpha val="43137"/>
                    </a:srgbClr>
                  </a:outerShdw>
                </a:effectLst>
              </a:rPr>
              <a:t>Le modèle simplifié, </a:t>
            </a:r>
          </a:p>
          <a:p>
            <a:pPr algn="ctr"/>
            <a:r>
              <a:rPr lang="fr-FR" b="1" dirty="0">
                <a:solidFill>
                  <a:schemeClr val="accent1">
                    <a:lumMod val="50000"/>
                  </a:schemeClr>
                </a:solidFill>
                <a:effectLst>
                  <a:outerShdw blurRad="38100" dist="38100" dir="2700000" algn="tl">
                    <a:srgbClr val="000000">
                      <a:alpha val="43137"/>
                    </a:srgbClr>
                  </a:outerShdw>
                </a:effectLst>
              </a:rPr>
              <a:t>avec 14 variables, </a:t>
            </a:r>
          </a:p>
          <a:p>
            <a:pPr algn="ctr"/>
            <a:r>
              <a:rPr lang="fr-FR" b="1" dirty="0">
                <a:solidFill>
                  <a:schemeClr val="accent1">
                    <a:lumMod val="50000"/>
                  </a:schemeClr>
                </a:solidFill>
                <a:effectLst>
                  <a:outerShdw blurRad="38100" dist="38100" dir="2700000" algn="tl">
                    <a:srgbClr val="000000">
                      <a:alpha val="43137"/>
                    </a:srgbClr>
                  </a:outerShdw>
                </a:effectLst>
              </a:rPr>
              <a:t>est aussi performant que le modèle avec toutes les variables.</a:t>
            </a:r>
          </a:p>
        </p:txBody>
      </p:sp>
    </p:spTree>
    <p:extLst>
      <p:ext uri="{BB962C8B-B14F-4D97-AF65-F5344CB8AC3E}">
        <p14:creationId xmlns:p14="http://schemas.microsoft.com/office/powerpoint/2010/main" val="3730273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E1966F-76FE-4B15-90C0-B4A48370A813}"/>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DE2DC5FD-B103-4EE1-A776-534A9AF5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626" y="4747338"/>
            <a:ext cx="2097247" cy="2110662"/>
          </a:xfrm>
          <a:prstGeom prst="rect">
            <a:avLst/>
          </a:prstGeom>
          <a:effectLst>
            <a:outerShdw blurRad="50800" dist="38100" dir="2700000" algn="tl" rotWithShape="0">
              <a:prstClr val="black">
                <a:alpha val="40000"/>
              </a:prstClr>
            </a:outerShdw>
          </a:effectLst>
        </p:spPr>
      </p:pic>
      <p:grpSp>
        <p:nvGrpSpPr>
          <p:cNvPr id="10" name="Groupe 9">
            <a:extLst>
              <a:ext uri="{FF2B5EF4-FFF2-40B4-BE49-F238E27FC236}">
                <a16:creationId xmlns:a16="http://schemas.microsoft.com/office/drawing/2014/main" id="{3C3EC10A-ACA1-4705-9CE3-12983D9D4651}"/>
              </a:ext>
            </a:extLst>
          </p:cNvPr>
          <p:cNvGrpSpPr/>
          <p:nvPr/>
        </p:nvGrpSpPr>
        <p:grpSpPr>
          <a:xfrm>
            <a:off x="11294124" y="6231082"/>
            <a:ext cx="605160" cy="481858"/>
            <a:chOff x="11294124" y="6231082"/>
            <a:chExt cx="605160" cy="481858"/>
          </a:xfrm>
        </p:grpSpPr>
        <p:sp>
          <p:nvSpPr>
            <p:cNvPr id="11" name="Ellipse 10">
              <a:extLst>
                <a:ext uri="{FF2B5EF4-FFF2-40B4-BE49-F238E27FC236}">
                  <a16:creationId xmlns:a16="http://schemas.microsoft.com/office/drawing/2014/main" id="{6E0DB0F0-223B-4513-9877-225C625F5A8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04D19D0-0E3C-4416-B673-C82E74ADAFCE}"/>
                </a:ext>
              </a:extLst>
            </p:cNvPr>
            <p:cNvSpPr txBox="1"/>
            <p:nvPr/>
          </p:nvSpPr>
          <p:spPr>
            <a:xfrm>
              <a:off x="11294124"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37</a:t>
              </a:r>
            </a:p>
          </p:txBody>
        </p:sp>
      </p:grpSp>
      <p:sp>
        <p:nvSpPr>
          <p:cNvPr id="13" name="ZoneTexte 12">
            <a:extLst>
              <a:ext uri="{FF2B5EF4-FFF2-40B4-BE49-F238E27FC236}">
                <a16:creationId xmlns:a16="http://schemas.microsoft.com/office/drawing/2014/main" id="{DF1D21D0-8676-4A44-8561-7A7E4434FD78}"/>
              </a:ext>
            </a:extLst>
          </p:cNvPr>
          <p:cNvSpPr txBox="1"/>
          <p:nvPr/>
        </p:nvSpPr>
        <p:spPr>
          <a:xfrm>
            <a:off x="2617365" y="421388"/>
            <a:ext cx="6375633" cy="1323439"/>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8000" dirty="0">
                <a:solidFill>
                  <a:schemeClr val="accent1">
                    <a:lumMod val="50000"/>
                  </a:schemeClr>
                </a:solidFill>
                <a:effectLst>
                  <a:outerShdw blurRad="38100" dist="38100" dir="2700000" algn="tl">
                    <a:srgbClr val="000000">
                      <a:alpha val="43137"/>
                    </a:srgbClr>
                  </a:outerShdw>
                </a:effectLst>
              </a:rPr>
              <a:t>Modélisation</a:t>
            </a:r>
          </a:p>
        </p:txBody>
      </p:sp>
      <p:sp>
        <p:nvSpPr>
          <p:cNvPr id="49" name="ZoneTexte 48">
            <a:extLst>
              <a:ext uri="{FF2B5EF4-FFF2-40B4-BE49-F238E27FC236}">
                <a16:creationId xmlns:a16="http://schemas.microsoft.com/office/drawing/2014/main" id="{BFF849DF-1830-4D71-9E02-18C818BA4240}"/>
              </a:ext>
            </a:extLst>
          </p:cNvPr>
          <p:cNvSpPr txBox="1"/>
          <p:nvPr/>
        </p:nvSpPr>
        <p:spPr>
          <a:xfrm>
            <a:off x="514080" y="3174469"/>
            <a:ext cx="11060376" cy="830997"/>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4800" dirty="0">
                <a:solidFill>
                  <a:schemeClr val="accent1">
                    <a:lumMod val="50000"/>
                  </a:schemeClr>
                </a:solidFill>
                <a:effectLst>
                  <a:outerShdw blurRad="38100" dist="38100" dir="2700000" algn="tl">
                    <a:srgbClr val="000000">
                      <a:alpha val="43137"/>
                    </a:srgbClr>
                  </a:outerShdw>
                </a:effectLst>
              </a:rPr>
              <a:t>2. Modèle Emission de CO2</a:t>
            </a:r>
          </a:p>
        </p:txBody>
      </p:sp>
    </p:spTree>
    <p:extLst>
      <p:ext uri="{BB962C8B-B14F-4D97-AF65-F5344CB8AC3E}">
        <p14:creationId xmlns:p14="http://schemas.microsoft.com/office/powerpoint/2010/main" val="1374479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58961CB-67E1-447E-910F-FCC37DC5259F}"/>
              </a:ext>
            </a:extLst>
          </p:cNvPr>
          <p:cNvPicPr>
            <a:picLocks noChangeAspect="1"/>
          </p:cNvPicPr>
          <p:nvPr/>
        </p:nvPicPr>
        <p:blipFill>
          <a:blip r:embed="rId2"/>
          <a:stretch>
            <a:fillRect/>
          </a:stretch>
        </p:blipFill>
        <p:spPr>
          <a:xfrm>
            <a:off x="176101" y="918354"/>
            <a:ext cx="5086350" cy="2371725"/>
          </a:xfrm>
          <a:prstGeom prst="rect">
            <a:avLst/>
          </a:prstGeom>
        </p:spPr>
      </p:pic>
      <p:sp>
        <p:nvSpPr>
          <p:cNvPr id="4" name="Rectangle 3">
            <a:extLst>
              <a:ext uri="{FF2B5EF4-FFF2-40B4-BE49-F238E27FC236}">
                <a16:creationId xmlns:a16="http://schemas.microsoft.com/office/drawing/2014/main" id="{CF391F1E-0064-4DCC-A35F-5E6FA5E03FB7}"/>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853DE453-0499-4284-874D-7E8C4399F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9754" y="5246100"/>
            <a:ext cx="1593908" cy="1604103"/>
          </a:xfrm>
          <a:prstGeom prst="rect">
            <a:avLst/>
          </a:prstGeom>
          <a:effectLst>
            <a:outerShdw blurRad="50800" dist="38100" dir="2700000" algn="tl" rotWithShape="0">
              <a:prstClr val="black">
                <a:alpha val="40000"/>
              </a:prstClr>
            </a:outerShdw>
          </a:effectLst>
        </p:spPr>
      </p:pic>
      <p:grpSp>
        <p:nvGrpSpPr>
          <p:cNvPr id="6" name="Groupe 5">
            <a:extLst>
              <a:ext uri="{FF2B5EF4-FFF2-40B4-BE49-F238E27FC236}">
                <a16:creationId xmlns:a16="http://schemas.microsoft.com/office/drawing/2014/main" id="{5B3677DC-5BBF-4C02-9D4F-B1946E16BA34}"/>
              </a:ext>
            </a:extLst>
          </p:cNvPr>
          <p:cNvGrpSpPr/>
          <p:nvPr/>
        </p:nvGrpSpPr>
        <p:grpSpPr>
          <a:xfrm>
            <a:off x="11294124" y="6231082"/>
            <a:ext cx="605160" cy="481858"/>
            <a:chOff x="11294124" y="6231082"/>
            <a:chExt cx="605160" cy="481858"/>
          </a:xfrm>
        </p:grpSpPr>
        <p:sp>
          <p:nvSpPr>
            <p:cNvPr id="7" name="Ellipse 6">
              <a:extLst>
                <a:ext uri="{FF2B5EF4-FFF2-40B4-BE49-F238E27FC236}">
                  <a16:creationId xmlns:a16="http://schemas.microsoft.com/office/drawing/2014/main" id="{4E864896-0B70-45EB-9CF5-6D7B9A8F6BB5}"/>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5F4858DC-1533-4226-828F-961BFF9B2AC6}"/>
                </a:ext>
              </a:extLst>
            </p:cNvPr>
            <p:cNvSpPr txBox="1"/>
            <p:nvPr/>
          </p:nvSpPr>
          <p:spPr>
            <a:xfrm>
              <a:off x="11294124"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38</a:t>
              </a:r>
            </a:p>
          </p:txBody>
        </p:sp>
      </p:grpSp>
      <p:sp>
        <p:nvSpPr>
          <p:cNvPr id="13" name="ZoneTexte 12">
            <a:extLst>
              <a:ext uri="{FF2B5EF4-FFF2-40B4-BE49-F238E27FC236}">
                <a16:creationId xmlns:a16="http://schemas.microsoft.com/office/drawing/2014/main" id="{B1EC8020-75B7-4459-B3CD-739C914E06C2}"/>
              </a:ext>
            </a:extLst>
          </p:cNvPr>
          <p:cNvSpPr txBox="1"/>
          <p:nvPr/>
        </p:nvSpPr>
        <p:spPr>
          <a:xfrm>
            <a:off x="2851770" y="236481"/>
            <a:ext cx="3809088"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Sélectionner le meilleur modèle</a:t>
            </a:r>
          </a:p>
        </p:txBody>
      </p:sp>
      <p:sp>
        <p:nvSpPr>
          <p:cNvPr id="14" name="ZoneTexte 13">
            <a:extLst>
              <a:ext uri="{FF2B5EF4-FFF2-40B4-BE49-F238E27FC236}">
                <a16:creationId xmlns:a16="http://schemas.microsoft.com/office/drawing/2014/main" id="{2AB97737-9DC0-4464-B62C-163F83515F33}"/>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2</a:t>
            </a:r>
          </a:p>
        </p:txBody>
      </p:sp>
      <p:sp>
        <p:nvSpPr>
          <p:cNvPr id="15" name="ZoneTexte 14">
            <a:extLst>
              <a:ext uri="{FF2B5EF4-FFF2-40B4-BE49-F238E27FC236}">
                <a16:creationId xmlns:a16="http://schemas.microsoft.com/office/drawing/2014/main" id="{9FA069F2-109A-426B-9D31-017B698D3EA9}"/>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16" name="Graphique 15" descr="Engrenages">
            <a:extLst>
              <a:ext uri="{FF2B5EF4-FFF2-40B4-BE49-F238E27FC236}">
                <a16:creationId xmlns:a16="http://schemas.microsoft.com/office/drawing/2014/main" id="{A6CBC5BE-D4C1-4896-86A1-FC1C9F210A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5155" y="207085"/>
            <a:ext cx="357615" cy="357615"/>
          </a:xfrm>
          <a:prstGeom prst="rect">
            <a:avLst/>
          </a:prstGeom>
        </p:spPr>
      </p:pic>
      <p:sp>
        <p:nvSpPr>
          <p:cNvPr id="17" name="Rectangle 16">
            <a:extLst>
              <a:ext uri="{FF2B5EF4-FFF2-40B4-BE49-F238E27FC236}">
                <a16:creationId xmlns:a16="http://schemas.microsoft.com/office/drawing/2014/main" id="{8B7DD813-D040-4B75-8FBE-5537276A6017}"/>
              </a:ext>
            </a:extLst>
          </p:cNvPr>
          <p:cNvSpPr/>
          <p:nvPr/>
        </p:nvSpPr>
        <p:spPr>
          <a:xfrm>
            <a:off x="599567" y="177143"/>
            <a:ext cx="211970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28D81C14-BD28-4081-8A5A-2DF4BC5ACBAA}"/>
              </a:ext>
            </a:extLst>
          </p:cNvPr>
          <p:cNvSpPr/>
          <p:nvPr/>
        </p:nvSpPr>
        <p:spPr>
          <a:xfrm rot="5400000">
            <a:off x="4300235" y="1775153"/>
            <a:ext cx="315158" cy="1151160"/>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21B0832-09AC-41E4-8783-6866249F0532}"/>
              </a:ext>
            </a:extLst>
          </p:cNvPr>
          <p:cNvSpPr/>
          <p:nvPr/>
        </p:nvSpPr>
        <p:spPr>
          <a:xfrm rot="5400000">
            <a:off x="4300235" y="2266790"/>
            <a:ext cx="315158" cy="1151160"/>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1ECB172E-05DF-4942-A202-BFA9AC61B1E7}"/>
              </a:ext>
            </a:extLst>
          </p:cNvPr>
          <p:cNvSpPr/>
          <p:nvPr/>
        </p:nvSpPr>
        <p:spPr>
          <a:xfrm rot="5400000">
            <a:off x="4186151" y="645654"/>
            <a:ext cx="577567" cy="1151160"/>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FCE65281-D86A-4E0A-8DA4-BA50F44BA4DC}"/>
              </a:ext>
            </a:extLst>
          </p:cNvPr>
          <p:cNvSpPr/>
          <p:nvPr/>
        </p:nvSpPr>
        <p:spPr>
          <a:xfrm>
            <a:off x="6800396" y="1294384"/>
            <a:ext cx="1254061" cy="16196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grpSp>
        <p:nvGrpSpPr>
          <p:cNvPr id="23" name="Groupe 22">
            <a:extLst>
              <a:ext uri="{FF2B5EF4-FFF2-40B4-BE49-F238E27FC236}">
                <a16:creationId xmlns:a16="http://schemas.microsoft.com/office/drawing/2014/main" id="{3216F87B-2713-40FF-AA96-8CC1C8E8C779}"/>
              </a:ext>
            </a:extLst>
          </p:cNvPr>
          <p:cNvGrpSpPr/>
          <p:nvPr/>
        </p:nvGrpSpPr>
        <p:grpSpPr>
          <a:xfrm>
            <a:off x="6821858" y="1518307"/>
            <a:ext cx="1211135" cy="1079550"/>
            <a:chOff x="4674016" y="4107458"/>
            <a:chExt cx="1211135" cy="1079550"/>
          </a:xfrm>
        </p:grpSpPr>
        <p:sp>
          <p:nvSpPr>
            <p:cNvPr id="24" name="Hexagone 23">
              <a:extLst>
                <a:ext uri="{FF2B5EF4-FFF2-40B4-BE49-F238E27FC236}">
                  <a16:creationId xmlns:a16="http://schemas.microsoft.com/office/drawing/2014/main" id="{A0E759D6-E115-4372-95C5-8AF0DB758A57}"/>
                </a:ext>
              </a:extLst>
            </p:cNvPr>
            <p:cNvSpPr/>
            <p:nvPr/>
          </p:nvSpPr>
          <p:spPr>
            <a:xfrm>
              <a:off x="4842415" y="4107458"/>
              <a:ext cx="828000" cy="72000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5" name="Groupe 24">
              <a:extLst>
                <a:ext uri="{FF2B5EF4-FFF2-40B4-BE49-F238E27FC236}">
                  <a16:creationId xmlns:a16="http://schemas.microsoft.com/office/drawing/2014/main" id="{19C47293-70E7-41DD-8BED-4DB6A192488C}"/>
                </a:ext>
              </a:extLst>
            </p:cNvPr>
            <p:cNvGrpSpPr/>
            <p:nvPr/>
          </p:nvGrpSpPr>
          <p:grpSpPr>
            <a:xfrm>
              <a:off x="4674016" y="4175947"/>
              <a:ext cx="1211135" cy="1011061"/>
              <a:chOff x="3122114" y="3396382"/>
              <a:chExt cx="1211135" cy="1011061"/>
            </a:xfrm>
          </p:grpSpPr>
          <p:pic>
            <p:nvPicPr>
              <p:cNvPr id="26" name="Graphique 25" descr="Engrenages">
                <a:extLst>
                  <a:ext uri="{FF2B5EF4-FFF2-40B4-BE49-F238E27FC236}">
                    <a16:creationId xmlns:a16="http://schemas.microsoft.com/office/drawing/2014/main" id="{CEE7099D-3C8A-42F4-9F48-B607EAB13E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9237" y="3396382"/>
                <a:ext cx="465265" cy="465265"/>
              </a:xfrm>
              <a:prstGeom prst="rect">
                <a:avLst/>
              </a:prstGeom>
            </p:spPr>
          </p:pic>
          <p:sp>
            <p:nvSpPr>
              <p:cNvPr id="27" name="ZoneTexte 26">
                <a:extLst>
                  <a:ext uri="{FF2B5EF4-FFF2-40B4-BE49-F238E27FC236}">
                    <a16:creationId xmlns:a16="http://schemas.microsoft.com/office/drawing/2014/main" id="{8D91F82B-E32F-426D-8F13-9A4E3EDE673D}"/>
                  </a:ext>
                </a:extLst>
              </p:cNvPr>
              <p:cNvSpPr txBox="1"/>
              <p:nvPr/>
            </p:nvSpPr>
            <p:spPr>
              <a:xfrm>
                <a:off x="3122114" y="4145833"/>
                <a:ext cx="1211135" cy="261610"/>
              </a:xfrm>
              <a:prstGeom prst="rect">
                <a:avLst/>
              </a:prstGeom>
              <a:noFill/>
            </p:spPr>
            <p:txBody>
              <a:bodyPr wrap="square" rtlCol="0">
                <a:spAutoFit/>
              </a:bodyPr>
              <a:lstStyle/>
              <a:p>
                <a:pPr algn="ctr"/>
                <a:r>
                  <a:rPr lang="fr-FR" sz="1100" b="1" dirty="0">
                    <a:solidFill>
                      <a:schemeClr val="accent6">
                        <a:lumMod val="40000"/>
                        <a:lumOff val="60000"/>
                      </a:schemeClr>
                    </a:solidFill>
                  </a:rPr>
                  <a:t>MODÈLE XGB</a:t>
                </a:r>
              </a:p>
            </p:txBody>
          </p:sp>
          <p:pic>
            <p:nvPicPr>
              <p:cNvPr id="28" name="Graphique 27" descr="Engrenage">
                <a:extLst>
                  <a:ext uri="{FF2B5EF4-FFF2-40B4-BE49-F238E27FC236}">
                    <a16:creationId xmlns:a16="http://schemas.microsoft.com/office/drawing/2014/main" id="{17DB297D-52E0-4065-85C4-AA32D585C7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5633" y="3571176"/>
                <a:ext cx="465265" cy="465265"/>
              </a:xfrm>
              <a:prstGeom prst="rect">
                <a:avLst/>
              </a:prstGeom>
            </p:spPr>
          </p:pic>
        </p:grpSp>
      </p:grpSp>
      <p:sp>
        <p:nvSpPr>
          <p:cNvPr id="29" name="ZoneTexte 28">
            <a:extLst>
              <a:ext uri="{FF2B5EF4-FFF2-40B4-BE49-F238E27FC236}">
                <a16:creationId xmlns:a16="http://schemas.microsoft.com/office/drawing/2014/main" id="{60F2C628-8895-4686-B93D-E5F2FAD18BB5}"/>
              </a:ext>
            </a:extLst>
          </p:cNvPr>
          <p:cNvSpPr txBox="1"/>
          <p:nvPr/>
        </p:nvSpPr>
        <p:spPr>
          <a:xfrm>
            <a:off x="6426142" y="848497"/>
            <a:ext cx="2159201"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Meilleur modèle</a:t>
            </a:r>
          </a:p>
        </p:txBody>
      </p:sp>
      <p:sp>
        <p:nvSpPr>
          <p:cNvPr id="21" name="Flèche : droite 20">
            <a:extLst>
              <a:ext uri="{FF2B5EF4-FFF2-40B4-BE49-F238E27FC236}">
                <a16:creationId xmlns:a16="http://schemas.microsoft.com/office/drawing/2014/main" id="{4D2E0A7D-AE85-43BB-80CE-E0BF23D5F1FE}"/>
              </a:ext>
            </a:extLst>
          </p:cNvPr>
          <p:cNvSpPr/>
          <p:nvPr/>
        </p:nvSpPr>
        <p:spPr>
          <a:xfrm>
            <a:off x="6132367" y="1785415"/>
            <a:ext cx="436297" cy="46526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Accolade fermante 29">
            <a:extLst>
              <a:ext uri="{FF2B5EF4-FFF2-40B4-BE49-F238E27FC236}">
                <a16:creationId xmlns:a16="http://schemas.microsoft.com/office/drawing/2014/main" id="{A681CA47-382C-4270-8CAA-B6CF1EE97571}"/>
              </a:ext>
            </a:extLst>
          </p:cNvPr>
          <p:cNvSpPr/>
          <p:nvPr/>
        </p:nvSpPr>
        <p:spPr>
          <a:xfrm>
            <a:off x="5158831" y="932450"/>
            <a:ext cx="81545" cy="2238589"/>
          </a:xfrm>
          <a:prstGeom prst="righ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3" name="ZoneTexte 32">
            <a:extLst>
              <a:ext uri="{FF2B5EF4-FFF2-40B4-BE49-F238E27FC236}">
                <a16:creationId xmlns:a16="http://schemas.microsoft.com/office/drawing/2014/main" id="{0EE30A85-DD98-46C9-8F7C-527EAF8C01E8}"/>
              </a:ext>
            </a:extLst>
          </p:cNvPr>
          <p:cNvSpPr txBox="1"/>
          <p:nvPr/>
        </p:nvSpPr>
        <p:spPr>
          <a:xfrm>
            <a:off x="5178438" y="1216029"/>
            <a:ext cx="1298196" cy="338554"/>
          </a:xfrm>
          <a:prstGeom prst="rect">
            <a:avLst/>
          </a:prstGeom>
          <a:noFill/>
        </p:spPr>
        <p:txBody>
          <a:bodyPr wrap="square">
            <a:spAutoFit/>
          </a:bodyPr>
          <a:lstStyle/>
          <a:p>
            <a:r>
              <a:rPr lang="fr-FR" sz="1600" b="1" dirty="0">
                <a:effectLst>
                  <a:outerShdw blurRad="38100" dist="38100" dir="2700000" algn="tl">
                    <a:srgbClr val="000000">
                      <a:alpha val="43137"/>
                    </a:srgbClr>
                  </a:outerShdw>
                </a:effectLst>
              </a:rPr>
              <a:t>Temps</a:t>
            </a:r>
            <a:endParaRPr lang="fr-FR" sz="1600" dirty="0"/>
          </a:p>
        </p:txBody>
      </p:sp>
      <p:sp>
        <p:nvSpPr>
          <p:cNvPr id="36" name="ZoneTexte 35">
            <a:extLst>
              <a:ext uri="{FF2B5EF4-FFF2-40B4-BE49-F238E27FC236}">
                <a16:creationId xmlns:a16="http://schemas.microsoft.com/office/drawing/2014/main" id="{088FB118-2782-4006-8CD5-6A2466227754}"/>
              </a:ext>
            </a:extLst>
          </p:cNvPr>
          <p:cNvSpPr txBox="1"/>
          <p:nvPr/>
        </p:nvSpPr>
        <p:spPr>
          <a:xfrm>
            <a:off x="5164646" y="2435866"/>
            <a:ext cx="1553068" cy="338554"/>
          </a:xfrm>
          <a:prstGeom prst="rect">
            <a:avLst/>
          </a:prstGeom>
          <a:noFill/>
        </p:spPr>
        <p:txBody>
          <a:bodyPr wrap="square">
            <a:spAutoFit/>
          </a:bodyPr>
          <a:lstStyle/>
          <a:p>
            <a:r>
              <a:rPr lang="fr-FR" sz="1600" b="1" dirty="0">
                <a:effectLst>
                  <a:outerShdw blurRad="38100" dist="38100" dir="2700000" algn="tl">
                    <a:srgbClr val="000000">
                      <a:alpha val="43137"/>
                    </a:srgbClr>
                  </a:outerShdw>
                </a:effectLst>
              </a:rPr>
              <a:t>Performance</a:t>
            </a:r>
            <a:endParaRPr lang="fr-FR" sz="1600" dirty="0"/>
          </a:p>
        </p:txBody>
      </p:sp>
      <p:sp>
        <p:nvSpPr>
          <p:cNvPr id="37" name="Rectangle : coins arrondis 36">
            <a:extLst>
              <a:ext uri="{FF2B5EF4-FFF2-40B4-BE49-F238E27FC236}">
                <a16:creationId xmlns:a16="http://schemas.microsoft.com/office/drawing/2014/main" id="{910BA580-B475-488E-8CFA-7BCBCA81FF8D}"/>
              </a:ext>
            </a:extLst>
          </p:cNvPr>
          <p:cNvSpPr/>
          <p:nvPr/>
        </p:nvSpPr>
        <p:spPr>
          <a:xfrm>
            <a:off x="10261977" y="1300830"/>
            <a:ext cx="1254061" cy="16196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grpSp>
        <p:nvGrpSpPr>
          <p:cNvPr id="38" name="Groupe 37">
            <a:extLst>
              <a:ext uri="{FF2B5EF4-FFF2-40B4-BE49-F238E27FC236}">
                <a16:creationId xmlns:a16="http://schemas.microsoft.com/office/drawing/2014/main" id="{AC4E31C7-7399-444A-BFAB-8016CAEAD2A1}"/>
              </a:ext>
            </a:extLst>
          </p:cNvPr>
          <p:cNvGrpSpPr/>
          <p:nvPr/>
        </p:nvGrpSpPr>
        <p:grpSpPr>
          <a:xfrm>
            <a:off x="10283439" y="1524753"/>
            <a:ext cx="1211135" cy="1248827"/>
            <a:chOff x="4674016" y="4107458"/>
            <a:chExt cx="1211135" cy="1248827"/>
          </a:xfrm>
        </p:grpSpPr>
        <p:sp>
          <p:nvSpPr>
            <p:cNvPr id="39" name="Hexagone 38">
              <a:extLst>
                <a:ext uri="{FF2B5EF4-FFF2-40B4-BE49-F238E27FC236}">
                  <a16:creationId xmlns:a16="http://schemas.microsoft.com/office/drawing/2014/main" id="{3810D75F-FEDF-420B-A94D-EC7F99D4500B}"/>
                </a:ext>
              </a:extLst>
            </p:cNvPr>
            <p:cNvSpPr/>
            <p:nvPr/>
          </p:nvSpPr>
          <p:spPr>
            <a:xfrm>
              <a:off x="4842415" y="4107458"/>
              <a:ext cx="828000" cy="72000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0" name="Groupe 39">
              <a:extLst>
                <a:ext uri="{FF2B5EF4-FFF2-40B4-BE49-F238E27FC236}">
                  <a16:creationId xmlns:a16="http://schemas.microsoft.com/office/drawing/2014/main" id="{01B06EA8-B6A0-4698-ADCA-C6D86C96095C}"/>
                </a:ext>
              </a:extLst>
            </p:cNvPr>
            <p:cNvGrpSpPr/>
            <p:nvPr/>
          </p:nvGrpSpPr>
          <p:grpSpPr>
            <a:xfrm>
              <a:off x="4674016" y="4175947"/>
              <a:ext cx="1211135" cy="1180338"/>
              <a:chOff x="3122114" y="3396382"/>
              <a:chExt cx="1211135" cy="1180338"/>
            </a:xfrm>
          </p:grpSpPr>
          <p:pic>
            <p:nvPicPr>
              <p:cNvPr id="41" name="Graphique 40" descr="Engrenages">
                <a:extLst>
                  <a:ext uri="{FF2B5EF4-FFF2-40B4-BE49-F238E27FC236}">
                    <a16:creationId xmlns:a16="http://schemas.microsoft.com/office/drawing/2014/main" id="{79947712-76A4-4C62-961E-4BF450AAA2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9237" y="3396382"/>
                <a:ext cx="465265" cy="465265"/>
              </a:xfrm>
              <a:prstGeom prst="rect">
                <a:avLst/>
              </a:prstGeom>
            </p:spPr>
          </p:pic>
          <p:sp>
            <p:nvSpPr>
              <p:cNvPr id="42" name="ZoneTexte 41">
                <a:extLst>
                  <a:ext uri="{FF2B5EF4-FFF2-40B4-BE49-F238E27FC236}">
                    <a16:creationId xmlns:a16="http://schemas.microsoft.com/office/drawing/2014/main" id="{5D2F35D3-6D06-412C-8E50-5F9F01F22B3C}"/>
                  </a:ext>
                </a:extLst>
              </p:cNvPr>
              <p:cNvSpPr txBox="1"/>
              <p:nvPr/>
            </p:nvSpPr>
            <p:spPr>
              <a:xfrm>
                <a:off x="3122114" y="4145833"/>
                <a:ext cx="1211135" cy="430887"/>
              </a:xfrm>
              <a:prstGeom prst="rect">
                <a:avLst/>
              </a:prstGeom>
              <a:noFill/>
            </p:spPr>
            <p:txBody>
              <a:bodyPr wrap="square" rtlCol="0">
                <a:spAutoFit/>
              </a:bodyPr>
              <a:lstStyle/>
              <a:p>
                <a:pPr algn="ctr"/>
                <a:r>
                  <a:rPr lang="fr-FR" sz="1100" b="1" dirty="0">
                    <a:solidFill>
                      <a:schemeClr val="accent6">
                        <a:lumMod val="40000"/>
                        <a:lumOff val="60000"/>
                      </a:schemeClr>
                    </a:solidFill>
                  </a:rPr>
                  <a:t>MODÈLE XGB</a:t>
                </a:r>
              </a:p>
              <a:p>
                <a:pPr algn="ctr"/>
                <a:r>
                  <a:rPr lang="fr-FR" sz="1100" b="1" dirty="0">
                    <a:solidFill>
                      <a:schemeClr val="accent6">
                        <a:lumMod val="40000"/>
                        <a:lumOff val="60000"/>
                      </a:schemeClr>
                    </a:solidFill>
                  </a:rPr>
                  <a:t>optimisé</a:t>
                </a:r>
              </a:p>
            </p:txBody>
          </p:sp>
          <p:pic>
            <p:nvPicPr>
              <p:cNvPr id="43" name="Graphique 42" descr="Engrenage">
                <a:extLst>
                  <a:ext uri="{FF2B5EF4-FFF2-40B4-BE49-F238E27FC236}">
                    <a16:creationId xmlns:a16="http://schemas.microsoft.com/office/drawing/2014/main" id="{A3E45E6A-6F84-452A-B4C9-D73FB3253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5633" y="3571176"/>
                <a:ext cx="465265" cy="465265"/>
              </a:xfrm>
              <a:prstGeom prst="rect">
                <a:avLst/>
              </a:prstGeom>
            </p:spPr>
          </p:pic>
        </p:grpSp>
      </p:grpSp>
      <p:pic>
        <p:nvPicPr>
          <p:cNvPr id="44" name="Image 43">
            <a:extLst>
              <a:ext uri="{FF2B5EF4-FFF2-40B4-BE49-F238E27FC236}">
                <a16:creationId xmlns:a16="http://schemas.microsoft.com/office/drawing/2014/main" id="{8B824D56-C8C0-4D2B-BED3-E69E662054A8}"/>
              </a:ext>
            </a:extLst>
          </p:cNvPr>
          <p:cNvPicPr>
            <a:picLocks noChangeAspect="1"/>
          </p:cNvPicPr>
          <p:nvPr/>
        </p:nvPicPr>
        <p:blipFill>
          <a:blip r:embed="rId10"/>
          <a:stretch>
            <a:fillRect/>
          </a:stretch>
        </p:blipFill>
        <p:spPr>
          <a:xfrm>
            <a:off x="8678002" y="1654411"/>
            <a:ext cx="959347" cy="781455"/>
          </a:xfrm>
          <a:prstGeom prst="rect">
            <a:avLst/>
          </a:prstGeom>
        </p:spPr>
      </p:pic>
      <p:sp>
        <p:nvSpPr>
          <p:cNvPr id="45" name="Flèche : droite 44">
            <a:extLst>
              <a:ext uri="{FF2B5EF4-FFF2-40B4-BE49-F238E27FC236}">
                <a16:creationId xmlns:a16="http://schemas.microsoft.com/office/drawing/2014/main" id="{5E927B87-AAF6-44A6-B664-D813431B4E67}"/>
              </a:ext>
            </a:extLst>
          </p:cNvPr>
          <p:cNvSpPr/>
          <p:nvPr/>
        </p:nvSpPr>
        <p:spPr>
          <a:xfrm>
            <a:off x="8155064" y="1777465"/>
            <a:ext cx="436297" cy="46526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46" name="Flèche : droite 45">
            <a:extLst>
              <a:ext uri="{FF2B5EF4-FFF2-40B4-BE49-F238E27FC236}">
                <a16:creationId xmlns:a16="http://schemas.microsoft.com/office/drawing/2014/main" id="{4BA26DEF-3DDA-4932-9DD0-B73C034DAD40}"/>
              </a:ext>
            </a:extLst>
          </p:cNvPr>
          <p:cNvSpPr/>
          <p:nvPr/>
        </p:nvSpPr>
        <p:spPr>
          <a:xfrm>
            <a:off x="9715582" y="1825874"/>
            <a:ext cx="436297" cy="465265"/>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A9F64606-AE0A-4C87-9B05-E53369D94675}"/>
              </a:ext>
            </a:extLst>
          </p:cNvPr>
          <p:cNvSpPr txBox="1"/>
          <p:nvPr/>
        </p:nvSpPr>
        <p:spPr>
          <a:xfrm>
            <a:off x="8552048" y="2537028"/>
            <a:ext cx="1464076" cy="276999"/>
          </a:xfrm>
          <a:prstGeom prst="rect">
            <a:avLst/>
          </a:prstGeom>
          <a:noFill/>
        </p:spPr>
        <p:txBody>
          <a:bodyPr wrap="square" rtlCol="0">
            <a:spAutoFit/>
          </a:bodyPr>
          <a:lstStyle/>
          <a:p>
            <a:r>
              <a:rPr lang="fr-FR" sz="1200" b="1" dirty="0" err="1">
                <a:solidFill>
                  <a:schemeClr val="accent1">
                    <a:lumMod val="50000"/>
                  </a:schemeClr>
                </a:solidFill>
                <a:effectLst>
                  <a:outerShdw blurRad="38100" dist="38100" dir="2700000" algn="tl">
                    <a:srgbClr val="000000">
                      <a:alpha val="43137"/>
                    </a:srgbClr>
                  </a:outerShdw>
                </a:effectLst>
              </a:rPr>
              <a:t>GridSearchCV</a:t>
            </a:r>
            <a:endParaRPr lang="fr-FR" sz="1200" b="1" dirty="0">
              <a:solidFill>
                <a:schemeClr val="accent1">
                  <a:lumMod val="50000"/>
                </a:schemeClr>
              </a:solidFill>
              <a:effectLst>
                <a:outerShdw blurRad="38100" dist="38100" dir="2700000" algn="tl">
                  <a:srgbClr val="000000">
                    <a:alpha val="43137"/>
                  </a:srgbClr>
                </a:outerShdw>
              </a:effectLst>
            </a:endParaRPr>
          </a:p>
        </p:txBody>
      </p:sp>
      <p:sp>
        <p:nvSpPr>
          <p:cNvPr id="53" name="ZoneTexte 52">
            <a:extLst>
              <a:ext uri="{FF2B5EF4-FFF2-40B4-BE49-F238E27FC236}">
                <a16:creationId xmlns:a16="http://schemas.microsoft.com/office/drawing/2014/main" id="{E6B83506-D071-457F-9B14-2D9C4682938C}"/>
              </a:ext>
            </a:extLst>
          </p:cNvPr>
          <p:cNvSpPr txBox="1"/>
          <p:nvPr/>
        </p:nvSpPr>
        <p:spPr>
          <a:xfrm>
            <a:off x="9809405" y="848497"/>
            <a:ext cx="2159201" cy="369332"/>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Modèle optimisé</a:t>
            </a:r>
          </a:p>
        </p:txBody>
      </p:sp>
      <p:sp>
        <p:nvSpPr>
          <p:cNvPr id="54" name="ZoneTexte 53">
            <a:extLst>
              <a:ext uri="{FF2B5EF4-FFF2-40B4-BE49-F238E27FC236}">
                <a16:creationId xmlns:a16="http://schemas.microsoft.com/office/drawing/2014/main" id="{B76D07BC-B19C-4C5F-8AB9-DE2FB5E1127F}"/>
              </a:ext>
            </a:extLst>
          </p:cNvPr>
          <p:cNvSpPr txBox="1"/>
          <p:nvPr/>
        </p:nvSpPr>
        <p:spPr>
          <a:xfrm>
            <a:off x="8432029" y="1297846"/>
            <a:ext cx="1464076" cy="276999"/>
          </a:xfrm>
          <a:prstGeom prst="rect">
            <a:avLst/>
          </a:prstGeom>
          <a:noFill/>
        </p:spPr>
        <p:txBody>
          <a:bodyPr wrap="square" rtlCol="0">
            <a:spAutoFit/>
          </a:bodyPr>
          <a:lstStyle/>
          <a:p>
            <a:r>
              <a:rPr lang="fr-FR" sz="1200" b="1" dirty="0">
                <a:solidFill>
                  <a:schemeClr val="accent1">
                    <a:lumMod val="50000"/>
                  </a:schemeClr>
                </a:solidFill>
                <a:effectLst>
                  <a:outerShdw blurRad="38100" dist="38100" dir="2700000" algn="tl">
                    <a:srgbClr val="000000">
                      <a:alpha val="43137"/>
                    </a:srgbClr>
                  </a:outerShdw>
                </a:effectLst>
              </a:rPr>
              <a:t>hyperparamètres</a:t>
            </a:r>
          </a:p>
        </p:txBody>
      </p:sp>
      <p:graphicFrame>
        <p:nvGraphicFramePr>
          <p:cNvPr id="56" name="Tableau 55">
            <a:extLst>
              <a:ext uri="{FF2B5EF4-FFF2-40B4-BE49-F238E27FC236}">
                <a16:creationId xmlns:a16="http://schemas.microsoft.com/office/drawing/2014/main" id="{E8F1B9DA-46A5-4CB4-AD65-EDEAE42CF307}"/>
              </a:ext>
            </a:extLst>
          </p:cNvPr>
          <p:cNvGraphicFramePr>
            <a:graphicFrameLocks noGrp="1"/>
          </p:cNvGraphicFramePr>
          <p:nvPr>
            <p:extLst>
              <p:ext uri="{D42A27DB-BD31-4B8C-83A1-F6EECF244321}">
                <p14:modId xmlns:p14="http://schemas.microsoft.com/office/powerpoint/2010/main" val="1136079922"/>
              </p:ext>
            </p:extLst>
          </p:nvPr>
        </p:nvGraphicFramePr>
        <p:xfrm>
          <a:off x="1625397" y="4105328"/>
          <a:ext cx="8865165" cy="1342106"/>
        </p:xfrm>
        <a:graphic>
          <a:graphicData uri="http://schemas.openxmlformats.org/drawingml/2006/table">
            <a:tbl>
              <a:tblPr firstRow="1" bandRow="1">
                <a:tableStyleId>{BC89EF96-8CEA-46FF-86C4-4CE0E7609802}</a:tableStyleId>
              </a:tblPr>
              <a:tblGrid>
                <a:gridCol w="1199625">
                  <a:extLst>
                    <a:ext uri="{9D8B030D-6E8A-4147-A177-3AD203B41FA5}">
                      <a16:colId xmlns:a16="http://schemas.microsoft.com/office/drawing/2014/main" val="1464458122"/>
                    </a:ext>
                  </a:extLst>
                </a:gridCol>
                <a:gridCol w="1761688">
                  <a:extLst>
                    <a:ext uri="{9D8B030D-6E8A-4147-A177-3AD203B41FA5}">
                      <a16:colId xmlns:a16="http://schemas.microsoft.com/office/drawing/2014/main" val="2641636575"/>
                    </a:ext>
                  </a:extLst>
                </a:gridCol>
                <a:gridCol w="749686">
                  <a:extLst>
                    <a:ext uri="{9D8B030D-6E8A-4147-A177-3AD203B41FA5}">
                      <a16:colId xmlns:a16="http://schemas.microsoft.com/office/drawing/2014/main" val="1619649201"/>
                    </a:ext>
                  </a:extLst>
                </a:gridCol>
                <a:gridCol w="4003940">
                  <a:extLst>
                    <a:ext uri="{9D8B030D-6E8A-4147-A177-3AD203B41FA5}">
                      <a16:colId xmlns:a16="http://schemas.microsoft.com/office/drawing/2014/main" val="3661500332"/>
                    </a:ext>
                  </a:extLst>
                </a:gridCol>
                <a:gridCol w="1150226">
                  <a:extLst>
                    <a:ext uri="{9D8B030D-6E8A-4147-A177-3AD203B41FA5}">
                      <a16:colId xmlns:a16="http://schemas.microsoft.com/office/drawing/2014/main" val="3674686943"/>
                    </a:ext>
                  </a:extLst>
                </a:gridCol>
              </a:tblGrid>
              <a:tr h="601406">
                <a:tc rowSpan="2">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err="1">
                          <a:solidFill>
                            <a:srgbClr val="343A40"/>
                          </a:solidFill>
                          <a:effectLst/>
                        </a:rPr>
                        <a:t>n_estimators</a:t>
                      </a:r>
                      <a:endParaRPr lang="en-US" sz="1600" b="0" i="0" dirty="0">
                        <a:solidFill>
                          <a:srgbClr val="343A40"/>
                        </a:solidFill>
                        <a:effectLst/>
                        <a:latin typeface="-apple-system"/>
                      </a:endParaRP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tcPr>
                </a:tc>
                <a:tc>
                  <a:txBody>
                    <a:bodyPr/>
                    <a:lstStyle/>
                    <a:p>
                      <a:pPr algn="ctr"/>
                      <a:r>
                        <a:rPr lang="fr-FR" sz="1600" b="0" dirty="0"/>
                        <a:t>100</a:t>
                      </a: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tcPr>
                </a:tc>
                <a:tc>
                  <a:txBody>
                    <a:bodyPr/>
                    <a:lstStyle/>
                    <a:p>
                      <a:pPr algn="ctr"/>
                      <a:r>
                        <a:rPr lang="en-US" sz="1600" b="0" kern="1200" dirty="0">
                          <a:solidFill>
                            <a:srgbClr val="343A40"/>
                          </a:solidFill>
                          <a:effectLst/>
                        </a:rPr>
                        <a:t>[</a:t>
                      </a:r>
                      <a:r>
                        <a:rPr lang="en-US" sz="1600" b="1" kern="1200" dirty="0">
                          <a:solidFill>
                            <a:schemeClr val="accent3">
                              <a:lumMod val="75000"/>
                            </a:schemeClr>
                          </a:solidFill>
                          <a:effectLst>
                            <a:outerShdw blurRad="38100" dist="38100" dir="2700000" algn="tl">
                              <a:srgbClr val="000000">
                                <a:alpha val="43137"/>
                              </a:srgbClr>
                            </a:outerShdw>
                          </a:effectLst>
                        </a:rPr>
                        <a:t>200</a:t>
                      </a:r>
                      <a:r>
                        <a:rPr lang="en-US" sz="1600" b="0" kern="1200" dirty="0">
                          <a:solidFill>
                            <a:srgbClr val="343A40"/>
                          </a:solidFill>
                          <a:effectLst/>
                        </a:rPr>
                        <a:t>, 250, 300, 400, 500],</a:t>
                      </a: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tcPr>
                </a:tc>
                <a:tc>
                  <a:txBody>
                    <a:bodyPr/>
                    <a:lstStyle/>
                    <a:p>
                      <a:pPr algn="ctr"/>
                      <a:r>
                        <a:rPr lang="fr-FR" sz="1600" b="1" dirty="0"/>
                        <a:t>200</a:t>
                      </a: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tcPr>
                </a:tc>
                <a:extLst>
                  <a:ext uri="{0D108BD9-81ED-4DB2-BD59-A6C34878D82A}">
                    <a16:rowId xmlns:a16="http://schemas.microsoft.com/office/drawing/2014/main" val="1351316948"/>
                  </a:ext>
                </a:extLst>
              </a:tr>
              <a:tr h="74070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43A40"/>
                        </a:solidFill>
                        <a:effectLst/>
                        <a:latin typeface="-apple-system"/>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err="1">
                          <a:solidFill>
                            <a:srgbClr val="343A40"/>
                          </a:solidFill>
                          <a:effectLst/>
                        </a:rPr>
                        <a:t>learning_rate</a:t>
                      </a:r>
                      <a:endParaRPr lang="en-US" sz="1600" b="0" i="0" dirty="0">
                        <a:solidFill>
                          <a:srgbClr val="343A40"/>
                        </a:solidFill>
                        <a:effectLst/>
                        <a:latin typeface="-apple-system"/>
                      </a:endParaRP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tcPr>
                </a:tc>
                <a:tc>
                  <a:txBody>
                    <a:bodyPr/>
                    <a:lstStyle/>
                    <a:p>
                      <a:pPr algn="ctr"/>
                      <a:r>
                        <a:rPr lang="fr-FR" sz="1600" dirty="0"/>
                        <a:t>0,3</a:t>
                      </a: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tcPr>
                </a:tc>
                <a:tc>
                  <a:txBody>
                    <a:bodyPr/>
                    <a:lstStyle/>
                    <a:p>
                      <a:pPr algn="ctr"/>
                      <a:r>
                        <a:rPr lang="en-US" sz="1600" b="0" kern="1200" dirty="0">
                          <a:solidFill>
                            <a:srgbClr val="343A40"/>
                          </a:solidFill>
                          <a:effectLst/>
                        </a:rPr>
                        <a:t>[0.01, </a:t>
                      </a:r>
                      <a:r>
                        <a:rPr lang="en-US" sz="1600" b="1" kern="1200" dirty="0">
                          <a:solidFill>
                            <a:schemeClr val="accent3">
                              <a:lumMod val="75000"/>
                            </a:schemeClr>
                          </a:solidFill>
                          <a:effectLst>
                            <a:outerShdw blurRad="38100" dist="38100" dir="2700000" algn="tl">
                              <a:srgbClr val="000000">
                                <a:alpha val="43137"/>
                              </a:srgbClr>
                            </a:outerShdw>
                          </a:effectLst>
                        </a:rPr>
                        <a:t>0.04</a:t>
                      </a:r>
                      <a:r>
                        <a:rPr lang="en-US" sz="1600" b="0" kern="1200" dirty="0">
                          <a:solidFill>
                            <a:srgbClr val="343A40"/>
                          </a:solidFill>
                          <a:effectLst/>
                        </a:rPr>
                        <a:t>, 0.05, 0.06, 0.1]</a:t>
                      </a:r>
                      <a:endParaRPr lang="fr-FR" sz="1600" b="0" i="0" kern="1200" dirty="0">
                        <a:solidFill>
                          <a:srgbClr val="343A40"/>
                        </a:solidFill>
                        <a:effectLst/>
                        <a:latin typeface="-apple-system"/>
                        <a:ea typeface="+mn-ea"/>
                        <a:cs typeface="+mn-cs"/>
                      </a:endParaRP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tcPr>
                </a:tc>
                <a:tc>
                  <a:txBody>
                    <a:bodyPr/>
                    <a:lstStyle/>
                    <a:p>
                      <a:pPr algn="ctr"/>
                      <a:r>
                        <a:rPr lang="fr-FR" sz="1600" b="1" dirty="0"/>
                        <a:t>0,04</a:t>
                      </a: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tcPr>
                </a:tc>
                <a:extLst>
                  <a:ext uri="{0D108BD9-81ED-4DB2-BD59-A6C34878D82A}">
                    <a16:rowId xmlns:a16="http://schemas.microsoft.com/office/drawing/2014/main" val="3697277564"/>
                  </a:ext>
                </a:extLst>
              </a:tr>
            </a:tbl>
          </a:graphicData>
        </a:graphic>
      </p:graphicFrame>
      <p:grpSp>
        <p:nvGrpSpPr>
          <p:cNvPr id="57" name="Groupe 56">
            <a:extLst>
              <a:ext uri="{FF2B5EF4-FFF2-40B4-BE49-F238E27FC236}">
                <a16:creationId xmlns:a16="http://schemas.microsoft.com/office/drawing/2014/main" id="{D8D7553B-9B6E-4469-BC4E-D062F6781C0B}"/>
              </a:ext>
            </a:extLst>
          </p:cNvPr>
          <p:cNvGrpSpPr/>
          <p:nvPr/>
        </p:nvGrpSpPr>
        <p:grpSpPr>
          <a:xfrm>
            <a:off x="1625397" y="4236606"/>
            <a:ext cx="1211135" cy="1079550"/>
            <a:chOff x="4674016" y="4107458"/>
            <a:chExt cx="1211135" cy="1079550"/>
          </a:xfrm>
        </p:grpSpPr>
        <p:sp>
          <p:nvSpPr>
            <p:cNvPr id="58" name="Hexagone 57">
              <a:extLst>
                <a:ext uri="{FF2B5EF4-FFF2-40B4-BE49-F238E27FC236}">
                  <a16:creationId xmlns:a16="http://schemas.microsoft.com/office/drawing/2014/main" id="{8664A977-7CF9-4860-9086-B49199B90612}"/>
                </a:ext>
              </a:extLst>
            </p:cNvPr>
            <p:cNvSpPr/>
            <p:nvPr/>
          </p:nvSpPr>
          <p:spPr>
            <a:xfrm>
              <a:off x="4842415" y="4107458"/>
              <a:ext cx="828000" cy="720000"/>
            </a:xfrm>
            <a:prstGeom prst="hexagon">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9" name="Groupe 58">
              <a:extLst>
                <a:ext uri="{FF2B5EF4-FFF2-40B4-BE49-F238E27FC236}">
                  <a16:creationId xmlns:a16="http://schemas.microsoft.com/office/drawing/2014/main" id="{AAA0EBF6-2EBA-49CC-BB5E-062698536A13}"/>
                </a:ext>
              </a:extLst>
            </p:cNvPr>
            <p:cNvGrpSpPr/>
            <p:nvPr/>
          </p:nvGrpSpPr>
          <p:grpSpPr>
            <a:xfrm>
              <a:off x="4674016" y="4175947"/>
              <a:ext cx="1211135" cy="1011061"/>
              <a:chOff x="3122114" y="3396382"/>
              <a:chExt cx="1211135" cy="1011061"/>
            </a:xfrm>
          </p:grpSpPr>
          <p:pic>
            <p:nvPicPr>
              <p:cNvPr id="60" name="Graphique 59" descr="Engrenages">
                <a:extLst>
                  <a:ext uri="{FF2B5EF4-FFF2-40B4-BE49-F238E27FC236}">
                    <a16:creationId xmlns:a16="http://schemas.microsoft.com/office/drawing/2014/main" id="{F43755A4-980E-4B58-883D-8E71854F98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9237" y="3396382"/>
                <a:ext cx="465265" cy="465265"/>
              </a:xfrm>
              <a:prstGeom prst="rect">
                <a:avLst/>
              </a:prstGeom>
            </p:spPr>
          </p:pic>
          <p:sp>
            <p:nvSpPr>
              <p:cNvPr id="61" name="ZoneTexte 60">
                <a:extLst>
                  <a:ext uri="{FF2B5EF4-FFF2-40B4-BE49-F238E27FC236}">
                    <a16:creationId xmlns:a16="http://schemas.microsoft.com/office/drawing/2014/main" id="{F0CF8F11-E82E-4C69-8860-B5238DF8C6F1}"/>
                  </a:ext>
                </a:extLst>
              </p:cNvPr>
              <p:cNvSpPr txBox="1"/>
              <p:nvPr/>
            </p:nvSpPr>
            <p:spPr>
              <a:xfrm>
                <a:off x="3122114" y="4145833"/>
                <a:ext cx="1211135" cy="261610"/>
              </a:xfrm>
              <a:prstGeom prst="rect">
                <a:avLst/>
              </a:prstGeom>
              <a:noFill/>
              <a:ln>
                <a:noFill/>
              </a:ln>
            </p:spPr>
            <p:txBody>
              <a:bodyPr wrap="square" rtlCol="0">
                <a:spAutoFit/>
              </a:bodyPr>
              <a:lstStyle/>
              <a:p>
                <a:pPr algn="ctr"/>
                <a:r>
                  <a:rPr lang="fr-FR" sz="1100" b="1" dirty="0">
                    <a:solidFill>
                      <a:schemeClr val="tx2">
                        <a:lumMod val="90000"/>
                        <a:lumOff val="10000"/>
                      </a:schemeClr>
                    </a:solidFill>
                  </a:rPr>
                  <a:t>MODÈLE XGB</a:t>
                </a:r>
              </a:p>
            </p:txBody>
          </p:sp>
          <p:pic>
            <p:nvPicPr>
              <p:cNvPr id="62" name="Graphique 61" descr="Engrenage">
                <a:extLst>
                  <a:ext uri="{FF2B5EF4-FFF2-40B4-BE49-F238E27FC236}">
                    <a16:creationId xmlns:a16="http://schemas.microsoft.com/office/drawing/2014/main" id="{CD67D0B0-FCE2-4480-8E9D-5A378D131F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5633" y="3571176"/>
                <a:ext cx="465265" cy="465265"/>
              </a:xfrm>
              <a:prstGeom prst="rect">
                <a:avLst/>
              </a:prstGeom>
            </p:spPr>
          </p:pic>
        </p:grpSp>
      </p:grpSp>
    </p:spTree>
    <p:extLst>
      <p:ext uri="{BB962C8B-B14F-4D97-AF65-F5344CB8AC3E}">
        <p14:creationId xmlns:p14="http://schemas.microsoft.com/office/powerpoint/2010/main" val="1952231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243EE7-7C1A-4F29-895F-74026244E4E7}"/>
              </a:ext>
            </a:extLst>
          </p:cNvPr>
          <p:cNvSpPr/>
          <p:nvPr/>
        </p:nvSpPr>
        <p:spPr>
          <a:xfrm>
            <a:off x="0" y="6687127"/>
            <a:ext cx="12192000" cy="170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ABF07F67-4DE7-4D54-9477-B68F030F6BA1}"/>
              </a:ext>
            </a:extLst>
          </p:cNvPr>
          <p:cNvSpPr txBox="1"/>
          <p:nvPr/>
        </p:nvSpPr>
        <p:spPr>
          <a:xfrm>
            <a:off x="283129" y="90728"/>
            <a:ext cx="6102990" cy="523220"/>
          </a:xfrm>
          <a:prstGeom prst="rect">
            <a:avLst/>
          </a:prstGeom>
          <a:noFill/>
        </p:spPr>
        <p:txBody>
          <a:bodyPr wrap="square">
            <a:spAutoFit/>
          </a:bodyPr>
          <a:lstStyle/>
          <a:p>
            <a:r>
              <a:rPr lang="fr-FR" sz="2800" b="1" dirty="0">
                <a:solidFill>
                  <a:schemeClr val="accent6">
                    <a:lumMod val="50000"/>
                  </a:schemeClr>
                </a:solidFill>
                <a:effectLst>
                  <a:outerShdw blurRad="38100" dist="38100" dir="2700000" algn="tl">
                    <a:srgbClr val="000000">
                      <a:alpha val="43137"/>
                    </a:srgbClr>
                  </a:outerShdw>
                </a:effectLst>
                <a:latin typeface="Karla"/>
              </a:rPr>
              <a:t>Site Energy et Source Energy</a:t>
            </a:r>
          </a:p>
        </p:txBody>
      </p:sp>
      <p:sp>
        <p:nvSpPr>
          <p:cNvPr id="9" name="ZoneTexte 8">
            <a:extLst>
              <a:ext uri="{FF2B5EF4-FFF2-40B4-BE49-F238E27FC236}">
                <a16:creationId xmlns:a16="http://schemas.microsoft.com/office/drawing/2014/main" id="{18EB5593-FB44-45BA-87F7-2430C839B7A8}"/>
              </a:ext>
            </a:extLst>
          </p:cNvPr>
          <p:cNvSpPr txBox="1"/>
          <p:nvPr/>
        </p:nvSpPr>
        <p:spPr>
          <a:xfrm>
            <a:off x="4884490" y="174964"/>
            <a:ext cx="6848213" cy="1608133"/>
          </a:xfrm>
          <a:prstGeom prst="rect">
            <a:avLst/>
          </a:prstGeom>
          <a:solidFill>
            <a:schemeClr val="tx2">
              <a:lumMod val="10000"/>
              <a:lumOff val="90000"/>
            </a:schemeClr>
          </a:solidFill>
          <a:effectLst>
            <a:outerShdw blurRad="50800" dist="38100" dir="2700000" algn="tl" rotWithShape="0">
              <a:prstClr val="black">
                <a:alpha val="40000"/>
              </a:prstClr>
            </a:outerShdw>
          </a:effectLst>
        </p:spPr>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Il y a une différence entre :</a:t>
            </a:r>
          </a:p>
          <a:p>
            <a:endParaRPr lang="fr-FR" sz="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b="1" dirty="0">
                <a:solidFill>
                  <a:schemeClr val="tx2">
                    <a:lumMod val="90000"/>
                    <a:lumOff val="10000"/>
                  </a:schemeClr>
                </a:solidFill>
                <a:effectLst>
                  <a:outerShdw blurRad="38100" dist="38100" dir="2700000" algn="tl">
                    <a:srgbClr val="000000">
                      <a:alpha val="43137"/>
                    </a:srgbClr>
                  </a:outerShdw>
                </a:effectLst>
                <a:latin typeface="Open Sans"/>
              </a:rPr>
              <a:t>"site Energy" </a:t>
            </a:r>
            <a:r>
              <a:rPr lang="fr-FR"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(basé sur l'énergie </a:t>
            </a:r>
            <a:r>
              <a:rPr lang="fr-FR"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utilisée </a:t>
            </a:r>
            <a:r>
              <a:rPr lang="fr-FR" sz="18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sur</a:t>
            </a:r>
            <a:r>
              <a:rPr lang="fr-FR"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fr-FR" sz="18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le site</a:t>
            </a:r>
            <a:r>
              <a:rPr lang="fr-FR"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endParaRPr lang="fr-FR"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b="1" dirty="0">
                <a:solidFill>
                  <a:schemeClr val="tx2">
                    <a:lumMod val="90000"/>
                    <a:lumOff val="10000"/>
                  </a:schemeClr>
                </a:solidFill>
                <a:effectLst>
                  <a:outerShdw blurRad="38100" dist="38100" dir="2700000" algn="tl">
                    <a:srgbClr val="000000">
                      <a:alpha val="43137"/>
                    </a:srgbClr>
                  </a:outerShdw>
                </a:effectLst>
                <a:latin typeface="Open Sans"/>
              </a:rPr>
              <a:t>"source Energy" </a:t>
            </a:r>
            <a:r>
              <a:rPr lang="fr-FR"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(qui comprend l'énergie utilisée pour produire et   </a:t>
            </a:r>
          </a:p>
          <a:p>
            <a:r>
              <a:rPr lang="fr-FR"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fr-FR"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transmettre toute énergie </a:t>
            </a:r>
            <a:r>
              <a:rPr lang="fr-FR"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provenant de l'</a:t>
            </a:r>
            <a:r>
              <a:rPr lang="fr-FR" sz="18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extérieur</a:t>
            </a:r>
            <a:r>
              <a:rPr lang="fr-FR"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endParaRPr lang="fr-FR" sz="800" dirty="0"/>
          </a:p>
        </p:txBody>
      </p:sp>
      <p:pic>
        <p:nvPicPr>
          <p:cNvPr id="3078" name="Picture 6" descr="Energy Use Intensity (EUI) in Simple Terms | 2017-08-17 | Building Enclosure">
            <a:extLst>
              <a:ext uri="{FF2B5EF4-FFF2-40B4-BE49-F238E27FC236}">
                <a16:creationId xmlns:a16="http://schemas.microsoft.com/office/drawing/2014/main" id="{D4E17ADF-0995-4A34-94DE-4359BCD30A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21" t="9498" r="7234"/>
          <a:stretch/>
        </p:blipFill>
        <p:spPr bwMode="auto">
          <a:xfrm>
            <a:off x="101684" y="2435081"/>
            <a:ext cx="3525540" cy="39579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146E162-4A90-49A2-BF93-D08F32478C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19" t="9981" r="5565" b="2627"/>
          <a:stretch/>
        </p:blipFill>
        <p:spPr bwMode="auto">
          <a:xfrm>
            <a:off x="8880147" y="2506070"/>
            <a:ext cx="3333892" cy="3815974"/>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F999DDD-DB1C-479A-A076-9FAAA2868996}"/>
              </a:ext>
            </a:extLst>
          </p:cNvPr>
          <p:cNvSpPr txBox="1"/>
          <p:nvPr/>
        </p:nvSpPr>
        <p:spPr>
          <a:xfrm>
            <a:off x="725648" y="2023654"/>
            <a:ext cx="2244056" cy="369332"/>
          </a:xfrm>
          <a:prstGeom prst="rect">
            <a:avLst/>
          </a:prstGeom>
          <a:solidFill>
            <a:srgbClr val="A2E8A2"/>
          </a:solidFill>
          <a:effectLst>
            <a:outerShdw blurRad="50800" dist="38100" dir="2700000" algn="tl" rotWithShape="0">
              <a:prstClr val="black">
                <a:alpha val="40000"/>
              </a:prstClr>
            </a:outerShdw>
          </a:effectLst>
        </p:spPr>
        <p:txBody>
          <a:bodyPr wrap="square" rtlCol="0">
            <a:spAutoFit/>
          </a:bodyPr>
          <a:lstStyle/>
          <a:p>
            <a:r>
              <a:rPr lang="fr-FR" dirty="0">
                <a:solidFill>
                  <a:srgbClr val="00B050"/>
                </a:solidFill>
                <a:effectLst>
                  <a:outerShdw blurRad="38100" dist="38100" dir="2700000" algn="tl">
                    <a:srgbClr val="000000">
                      <a:alpha val="43137"/>
                    </a:srgbClr>
                  </a:outerShdw>
                </a:effectLst>
              </a:rPr>
              <a:t>SOURCE ENERGY</a:t>
            </a:r>
          </a:p>
        </p:txBody>
      </p:sp>
      <p:sp>
        <p:nvSpPr>
          <p:cNvPr id="11" name="Ellipse 10">
            <a:extLst>
              <a:ext uri="{FF2B5EF4-FFF2-40B4-BE49-F238E27FC236}">
                <a16:creationId xmlns:a16="http://schemas.microsoft.com/office/drawing/2014/main" id="{FF44CDA6-0A71-4CAA-9723-D1EBC49289DF}"/>
              </a:ext>
            </a:extLst>
          </p:cNvPr>
          <p:cNvSpPr/>
          <p:nvPr/>
        </p:nvSpPr>
        <p:spPr>
          <a:xfrm>
            <a:off x="101684" y="4572000"/>
            <a:ext cx="1114243" cy="729842"/>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29FA7837-016B-4E6A-B19D-022A66C010AF}"/>
              </a:ext>
            </a:extLst>
          </p:cNvPr>
          <p:cNvSpPr txBox="1"/>
          <p:nvPr/>
        </p:nvSpPr>
        <p:spPr>
          <a:xfrm>
            <a:off x="9527747" y="2100948"/>
            <a:ext cx="1792449" cy="369332"/>
          </a:xfrm>
          <a:prstGeom prst="rect">
            <a:avLst/>
          </a:prstGeom>
          <a:solidFill>
            <a:srgbClr val="AFCAFF"/>
          </a:solidFill>
          <a:effectLst>
            <a:outerShdw blurRad="50800" dist="38100" dir="2700000" algn="tl" rotWithShape="0">
              <a:prstClr val="black">
                <a:alpha val="40000"/>
              </a:prstClr>
            </a:outerShdw>
          </a:effectLst>
        </p:spPr>
        <p:txBody>
          <a:bodyPr wrap="square" rtlCol="0">
            <a:spAutoFit/>
          </a:bodyPr>
          <a:lstStyle/>
          <a:p>
            <a:pPr algn="ctr"/>
            <a:r>
              <a:rPr lang="fr-FR" dirty="0">
                <a:solidFill>
                  <a:srgbClr val="256EFF"/>
                </a:solidFill>
                <a:effectLst>
                  <a:outerShdw blurRad="38100" dist="38100" dir="2700000" algn="tl">
                    <a:srgbClr val="000000">
                      <a:alpha val="43137"/>
                    </a:srgbClr>
                  </a:outerShdw>
                </a:effectLst>
              </a:rPr>
              <a:t>SITE ENERGY</a:t>
            </a:r>
          </a:p>
        </p:txBody>
      </p:sp>
      <p:pic>
        <p:nvPicPr>
          <p:cNvPr id="3074" name="Picture 2">
            <a:extLst>
              <a:ext uri="{FF2B5EF4-FFF2-40B4-BE49-F238E27FC236}">
                <a16:creationId xmlns:a16="http://schemas.microsoft.com/office/drawing/2014/main" id="{6B547494-FA43-4F8E-BF46-BF781C9EC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341" y="2410099"/>
            <a:ext cx="5076687" cy="2014558"/>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8B2E6E06-6960-4DC3-A394-A70F1C7B0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0196" y="5797696"/>
            <a:ext cx="1053565" cy="1060304"/>
          </a:xfrm>
          <a:prstGeom prst="rect">
            <a:avLst/>
          </a:prstGeom>
          <a:effectLst>
            <a:outerShdw blurRad="50800" dist="38100" dir="2700000" algn="tl" rotWithShape="0">
              <a:prstClr val="black">
                <a:alpha val="40000"/>
              </a:prstClr>
            </a:outerShdw>
          </a:effectLst>
        </p:spPr>
      </p:pic>
      <p:grpSp>
        <p:nvGrpSpPr>
          <p:cNvPr id="14" name="Groupe 13">
            <a:extLst>
              <a:ext uri="{FF2B5EF4-FFF2-40B4-BE49-F238E27FC236}">
                <a16:creationId xmlns:a16="http://schemas.microsoft.com/office/drawing/2014/main" id="{A78A91F0-2263-44DF-BF38-E15DF613D9C3}"/>
              </a:ext>
            </a:extLst>
          </p:cNvPr>
          <p:cNvGrpSpPr/>
          <p:nvPr/>
        </p:nvGrpSpPr>
        <p:grpSpPr>
          <a:xfrm>
            <a:off x="10956023" y="6339683"/>
            <a:ext cx="481858" cy="491268"/>
            <a:chOff x="11333527" y="6221672"/>
            <a:chExt cx="481858" cy="491268"/>
          </a:xfrm>
        </p:grpSpPr>
        <p:sp>
          <p:nvSpPr>
            <p:cNvPr id="15" name="Ellipse 14">
              <a:extLst>
                <a:ext uri="{FF2B5EF4-FFF2-40B4-BE49-F238E27FC236}">
                  <a16:creationId xmlns:a16="http://schemas.microsoft.com/office/drawing/2014/main" id="{32CC1FAC-9BAF-4CFA-BFE5-56B68D06BDFC}"/>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78091C5A-5D77-4BF0-88C0-44D18D96AD08}"/>
                </a:ext>
              </a:extLst>
            </p:cNvPr>
            <p:cNvSpPr txBox="1"/>
            <p:nvPr/>
          </p:nvSpPr>
          <p:spPr>
            <a:xfrm>
              <a:off x="11397525" y="6221672"/>
              <a:ext cx="404197"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a:t>
              </a:r>
            </a:p>
          </p:txBody>
        </p:sp>
      </p:grpSp>
      <p:sp>
        <p:nvSpPr>
          <p:cNvPr id="17" name="Rectangle 16">
            <a:extLst>
              <a:ext uri="{FF2B5EF4-FFF2-40B4-BE49-F238E27FC236}">
                <a16:creationId xmlns:a16="http://schemas.microsoft.com/office/drawing/2014/main" id="{8DB32E08-FEED-4524-820D-F5FED0AA79E7}"/>
              </a:ext>
            </a:extLst>
          </p:cNvPr>
          <p:cNvSpPr/>
          <p:nvPr/>
        </p:nvSpPr>
        <p:spPr>
          <a:xfrm>
            <a:off x="5569668" y="4842492"/>
            <a:ext cx="1317071" cy="469595"/>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BDE0BF85-9069-42F6-86B2-F9D148F0378F}"/>
              </a:ext>
            </a:extLst>
          </p:cNvPr>
          <p:cNvSpPr txBox="1"/>
          <p:nvPr/>
        </p:nvSpPr>
        <p:spPr>
          <a:xfrm>
            <a:off x="5525466" y="4819581"/>
            <a:ext cx="1456439" cy="523220"/>
          </a:xfrm>
          <a:prstGeom prst="rect">
            <a:avLst/>
          </a:prstGeom>
          <a:noFill/>
          <a:ln>
            <a:noFill/>
          </a:ln>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Connaissances</a:t>
            </a:r>
          </a:p>
          <a:p>
            <a:pPr algn="ctr"/>
            <a:r>
              <a:rPr lang="fr-FR" sz="1400" dirty="0">
                <a:solidFill>
                  <a:schemeClr val="accent3">
                    <a:lumMod val="50000"/>
                  </a:schemeClr>
                </a:solidFill>
                <a:latin typeface="Arial" panose="020B0604020202020204" pitchFamily="34" charset="0"/>
                <a:cs typeface="Arial" panose="020B0604020202020204" pitchFamily="34" charset="0"/>
              </a:rPr>
              <a:t> métier</a:t>
            </a:r>
          </a:p>
        </p:txBody>
      </p:sp>
      <p:grpSp>
        <p:nvGrpSpPr>
          <p:cNvPr id="19" name="Groupe 18">
            <a:extLst>
              <a:ext uri="{FF2B5EF4-FFF2-40B4-BE49-F238E27FC236}">
                <a16:creationId xmlns:a16="http://schemas.microsoft.com/office/drawing/2014/main" id="{509A21E1-B2EE-413D-89C3-F090C029FB0B}"/>
              </a:ext>
            </a:extLst>
          </p:cNvPr>
          <p:cNvGrpSpPr/>
          <p:nvPr/>
        </p:nvGrpSpPr>
        <p:grpSpPr>
          <a:xfrm>
            <a:off x="5608386" y="5438308"/>
            <a:ext cx="1256450" cy="1031692"/>
            <a:chOff x="392238" y="1051579"/>
            <a:chExt cx="1256450" cy="1031692"/>
          </a:xfrm>
        </p:grpSpPr>
        <p:pic>
          <p:nvPicPr>
            <p:cNvPr id="20" name="Image 19">
              <a:extLst>
                <a:ext uri="{FF2B5EF4-FFF2-40B4-BE49-F238E27FC236}">
                  <a16:creationId xmlns:a16="http://schemas.microsoft.com/office/drawing/2014/main" id="{819BA862-C206-4F5A-8611-643F69895402}"/>
                </a:ext>
              </a:extLst>
            </p:cNvPr>
            <p:cNvPicPr>
              <a:picLocks noChangeAspect="1"/>
            </p:cNvPicPr>
            <p:nvPr/>
          </p:nvPicPr>
          <p:blipFill>
            <a:blip r:embed="rId6"/>
            <a:stretch>
              <a:fillRect/>
            </a:stretch>
          </p:blipFill>
          <p:spPr>
            <a:xfrm>
              <a:off x="392238" y="1466401"/>
              <a:ext cx="345573" cy="463615"/>
            </a:xfrm>
            <a:prstGeom prst="rect">
              <a:avLst/>
            </a:prstGeom>
          </p:spPr>
        </p:pic>
        <p:pic>
          <p:nvPicPr>
            <p:cNvPr id="21" name="Image 20">
              <a:extLst>
                <a:ext uri="{FF2B5EF4-FFF2-40B4-BE49-F238E27FC236}">
                  <a16:creationId xmlns:a16="http://schemas.microsoft.com/office/drawing/2014/main" id="{34FDCC15-6EAA-4297-B6A0-7A9EF95586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065" y="1051579"/>
              <a:ext cx="704456" cy="531501"/>
            </a:xfrm>
            <a:prstGeom prst="rect">
              <a:avLst/>
            </a:prstGeom>
          </p:spPr>
        </p:pic>
        <p:pic>
          <p:nvPicPr>
            <p:cNvPr id="22" name="Image 21">
              <a:extLst>
                <a:ext uri="{FF2B5EF4-FFF2-40B4-BE49-F238E27FC236}">
                  <a16:creationId xmlns:a16="http://schemas.microsoft.com/office/drawing/2014/main" id="{F0AC7E27-D6BC-4521-9FB5-123A3BAA4C8D}"/>
                </a:ext>
              </a:extLst>
            </p:cNvPr>
            <p:cNvPicPr>
              <a:picLocks noChangeAspect="1"/>
            </p:cNvPicPr>
            <p:nvPr/>
          </p:nvPicPr>
          <p:blipFill>
            <a:blip r:embed="rId8"/>
            <a:stretch>
              <a:fillRect/>
            </a:stretch>
          </p:blipFill>
          <p:spPr>
            <a:xfrm>
              <a:off x="849864" y="1645683"/>
              <a:ext cx="388604" cy="437588"/>
            </a:xfrm>
            <a:prstGeom prst="rect">
              <a:avLst/>
            </a:prstGeom>
          </p:spPr>
        </p:pic>
        <p:pic>
          <p:nvPicPr>
            <p:cNvPr id="23" name="Image 22">
              <a:extLst>
                <a:ext uri="{FF2B5EF4-FFF2-40B4-BE49-F238E27FC236}">
                  <a16:creationId xmlns:a16="http://schemas.microsoft.com/office/drawing/2014/main" id="{EEF26268-DEE7-4BA4-880F-ABDF76233660}"/>
                </a:ext>
              </a:extLst>
            </p:cNvPr>
            <p:cNvPicPr>
              <a:picLocks noChangeAspect="1"/>
            </p:cNvPicPr>
            <p:nvPr/>
          </p:nvPicPr>
          <p:blipFill>
            <a:blip r:embed="rId9"/>
            <a:stretch>
              <a:fillRect/>
            </a:stretch>
          </p:blipFill>
          <p:spPr>
            <a:xfrm>
              <a:off x="1352461" y="1524565"/>
              <a:ext cx="296227" cy="405997"/>
            </a:xfrm>
            <a:prstGeom prst="rect">
              <a:avLst/>
            </a:prstGeom>
          </p:spPr>
        </p:pic>
      </p:grpSp>
      <p:sp>
        <p:nvSpPr>
          <p:cNvPr id="24" name="Rectangle : coins arrondis 23">
            <a:extLst>
              <a:ext uri="{FF2B5EF4-FFF2-40B4-BE49-F238E27FC236}">
                <a16:creationId xmlns:a16="http://schemas.microsoft.com/office/drawing/2014/main" id="{58E9FE6B-4BCD-4403-A9D3-5636E42E0AC5}"/>
              </a:ext>
            </a:extLst>
          </p:cNvPr>
          <p:cNvSpPr/>
          <p:nvPr/>
        </p:nvSpPr>
        <p:spPr>
          <a:xfrm>
            <a:off x="5424346" y="4623632"/>
            <a:ext cx="1607714" cy="1944947"/>
          </a:xfrm>
          <a:prstGeom prst="round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90600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04F77C8E-6868-4D7B-875D-DCF7F69C8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809" y="421147"/>
            <a:ext cx="9464635" cy="355589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E10C4B05-5C85-4517-8165-30D6FA4E7F9F}"/>
              </a:ext>
            </a:extLst>
          </p:cNvPr>
          <p:cNvSpPr txBox="1"/>
          <p:nvPr/>
        </p:nvSpPr>
        <p:spPr>
          <a:xfrm>
            <a:off x="-167836" y="221092"/>
            <a:ext cx="1144454" cy="400110"/>
          </a:xfrm>
          <a:prstGeom prst="rect">
            <a:avLst/>
          </a:prstGeom>
          <a:noFill/>
        </p:spPr>
        <p:txBody>
          <a:bodyPr wrap="square" rtlCol="0">
            <a:spAutoFit/>
          </a:bodyPr>
          <a:lstStyle/>
          <a:p>
            <a:pPr algn="ctr"/>
            <a:r>
              <a:rPr lang="fr-FR" sz="2000" dirty="0">
                <a:solidFill>
                  <a:schemeClr val="accent3">
                    <a:lumMod val="75000"/>
                  </a:schemeClr>
                </a:solidFill>
                <a:effectLst>
                  <a:outerShdw blurRad="38100" dist="38100" dir="2700000" algn="tl">
                    <a:srgbClr val="000000">
                      <a:alpha val="43137"/>
                    </a:srgbClr>
                  </a:outerShdw>
                </a:effectLst>
              </a:rPr>
              <a:t>3</a:t>
            </a:r>
          </a:p>
        </p:txBody>
      </p:sp>
      <p:sp>
        <p:nvSpPr>
          <p:cNvPr id="8" name="ZoneTexte 7">
            <a:extLst>
              <a:ext uri="{FF2B5EF4-FFF2-40B4-BE49-F238E27FC236}">
                <a16:creationId xmlns:a16="http://schemas.microsoft.com/office/drawing/2014/main" id="{374F9D6F-C71B-437C-934D-18B6FD1C383F}"/>
              </a:ext>
            </a:extLst>
          </p:cNvPr>
          <p:cNvSpPr txBox="1"/>
          <p:nvPr/>
        </p:nvSpPr>
        <p:spPr>
          <a:xfrm>
            <a:off x="578354" y="240131"/>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PRÉDICTION</a:t>
            </a:r>
          </a:p>
        </p:txBody>
      </p:sp>
      <p:sp>
        <p:nvSpPr>
          <p:cNvPr id="10" name="Rectangle 9">
            <a:extLst>
              <a:ext uri="{FF2B5EF4-FFF2-40B4-BE49-F238E27FC236}">
                <a16:creationId xmlns:a16="http://schemas.microsoft.com/office/drawing/2014/main" id="{0CFDFB1C-B72E-4A45-823F-54CCE3812482}"/>
              </a:ext>
            </a:extLst>
          </p:cNvPr>
          <p:cNvSpPr/>
          <p:nvPr/>
        </p:nvSpPr>
        <p:spPr>
          <a:xfrm>
            <a:off x="578355" y="177734"/>
            <a:ext cx="1444410"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BEB395C1-4F49-4502-9DB6-4E5BBCD523C4}"/>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23235D88-FD93-42CA-B219-40177E783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7967" y="5490291"/>
            <a:ext cx="1359016" cy="1367709"/>
          </a:xfrm>
          <a:prstGeom prst="rect">
            <a:avLst/>
          </a:prstGeom>
          <a:effectLst>
            <a:outerShdw blurRad="50800" dist="38100" dir="2700000" algn="tl" rotWithShape="0">
              <a:prstClr val="black">
                <a:alpha val="40000"/>
              </a:prstClr>
            </a:outerShdw>
          </a:effectLst>
        </p:spPr>
      </p:pic>
      <p:grpSp>
        <p:nvGrpSpPr>
          <p:cNvPr id="14" name="Groupe 13">
            <a:extLst>
              <a:ext uri="{FF2B5EF4-FFF2-40B4-BE49-F238E27FC236}">
                <a16:creationId xmlns:a16="http://schemas.microsoft.com/office/drawing/2014/main" id="{9D46B31D-9B77-496C-87F8-B0502BEECE56}"/>
              </a:ext>
            </a:extLst>
          </p:cNvPr>
          <p:cNvGrpSpPr/>
          <p:nvPr/>
        </p:nvGrpSpPr>
        <p:grpSpPr>
          <a:xfrm>
            <a:off x="11277346" y="6231082"/>
            <a:ext cx="605160" cy="481858"/>
            <a:chOff x="11277346" y="6231082"/>
            <a:chExt cx="605160" cy="481858"/>
          </a:xfrm>
        </p:grpSpPr>
        <p:sp>
          <p:nvSpPr>
            <p:cNvPr id="15" name="Ellipse 14">
              <a:extLst>
                <a:ext uri="{FF2B5EF4-FFF2-40B4-BE49-F238E27FC236}">
                  <a16:creationId xmlns:a16="http://schemas.microsoft.com/office/drawing/2014/main" id="{E9A6D6B9-6889-456A-B08C-84F8333C13E2}"/>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9B0CED9E-3680-4526-B9D9-4CA6A49C804B}"/>
                </a:ext>
              </a:extLst>
            </p:cNvPr>
            <p:cNvSpPr txBox="1"/>
            <p:nvPr/>
          </p:nvSpPr>
          <p:spPr>
            <a:xfrm>
              <a:off x="11277346"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39</a:t>
              </a:r>
            </a:p>
          </p:txBody>
        </p:sp>
      </p:grpSp>
      <p:pic>
        <p:nvPicPr>
          <p:cNvPr id="23" name="Image 22">
            <a:extLst>
              <a:ext uri="{FF2B5EF4-FFF2-40B4-BE49-F238E27FC236}">
                <a16:creationId xmlns:a16="http://schemas.microsoft.com/office/drawing/2014/main" id="{0E083EBA-36A8-40CB-A400-DA26F314F79D}"/>
              </a:ext>
            </a:extLst>
          </p:cNvPr>
          <p:cNvPicPr>
            <a:picLocks noChangeAspect="1"/>
          </p:cNvPicPr>
          <p:nvPr/>
        </p:nvPicPr>
        <p:blipFill>
          <a:blip r:embed="rId4"/>
          <a:stretch>
            <a:fillRect/>
          </a:stretch>
        </p:blipFill>
        <p:spPr>
          <a:xfrm>
            <a:off x="2593835" y="4283536"/>
            <a:ext cx="5895975" cy="2028825"/>
          </a:xfrm>
          <a:prstGeom prst="rect">
            <a:avLst/>
          </a:prstGeom>
        </p:spPr>
      </p:pic>
      <p:sp>
        <p:nvSpPr>
          <p:cNvPr id="24" name="Ellipse 23">
            <a:extLst>
              <a:ext uri="{FF2B5EF4-FFF2-40B4-BE49-F238E27FC236}">
                <a16:creationId xmlns:a16="http://schemas.microsoft.com/office/drawing/2014/main" id="{FA3FB5F4-07D8-4EA7-8F01-776678E096B9}"/>
              </a:ext>
            </a:extLst>
          </p:cNvPr>
          <p:cNvSpPr/>
          <p:nvPr/>
        </p:nvSpPr>
        <p:spPr>
          <a:xfrm>
            <a:off x="8091058" y="4522050"/>
            <a:ext cx="389515" cy="258618"/>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0613F4DA-2BF2-4E33-A27C-F13F93365CFA}"/>
              </a:ext>
            </a:extLst>
          </p:cNvPr>
          <p:cNvSpPr/>
          <p:nvPr/>
        </p:nvSpPr>
        <p:spPr>
          <a:xfrm>
            <a:off x="8091057" y="4780668"/>
            <a:ext cx="389515" cy="258618"/>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7D1D7640-504A-48F6-9724-975489A6611C}"/>
              </a:ext>
            </a:extLst>
          </p:cNvPr>
          <p:cNvSpPr/>
          <p:nvPr/>
        </p:nvSpPr>
        <p:spPr>
          <a:xfrm>
            <a:off x="8091057" y="5253418"/>
            <a:ext cx="389515" cy="258618"/>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E1F6F99E-743B-457C-BC0B-F5943C7608B0}"/>
              </a:ext>
            </a:extLst>
          </p:cNvPr>
          <p:cNvSpPr/>
          <p:nvPr/>
        </p:nvSpPr>
        <p:spPr>
          <a:xfrm>
            <a:off x="8091056" y="5782889"/>
            <a:ext cx="389515" cy="258618"/>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C73CC948-FF8F-4991-93F9-E5FDB181F88C}"/>
              </a:ext>
            </a:extLst>
          </p:cNvPr>
          <p:cNvSpPr/>
          <p:nvPr/>
        </p:nvSpPr>
        <p:spPr>
          <a:xfrm>
            <a:off x="8091847" y="6014377"/>
            <a:ext cx="389515" cy="258618"/>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7450F868-C7CF-4FAC-B1A9-BA2C10747950}"/>
              </a:ext>
            </a:extLst>
          </p:cNvPr>
          <p:cNvSpPr/>
          <p:nvPr/>
        </p:nvSpPr>
        <p:spPr>
          <a:xfrm>
            <a:off x="8092644" y="5023160"/>
            <a:ext cx="389515" cy="258618"/>
          </a:xfrm>
          <a:prstGeom prst="ellipse">
            <a:avLst/>
          </a:prstGeom>
          <a:solidFill>
            <a:srgbClr val="3399F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31" name="Ellipse 30">
            <a:extLst>
              <a:ext uri="{FF2B5EF4-FFF2-40B4-BE49-F238E27FC236}">
                <a16:creationId xmlns:a16="http://schemas.microsoft.com/office/drawing/2014/main" id="{30EBF068-B839-45DF-91FD-860A702E57E6}"/>
              </a:ext>
            </a:extLst>
          </p:cNvPr>
          <p:cNvSpPr/>
          <p:nvPr/>
        </p:nvSpPr>
        <p:spPr>
          <a:xfrm>
            <a:off x="8104914" y="5516730"/>
            <a:ext cx="389515" cy="258618"/>
          </a:xfrm>
          <a:prstGeom prst="ellipse">
            <a:avLst/>
          </a:prstGeom>
          <a:solidFill>
            <a:srgbClr val="3399F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7E2D0B15-9C9E-47C3-8D44-BF0E859DB016}"/>
              </a:ext>
            </a:extLst>
          </p:cNvPr>
          <p:cNvSpPr/>
          <p:nvPr/>
        </p:nvSpPr>
        <p:spPr>
          <a:xfrm>
            <a:off x="8948769" y="4910022"/>
            <a:ext cx="389515" cy="258618"/>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5212C9C0-2BD6-45DC-8E48-E44AFFBFD2FF}"/>
              </a:ext>
            </a:extLst>
          </p:cNvPr>
          <p:cNvSpPr/>
          <p:nvPr/>
        </p:nvSpPr>
        <p:spPr>
          <a:xfrm>
            <a:off x="8962709" y="5426107"/>
            <a:ext cx="389515" cy="258618"/>
          </a:xfrm>
          <a:prstGeom prst="ellipse">
            <a:avLst/>
          </a:prstGeom>
          <a:solidFill>
            <a:srgbClr val="3399F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A90D3B5F-9C93-440D-B28C-FACC401ACA9B}"/>
              </a:ext>
            </a:extLst>
          </p:cNvPr>
          <p:cNvSpPr txBox="1"/>
          <p:nvPr/>
        </p:nvSpPr>
        <p:spPr>
          <a:xfrm>
            <a:off x="9330318" y="4853198"/>
            <a:ext cx="1773382" cy="338554"/>
          </a:xfrm>
          <a:prstGeom prst="rect">
            <a:avLst/>
          </a:prstGeom>
          <a:noFill/>
        </p:spPr>
        <p:txBody>
          <a:bodyPr wrap="square" rtlCol="0">
            <a:spAutoFit/>
          </a:bodyPr>
          <a:lstStyle/>
          <a:p>
            <a:r>
              <a:rPr lang="fr-FR" sz="1600" dirty="0" err="1">
                <a:solidFill>
                  <a:srgbClr val="C00000"/>
                </a:solidFill>
              </a:rPr>
              <a:t>sur-estimation</a:t>
            </a:r>
            <a:endParaRPr lang="fr-FR" sz="1600" dirty="0">
              <a:solidFill>
                <a:srgbClr val="C00000"/>
              </a:solidFill>
            </a:endParaRPr>
          </a:p>
        </p:txBody>
      </p:sp>
      <p:sp>
        <p:nvSpPr>
          <p:cNvPr id="35" name="ZoneTexte 34">
            <a:extLst>
              <a:ext uri="{FF2B5EF4-FFF2-40B4-BE49-F238E27FC236}">
                <a16:creationId xmlns:a16="http://schemas.microsoft.com/office/drawing/2014/main" id="{E77D206F-B9F1-461E-AEA5-4FE6D913F19D}"/>
              </a:ext>
            </a:extLst>
          </p:cNvPr>
          <p:cNvSpPr txBox="1"/>
          <p:nvPr/>
        </p:nvSpPr>
        <p:spPr>
          <a:xfrm>
            <a:off x="9352224" y="5347453"/>
            <a:ext cx="1773382" cy="338554"/>
          </a:xfrm>
          <a:prstGeom prst="rect">
            <a:avLst/>
          </a:prstGeom>
          <a:noFill/>
        </p:spPr>
        <p:txBody>
          <a:bodyPr wrap="square" rtlCol="0">
            <a:spAutoFit/>
          </a:bodyPr>
          <a:lstStyle/>
          <a:p>
            <a:r>
              <a:rPr lang="fr-FR" sz="1600" dirty="0">
                <a:solidFill>
                  <a:srgbClr val="3399FF"/>
                </a:solidFill>
              </a:rPr>
              <a:t>sous-estimation</a:t>
            </a:r>
          </a:p>
        </p:txBody>
      </p:sp>
      <p:sp>
        <p:nvSpPr>
          <p:cNvPr id="36" name="Ellipse 35">
            <a:extLst>
              <a:ext uri="{FF2B5EF4-FFF2-40B4-BE49-F238E27FC236}">
                <a16:creationId xmlns:a16="http://schemas.microsoft.com/office/drawing/2014/main" id="{33AFD68E-CE54-4D58-88E4-A51860FCD91B}"/>
              </a:ext>
            </a:extLst>
          </p:cNvPr>
          <p:cNvSpPr/>
          <p:nvPr/>
        </p:nvSpPr>
        <p:spPr>
          <a:xfrm>
            <a:off x="2440508" y="4584884"/>
            <a:ext cx="108000" cy="108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AC3CE9C8-6874-4DC6-A27F-C31309286B00}"/>
              </a:ext>
            </a:extLst>
          </p:cNvPr>
          <p:cNvSpPr/>
          <p:nvPr/>
        </p:nvSpPr>
        <p:spPr>
          <a:xfrm>
            <a:off x="2440508" y="4835776"/>
            <a:ext cx="108000" cy="108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96783554-8EF7-4EE5-BA42-CFAD8EBC5D4D}"/>
              </a:ext>
            </a:extLst>
          </p:cNvPr>
          <p:cNvSpPr/>
          <p:nvPr/>
        </p:nvSpPr>
        <p:spPr>
          <a:xfrm>
            <a:off x="2449747" y="5086668"/>
            <a:ext cx="108000" cy="108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A0FF676C-E220-405F-90C4-0C7BD0285161}"/>
              </a:ext>
            </a:extLst>
          </p:cNvPr>
          <p:cNvSpPr/>
          <p:nvPr/>
        </p:nvSpPr>
        <p:spPr>
          <a:xfrm>
            <a:off x="2440508" y="5592039"/>
            <a:ext cx="108000" cy="10800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86358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8" name="Picture 6">
            <a:extLst>
              <a:ext uri="{FF2B5EF4-FFF2-40B4-BE49-F238E27FC236}">
                <a16:creationId xmlns:a16="http://schemas.microsoft.com/office/drawing/2014/main" id="{97294C2A-16B6-4FAB-A1EA-861AED3A4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66" y="951375"/>
            <a:ext cx="6637136" cy="533539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57461398-6C9F-4413-AD5B-512DA78B577E}"/>
              </a:ext>
            </a:extLst>
          </p:cNvPr>
          <p:cNvSpPr txBox="1"/>
          <p:nvPr/>
        </p:nvSpPr>
        <p:spPr>
          <a:xfrm>
            <a:off x="292716" y="178978"/>
            <a:ext cx="6220436" cy="461665"/>
          </a:xfrm>
          <a:prstGeom prst="rect">
            <a:avLst/>
          </a:prstGeom>
          <a:noFill/>
        </p:spPr>
        <p:txBody>
          <a:bodyPr wrap="square">
            <a:spAutoFit/>
          </a:bodyPr>
          <a:lstStyle/>
          <a:p>
            <a:pPr algn="l"/>
            <a:r>
              <a:rPr lang="fr-FR" sz="2400"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Sélection itérative de variables : RFECV</a:t>
            </a:r>
          </a:p>
        </p:txBody>
      </p:sp>
      <p:sp>
        <p:nvSpPr>
          <p:cNvPr id="3" name="Rectangle 2">
            <a:extLst>
              <a:ext uri="{FF2B5EF4-FFF2-40B4-BE49-F238E27FC236}">
                <a16:creationId xmlns:a16="http://schemas.microsoft.com/office/drawing/2014/main" id="{AD5D47BD-C6C1-4552-BECF-5ABE4297ED69}"/>
              </a:ext>
            </a:extLst>
          </p:cNvPr>
          <p:cNvSpPr/>
          <p:nvPr/>
        </p:nvSpPr>
        <p:spPr>
          <a:xfrm>
            <a:off x="292716" y="219672"/>
            <a:ext cx="515173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9B3D6F5B-0CE8-4B71-B9BC-933326973383}"/>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96438065-9C8E-4D00-93CB-E506FB81F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7967" y="5490291"/>
            <a:ext cx="1359016" cy="1367709"/>
          </a:xfrm>
          <a:prstGeom prst="rect">
            <a:avLst/>
          </a:prstGeom>
          <a:effectLst>
            <a:outerShdw blurRad="50800" dist="38100" dir="2700000" algn="tl" rotWithShape="0">
              <a:prstClr val="black">
                <a:alpha val="40000"/>
              </a:prstClr>
            </a:outerShdw>
          </a:effectLst>
        </p:spPr>
      </p:pic>
      <p:grpSp>
        <p:nvGrpSpPr>
          <p:cNvPr id="6" name="Groupe 5">
            <a:extLst>
              <a:ext uri="{FF2B5EF4-FFF2-40B4-BE49-F238E27FC236}">
                <a16:creationId xmlns:a16="http://schemas.microsoft.com/office/drawing/2014/main" id="{35F36FE2-EBF8-49A6-9B61-2C45205C1C94}"/>
              </a:ext>
            </a:extLst>
          </p:cNvPr>
          <p:cNvGrpSpPr/>
          <p:nvPr/>
        </p:nvGrpSpPr>
        <p:grpSpPr>
          <a:xfrm>
            <a:off x="11277346" y="6231082"/>
            <a:ext cx="605160" cy="481858"/>
            <a:chOff x="11277346" y="6231082"/>
            <a:chExt cx="605160" cy="481858"/>
          </a:xfrm>
        </p:grpSpPr>
        <p:sp>
          <p:nvSpPr>
            <p:cNvPr id="7" name="Ellipse 6">
              <a:extLst>
                <a:ext uri="{FF2B5EF4-FFF2-40B4-BE49-F238E27FC236}">
                  <a16:creationId xmlns:a16="http://schemas.microsoft.com/office/drawing/2014/main" id="{A813D86D-38EA-45A6-9B97-6BE1F3E2EAE0}"/>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8963BAF9-687C-4CF6-B4BB-900232645914}"/>
                </a:ext>
              </a:extLst>
            </p:cNvPr>
            <p:cNvSpPr txBox="1"/>
            <p:nvPr/>
          </p:nvSpPr>
          <p:spPr>
            <a:xfrm>
              <a:off x="11277346"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40</a:t>
              </a:r>
            </a:p>
          </p:txBody>
        </p:sp>
      </p:grpSp>
      <p:pic>
        <p:nvPicPr>
          <p:cNvPr id="18436" name="Picture 4">
            <a:extLst>
              <a:ext uri="{FF2B5EF4-FFF2-40B4-BE49-F238E27FC236}">
                <a16:creationId xmlns:a16="http://schemas.microsoft.com/office/drawing/2014/main" id="{67400991-A74E-4F33-9706-E1BD0BACFF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47"/>
          <a:stretch/>
        </p:blipFill>
        <p:spPr bwMode="auto">
          <a:xfrm>
            <a:off x="6945385" y="1770077"/>
            <a:ext cx="4540202" cy="299486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E66441D-D911-478E-A785-8EFDDF447EE0}"/>
              </a:ext>
            </a:extLst>
          </p:cNvPr>
          <p:cNvSpPr txBox="1"/>
          <p:nvPr/>
        </p:nvSpPr>
        <p:spPr>
          <a:xfrm>
            <a:off x="8541595" y="1231166"/>
            <a:ext cx="1684585" cy="384017"/>
          </a:xfrm>
          <a:prstGeom prst="rect">
            <a:avLst/>
          </a:prstGeom>
          <a:noFill/>
        </p:spPr>
        <p:txBody>
          <a:bodyPr wrap="square" rtlCol="0">
            <a:spAutoFit/>
          </a:bodyPr>
          <a:lstStyle/>
          <a:p>
            <a:r>
              <a:rPr lang="fr-FR" b="1" dirty="0">
                <a:solidFill>
                  <a:schemeClr val="accent1">
                    <a:lumMod val="50000"/>
                  </a:schemeClr>
                </a:solidFill>
                <a:effectLst>
                  <a:outerShdw blurRad="38100" dist="38100" dir="2700000" algn="tl">
                    <a:srgbClr val="000000">
                      <a:alpha val="43137"/>
                    </a:srgbClr>
                  </a:outerShdw>
                </a:effectLst>
              </a:rPr>
              <a:t>Performance</a:t>
            </a:r>
          </a:p>
        </p:txBody>
      </p:sp>
      <p:sp>
        <p:nvSpPr>
          <p:cNvPr id="13" name="ZoneTexte 12">
            <a:extLst>
              <a:ext uri="{FF2B5EF4-FFF2-40B4-BE49-F238E27FC236}">
                <a16:creationId xmlns:a16="http://schemas.microsoft.com/office/drawing/2014/main" id="{EC11D89C-406F-4070-B00C-996AF07DD3D8}"/>
              </a:ext>
            </a:extLst>
          </p:cNvPr>
          <p:cNvSpPr txBox="1"/>
          <p:nvPr/>
        </p:nvSpPr>
        <p:spPr>
          <a:xfrm>
            <a:off x="7480749" y="4926213"/>
            <a:ext cx="3852778" cy="1477328"/>
          </a:xfrm>
          <a:prstGeom prst="rect">
            <a:avLst/>
          </a:prstGeom>
          <a:noFill/>
        </p:spPr>
        <p:txBody>
          <a:bodyPr wrap="square">
            <a:spAutoFit/>
          </a:bodyPr>
          <a:lstStyle/>
          <a:p>
            <a:pPr algn="ctr"/>
            <a:r>
              <a:rPr lang="fr-FR" b="1" dirty="0">
                <a:solidFill>
                  <a:schemeClr val="accent1">
                    <a:lumMod val="50000"/>
                  </a:schemeClr>
                </a:solidFill>
                <a:effectLst>
                  <a:outerShdw blurRad="38100" dist="38100" dir="2700000" algn="tl">
                    <a:srgbClr val="000000">
                      <a:alpha val="43137"/>
                    </a:srgbClr>
                  </a:outerShdw>
                </a:effectLst>
              </a:rPr>
              <a:t>Le modèle simplifié, </a:t>
            </a:r>
          </a:p>
          <a:p>
            <a:pPr algn="ctr"/>
            <a:r>
              <a:rPr lang="fr-FR" b="1" dirty="0">
                <a:solidFill>
                  <a:schemeClr val="accent1">
                    <a:lumMod val="50000"/>
                  </a:schemeClr>
                </a:solidFill>
                <a:effectLst>
                  <a:outerShdw blurRad="38100" dist="38100" dir="2700000" algn="tl">
                    <a:srgbClr val="000000">
                      <a:alpha val="43137"/>
                    </a:srgbClr>
                  </a:outerShdw>
                </a:effectLst>
              </a:rPr>
              <a:t>avec 12 variables, </a:t>
            </a:r>
          </a:p>
          <a:p>
            <a:pPr algn="ctr"/>
            <a:r>
              <a:rPr lang="fr-FR" b="1" dirty="0">
                <a:solidFill>
                  <a:schemeClr val="accent1">
                    <a:lumMod val="50000"/>
                  </a:schemeClr>
                </a:solidFill>
                <a:effectLst>
                  <a:outerShdw blurRad="38100" dist="38100" dir="2700000" algn="tl">
                    <a:srgbClr val="000000">
                      <a:alpha val="43137"/>
                    </a:srgbClr>
                  </a:outerShdw>
                </a:effectLst>
              </a:rPr>
              <a:t>est aussi performant que le modèle avec toutes les variables.</a:t>
            </a:r>
          </a:p>
        </p:txBody>
      </p:sp>
      <p:sp>
        <p:nvSpPr>
          <p:cNvPr id="14" name="ZoneTexte 13">
            <a:extLst>
              <a:ext uri="{FF2B5EF4-FFF2-40B4-BE49-F238E27FC236}">
                <a16:creationId xmlns:a16="http://schemas.microsoft.com/office/drawing/2014/main" id="{1934F1A2-681C-4B43-8F04-4CD1ADABF31D}"/>
              </a:ext>
            </a:extLst>
          </p:cNvPr>
          <p:cNvSpPr txBox="1"/>
          <p:nvPr/>
        </p:nvSpPr>
        <p:spPr>
          <a:xfrm>
            <a:off x="2684677" y="3059668"/>
            <a:ext cx="3411323" cy="369332"/>
          </a:xfrm>
          <a:prstGeom prst="rect">
            <a:avLst/>
          </a:prstGeom>
          <a:noFill/>
        </p:spPr>
        <p:txBody>
          <a:bodyPr wrap="square">
            <a:spAutoFit/>
          </a:bodyPr>
          <a:lstStyle/>
          <a:p>
            <a:r>
              <a:rPr lang="fr-FR" b="1" dirty="0">
                <a:solidFill>
                  <a:schemeClr val="accent1">
                    <a:lumMod val="50000"/>
                  </a:schemeClr>
                </a:solidFill>
                <a:effectLst>
                  <a:outerShdw blurRad="38100" dist="38100" dir="2700000" algn="tl">
                    <a:srgbClr val="000000">
                      <a:alpha val="43137"/>
                    </a:srgbClr>
                  </a:outerShdw>
                </a:effectLst>
              </a:rPr>
              <a:t>12 variables sélectionnées</a:t>
            </a:r>
          </a:p>
        </p:txBody>
      </p:sp>
    </p:spTree>
    <p:extLst>
      <p:ext uri="{BB962C8B-B14F-4D97-AF65-F5344CB8AC3E}">
        <p14:creationId xmlns:p14="http://schemas.microsoft.com/office/powerpoint/2010/main" val="1636925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E1966F-76FE-4B15-90C0-B4A48370A813}"/>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DE2DC5FD-B103-4EE1-A776-534A9AF5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626" y="4747338"/>
            <a:ext cx="2097247" cy="2110662"/>
          </a:xfrm>
          <a:prstGeom prst="rect">
            <a:avLst/>
          </a:prstGeom>
          <a:effectLst>
            <a:outerShdw blurRad="50800" dist="38100" dir="2700000" algn="tl" rotWithShape="0">
              <a:prstClr val="black">
                <a:alpha val="40000"/>
              </a:prstClr>
            </a:outerShdw>
          </a:effectLst>
        </p:spPr>
      </p:pic>
      <p:grpSp>
        <p:nvGrpSpPr>
          <p:cNvPr id="10" name="Groupe 9">
            <a:extLst>
              <a:ext uri="{FF2B5EF4-FFF2-40B4-BE49-F238E27FC236}">
                <a16:creationId xmlns:a16="http://schemas.microsoft.com/office/drawing/2014/main" id="{3C3EC10A-ACA1-4705-9CE3-12983D9D4651}"/>
              </a:ext>
            </a:extLst>
          </p:cNvPr>
          <p:cNvGrpSpPr/>
          <p:nvPr/>
        </p:nvGrpSpPr>
        <p:grpSpPr>
          <a:xfrm>
            <a:off x="11294124" y="6231082"/>
            <a:ext cx="605160" cy="481858"/>
            <a:chOff x="11294124" y="6231082"/>
            <a:chExt cx="605160" cy="481858"/>
          </a:xfrm>
        </p:grpSpPr>
        <p:sp>
          <p:nvSpPr>
            <p:cNvPr id="11" name="Ellipse 10">
              <a:extLst>
                <a:ext uri="{FF2B5EF4-FFF2-40B4-BE49-F238E27FC236}">
                  <a16:creationId xmlns:a16="http://schemas.microsoft.com/office/drawing/2014/main" id="{6E0DB0F0-223B-4513-9877-225C625F5A8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04D19D0-0E3C-4416-B673-C82E74ADAFCE}"/>
                </a:ext>
              </a:extLst>
            </p:cNvPr>
            <p:cNvSpPr txBox="1"/>
            <p:nvPr/>
          </p:nvSpPr>
          <p:spPr>
            <a:xfrm>
              <a:off x="11294124"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41</a:t>
              </a:r>
            </a:p>
          </p:txBody>
        </p:sp>
      </p:grpSp>
      <p:sp>
        <p:nvSpPr>
          <p:cNvPr id="13" name="ZoneTexte 12">
            <a:extLst>
              <a:ext uri="{FF2B5EF4-FFF2-40B4-BE49-F238E27FC236}">
                <a16:creationId xmlns:a16="http://schemas.microsoft.com/office/drawing/2014/main" id="{DF1D21D0-8676-4A44-8561-7A7E4434FD78}"/>
              </a:ext>
            </a:extLst>
          </p:cNvPr>
          <p:cNvSpPr txBox="1"/>
          <p:nvPr/>
        </p:nvSpPr>
        <p:spPr>
          <a:xfrm>
            <a:off x="2617365" y="421388"/>
            <a:ext cx="6375633" cy="1323439"/>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8000" dirty="0">
                <a:solidFill>
                  <a:schemeClr val="accent1">
                    <a:lumMod val="50000"/>
                  </a:schemeClr>
                </a:solidFill>
                <a:effectLst>
                  <a:outerShdw blurRad="38100" dist="38100" dir="2700000" algn="tl">
                    <a:srgbClr val="000000">
                      <a:alpha val="43137"/>
                    </a:srgbClr>
                  </a:outerShdw>
                </a:effectLst>
              </a:rPr>
              <a:t>Modélisation</a:t>
            </a:r>
          </a:p>
        </p:txBody>
      </p:sp>
      <p:sp>
        <p:nvSpPr>
          <p:cNvPr id="49" name="ZoneTexte 48">
            <a:extLst>
              <a:ext uri="{FF2B5EF4-FFF2-40B4-BE49-F238E27FC236}">
                <a16:creationId xmlns:a16="http://schemas.microsoft.com/office/drawing/2014/main" id="{BFF849DF-1830-4D71-9E02-18C818BA4240}"/>
              </a:ext>
            </a:extLst>
          </p:cNvPr>
          <p:cNvSpPr txBox="1"/>
          <p:nvPr/>
        </p:nvSpPr>
        <p:spPr>
          <a:xfrm>
            <a:off x="514080" y="3174469"/>
            <a:ext cx="11060376" cy="830997"/>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4800" dirty="0">
                <a:solidFill>
                  <a:schemeClr val="accent1">
                    <a:lumMod val="50000"/>
                  </a:schemeClr>
                </a:solidFill>
                <a:effectLst>
                  <a:outerShdw blurRad="38100" dist="38100" dir="2700000" algn="tl">
                    <a:srgbClr val="000000">
                      <a:alpha val="43137"/>
                    </a:srgbClr>
                  </a:outerShdw>
                </a:effectLst>
              </a:rPr>
              <a:t>3. Evaluation de l’intérêt de l’ESS</a:t>
            </a:r>
          </a:p>
        </p:txBody>
      </p:sp>
      <p:pic>
        <p:nvPicPr>
          <p:cNvPr id="14" name="Picture 2" descr="Energy Star — Wikipédia">
            <a:extLst>
              <a:ext uri="{FF2B5EF4-FFF2-40B4-BE49-F238E27FC236}">
                <a16:creationId xmlns:a16="http://schemas.microsoft.com/office/drawing/2014/main" id="{E3A04119-FCFA-46A7-B5C0-C7D73F93F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723" y="4533274"/>
            <a:ext cx="1593139" cy="163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61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24A43C-3660-4EF8-A7C8-118824646A0D}"/>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62A0C208-58F1-46E2-9CC9-F43D2901B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5456270"/>
            <a:ext cx="1392572" cy="1401480"/>
          </a:xfrm>
          <a:prstGeom prst="rect">
            <a:avLst/>
          </a:prstGeom>
          <a:effectLst>
            <a:outerShdw blurRad="50800" dist="38100" dir="2700000" algn="tl" rotWithShape="0">
              <a:prstClr val="black">
                <a:alpha val="40000"/>
              </a:prstClr>
            </a:outerShdw>
          </a:effectLst>
        </p:spPr>
      </p:pic>
      <p:grpSp>
        <p:nvGrpSpPr>
          <p:cNvPr id="4" name="Groupe 3">
            <a:extLst>
              <a:ext uri="{FF2B5EF4-FFF2-40B4-BE49-F238E27FC236}">
                <a16:creationId xmlns:a16="http://schemas.microsoft.com/office/drawing/2014/main" id="{0B9D9887-AAE9-4768-BB4E-5713519A32FC}"/>
              </a:ext>
            </a:extLst>
          </p:cNvPr>
          <p:cNvGrpSpPr/>
          <p:nvPr/>
        </p:nvGrpSpPr>
        <p:grpSpPr>
          <a:xfrm>
            <a:off x="11285735" y="6231082"/>
            <a:ext cx="605160" cy="481858"/>
            <a:chOff x="11285735" y="6231082"/>
            <a:chExt cx="605160" cy="481858"/>
          </a:xfrm>
        </p:grpSpPr>
        <p:sp>
          <p:nvSpPr>
            <p:cNvPr id="5" name="Ellipse 4">
              <a:extLst>
                <a:ext uri="{FF2B5EF4-FFF2-40B4-BE49-F238E27FC236}">
                  <a16:creationId xmlns:a16="http://schemas.microsoft.com/office/drawing/2014/main" id="{AF7B5BF3-2AD5-4575-AD95-7B10961A42C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83B6E515-CBEB-474B-A96E-0A57C64362C9}"/>
                </a:ext>
              </a:extLst>
            </p:cNvPr>
            <p:cNvSpPr txBox="1"/>
            <p:nvPr/>
          </p:nvSpPr>
          <p:spPr>
            <a:xfrm>
              <a:off x="11285735"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42</a:t>
              </a:r>
            </a:p>
          </p:txBody>
        </p:sp>
      </p:grpSp>
      <p:pic>
        <p:nvPicPr>
          <p:cNvPr id="16386" name="Picture 2">
            <a:extLst>
              <a:ext uri="{FF2B5EF4-FFF2-40B4-BE49-F238E27FC236}">
                <a16:creationId xmlns:a16="http://schemas.microsoft.com/office/drawing/2014/main" id="{C1798AE4-BB86-420B-9812-DBE738C81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527" y="1182329"/>
            <a:ext cx="6858000" cy="47244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050832B-0F97-42BC-9667-C7565EC10B99}"/>
              </a:ext>
            </a:extLst>
          </p:cNvPr>
          <p:cNvSpPr txBox="1"/>
          <p:nvPr/>
        </p:nvSpPr>
        <p:spPr>
          <a:xfrm>
            <a:off x="292715" y="178978"/>
            <a:ext cx="9539181" cy="461665"/>
          </a:xfrm>
          <a:prstGeom prst="rect">
            <a:avLst/>
          </a:prstGeom>
          <a:noFill/>
        </p:spPr>
        <p:txBody>
          <a:bodyPr wrap="square">
            <a:spAutoFit/>
          </a:bodyPr>
          <a:lstStyle/>
          <a:p>
            <a:pPr algn="l"/>
            <a:r>
              <a:rPr lang="fr-FR" sz="2400"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Comparaison de modèles : AVEC ou SANS </a:t>
            </a:r>
            <a:r>
              <a:rPr lang="fr-FR" sz="2400" dirty="0" err="1">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ENERGYSTARScore</a:t>
            </a:r>
            <a:endParaRPr lang="fr-FR" sz="2400"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endParaRPr>
          </a:p>
        </p:txBody>
      </p:sp>
      <p:sp>
        <p:nvSpPr>
          <p:cNvPr id="9" name="Rectangle 8">
            <a:extLst>
              <a:ext uri="{FF2B5EF4-FFF2-40B4-BE49-F238E27FC236}">
                <a16:creationId xmlns:a16="http://schemas.microsoft.com/office/drawing/2014/main" id="{333BFAA8-1492-4308-914D-81AA9C5C8623}"/>
              </a:ext>
            </a:extLst>
          </p:cNvPr>
          <p:cNvSpPr/>
          <p:nvPr/>
        </p:nvSpPr>
        <p:spPr>
          <a:xfrm>
            <a:off x="225604" y="203249"/>
            <a:ext cx="8087886"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10" name="Picture 2" descr="Energy Star — Wikipédia">
            <a:extLst>
              <a:ext uri="{FF2B5EF4-FFF2-40B4-BE49-F238E27FC236}">
                <a16:creationId xmlns:a16="http://schemas.microsoft.com/office/drawing/2014/main" id="{DD7B1F00-13D2-4EFC-9334-AE3136826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839" y="2962898"/>
            <a:ext cx="955961" cy="9790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87462D53-9B85-42DE-869D-170915E7ABA2}"/>
              </a:ext>
            </a:extLst>
          </p:cNvPr>
          <p:cNvPicPr>
            <a:picLocks noChangeAspect="1"/>
          </p:cNvPicPr>
          <p:nvPr/>
        </p:nvPicPr>
        <p:blipFill>
          <a:blip r:embed="rId5"/>
          <a:stretch>
            <a:fillRect/>
          </a:stretch>
        </p:blipFill>
        <p:spPr>
          <a:xfrm>
            <a:off x="656136" y="1548217"/>
            <a:ext cx="2785810" cy="999130"/>
          </a:xfrm>
          <a:prstGeom prst="rect">
            <a:avLst/>
          </a:prstGeom>
        </p:spPr>
      </p:pic>
      <p:sp>
        <p:nvSpPr>
          <p:cNvPr id="13" name="Rectangle 12">
            <a:extLst>
              <a:ext uri="{FF2B5EF4-FFF2-40B4-BE49-F238E27FC236}">
                <a16:creationId xmlns:a16="http://schemas.microsoft.com/office/drawing/2014/main" id="{B7654DE6-5A40-41A0-98FC-E3F9A6F45A7C}"/>
              </a:ext>
            </a:extLst>
          </p:cNvPr>
          <p:cNvSpPr/>
          <p:nvPr/>
        </p:nvSpPr>
        <p:spPr>
          <a:xfrm rot="5400000">
            <a:off x="2488321" y="1443014"/>
            <a:ext cx="999132" cy="1037423"/>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7C3EE5C1-C13B-4689-8C66-748270D7B698}"/>
              </a:ext>
            </a:extLst>
          </p:cNvPr>
          <p:cNvSpPr txBox="1"/>
          <p:nvPr/>
        </p:nvSpPr>
        <p:spPr>
          <a:xfrm>
            <a:off x="292715" y="3325604"/>
            <a:ext cx="3608166" cy="338554"/>
          </a:xfrm>
          <a:prstGeom prst="rect">
            <a:avLst/>
          </a:prstGeom>
          <a:noFill/>
        </p:spPr>
        <p:txBody>
          <a:bodyPr wrap="square">
            <a:spAutoFit/>
          </a:bodyPr>
          <a:lstStyle/>
          <a:p>
            <a:r>
              <a:rPr lang="fr-FR" sz="1600" b="1" dirty="0">
                <a:effectLst>
                  <a:outerShdw blurRad="38100" dist="38100" dir="2700000" algn="tl">
                    <a:srgbClr val="000000">
                      <a:alpha val="43137"/>
                    </a:srgbClr>
                  </a:outerShdw>
                </a:effectLst>
              </a:rPr>
              <a:t>Amélioration du modèle </a:t>
            </a:r>
            <a:r>
              <a:rPr lang="fr-FR" sz="1600" dirty="0"/>
              <a:t>avec ESS</a:t>
            </a:r>
          </a:p>
        </p:txBody>
      </p:sp>
      <p:sp>
        <p:nvSpPr>
          <p:cNvPr id="15" name="ZoneTexte 14">
            <a:extLst>
              <a:ext uri="{FF2B5EF4-FFF2-40B4-BE49-F238E27FC236}">
                <a16:creationId xmlns:a16="http://schemas.microsoft.com/office/drawing/2014/main" id="{C95B5E1C-AAD3-4B45-B049-8E289231AD4E}"/>
              </a:ext>
            </a:extLst>
          </p:cNvPr>
          <p:cNvSpPr txBox="1"/>
          <p:nvPr/>
        </p:nvSpPr>
        <p:spPr>
          <a:xfrm>
            <a:off x="292715" y="3836268"/>
            <a:ext cx="4202476" cy="1323439"/>
          </a:xfrm>
          <a:prstGeom prst="rect">
            <a:avLst/>
          </a:prstGeom>
          <a:noFill/>
        </p:spPr>
        <p:txBody>
          <a:bodyPr wrap="square">
            <a:spAutoFit/>
          </a:bodyPr>
          <a:lstStyle/>
          <a:p>
            <a:r>
              <a:rPr lang="fr-FR" sz="1600" b="1" dirty="0">
                <a:effectLst>
                  <a:outerShdw blurRad="38100" dist="38100" dir="2700000" algn="tl">
                    <a:srgbClr val="000000">
                      <a:alpha val="43137"/>
                    </a:srgbClr>
                  </a:outerShdw>
                </a:effectLst>
              </a:rPr>
              <a:t>Mais ESS fastidieuse et coûteuse </a:t>
            </a:r>
            <a:r>
              <a:rPr lang="fr-FR" sz="1600" dirty="0"/>
              <a:t>à obtenir. </a:t>
            </a:r>
          </a:p>
          <a:p>
            <a:endParaRPr lang="fr-FR" sz="1600" dirty="0"/>
          </a:p>
          <a:p>
            <a:r>
              <a:rPr lang="fr-FR" sz="1600" dirty="0"/>
              <a:t>On peut donc </a:t>
            </a:r>
            <a:r>
              <a:rPr lang="fr-FR" sz="1600" b="1" dirty="0">
                <a:effectLst>
                  <a:outerShdw blurRad="38100" dist="38100" dir="2700000" algn="tl">
                    <a:srgbClr val="000000">
                      <a:alpha val="43137"/>
                    </a:srgbClr>
                  </a:outerShdw>
                </a:effectLst>
              </a:rPr>
              <a:t>s’interroger sur l’intérêt </a:t>
            </a:r>
            <a:r>
              <a:rPr lang="fr-FR" sz="1600" dirty="0"/>
              <a:t>de poursuivre sa collecte.</a:t>
            </a:r>
          </a:p>
        </p:txBody>
      </p:sp>
    </p:spTree>
    <p:extLst>
      <p:ext uri="{BB962C8B-B14F-4D97-AF65-F5344CB8AC3E}">
        <p14:creationId xmlns:p14="http://schemas.microsoft.com/office/powerpoint/2010/main" val="2621355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34EDF02-36EE-4C20-A5BB-0F4A98185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634" y="1082419"/>
            <a:ext cx="5636140" cy="46931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2" descr="Energy Star — Wikipédia">
            <a:extLst>
              <a:ext uri="{FF2B5EF4-FFF2-40B4-BE49-F238E27FC236}">
                <a16:creationId xmlns:a16="http://schemas.microsoft.com/office/drawing/2014/main" id="{ACAE7C23-0ED2-4B6C-B387-AE8ED42F7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6050" y="1401730"/>
            <a:ext cx="965090" cy="9884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947B524-5DFF-43E7-84E1-F042A5C197D4}"/>
              </a:ext>
            </a:extLst>
          </p:cNvPr>
          <p:cNvSpPr/>
          <p:nvPr/>
        </p:nvSpPr>
        <p:spPr>
          <a:xfrm>
            <a:off x="0" y="6692747"/>
            <a:ext cx="12192000" cy="165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8A3B9ED9-1824-4EA0-A21A-64B6BCE4AC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0" y="5456270"/>
            <a:ext cx="1392572" cy="1401480"/>
          </a:xfrm>
          <a:prstGeom prst="rect">
            <a:avLst/>
          </a:prstGeom>
          <a:effectLst>
            <a:outerShdw blurRad="50800" dist="38100" dir="2700000" algn="tl" rotWithShape="0">
              <a:prstClr val="black">
                <a:alpha val="40000"/>
              </a:prstClr>
            </a:outerShdw>
          </a:effectLst>
        </p:spPr>
      </p:pic>
      <p:grpSp>
        <p:nvGrpSpPr>
          <p:cNvPr id="7" name="Groupe 6">
            <a:extLst>
              <a:ext uri="{FF2B5EF4-FFF2-40B4-BE49-F238E27FC236}">
                <a16:creationId xmlns:a16="http://schemas.microsoft.com/office/drawing/2014/main" id="{DCB1C56E-3C0A-4F7C-9C98-778A5F00639F}"/>
              </a:ext>
            </a:extLst>
          </p:cNvPr>
          <p:cNvGrpSpPr/>
          <p:nvPr/>
        </p:nvGrpSpPr>
        <p:grpSpPr>
          <a:xfrm>
            <a:off x="11294124" y="6231082"/>
            <a:ext cx="605160" cy="481858"/>
            <a:chOff x="11294124" y="6231082"/>
            <a:chExt cx="605160" cy="481858"/>
          </a:xfrm>
        </p:grpSpPr>
        <p:sp>
          <p:nvSpPr>
            <p:cNvPr id="8" name="Ellipse 7">
              <a:extLst>
                <a:ext uri="{FF2B5EF4-FFF2-40B4-BE49-F238E27FC236}">
                  <a16:creationId xmlns:a16="http://schemas.microsoft.com/office/drawing/2014/main" id="{B6FE1352-5720-42E3-BE88-E2F2D4298B1A}"/>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AA9F3F6-3A98-48A3-8E77-CADBBB770D9A}"/>
                </a:ext>
              </a:extLst>
            </p:cNvPr>
            <p:cNvSpPr txBox="1"/>
            <p:nvPr/>
          </p:nvSpPr>
          <p:spPr>
            <a:xfrm>
              <a:off x="11294124" y="6231082"/>
              <a:ext cx="60516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43</a:t>
              </a:r>
            </a:p>
          </p:txBody>
        </p:sp>
      </p:grpSp>
      <p:sp>
        <p:nvSpPr>
          <p:cNvPr id="10" name="Rectangle 9">
            <a:extLst>
              <a:ext uri="{FF2B5EF4-FFF2-40B4-BE49-F238E27FC236}">
                <a16:creationId xmlns:a16="http://schemas.microsoft.com/office/drawing/2014/main" id="{2291E214-3645-47F5-8E32-BBC4834D38FA}"/>
              </a:ext>
            </a:extLst>
          </p:cNvPr>
          <p:cNvSpPr/>
          <p:nvPr/>
        </p:nvSpPr>
        <p:spPr>
          <a:xfrm rot="5400000">
            <a:off x="6275312" y="1666270"/>
            <a:ext cx="477467" cy="1037423"/>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ADC06507-7C80-4737-8D7F-510F6D7830A7}"/>
              </a:ext>
            </a:extLst>
          </p:cNvPr>
          <p:cNvSpPr txBox="1"/>
          <p:nvPr/>
        </p:nvSpPr>
        <p:spPr>
          <a:xfrm>
            <a:off x="7105457" y="2020826"/>
            <a:ext cx="610299" cy="369332"/>
          </a:xfrm>
          <a:prstGeom prst="rect">
            <a:avLst/>
          </a:prstGeom>
          <a:noFill/>
        </p:spPr>
        <p:txBody>
          <a:bodyPr wrap="square">
            <a:spAutoFit/>
          </a:bodyPr>
          <a:lstStyle/>
          <a:p>
            <a:r>
              <a:rPr lang="fr-FR" sz="1800" b="1" dirty="0">
                <a:effectLst>
                  <a:outerShdw blurRad="38100" dist="38100" dir="2700000" algn="tl">
                    <a:srgbClr val="000000">
                      <a:alpha val="43137"/>
                    </a:srgbClr>
                  </a:outerShdw>
                </a:effectLst>
              </a:rPr>
              <a:t>7</a:t>
            </a:r>
            <a:endParaRPr lang="fr-FR" dirty="0"/>
          </a:p>
        </p:txBody>
      </p:sp>
      <p:pic>
        <p:nvPicPr>
          <p:cNvPr id="19458" name="Picture 2">
            <a:extLst>
              <a:ext uri="{FF2B5EF4-FFF2-40B4-BE49-F238E27FC236}">
                <a16:creationId xmlns:a16="http://schemas.microsoft.com/office/drawing/2014/main" id="{3DFC39F1-017D-4897-B629-D983F253F0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24" y="1082419"/>
            <a:ext cx="5636139" cy="469316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C0F526BE-70D0-42EA-8FD3-0B727AA0F833}"/>
              </a:ext>
            </a:extLst>
          </p:cNvPr>
          <p:cNvSpPr txBox="1"/>
          <p:nvPr/>
        </p:nvSpPr>
        <p:spPr>
          <a:xfrm>
            <a:off x="292716" y="178978"/>
            <a:ext cx="6220436" cy="461665"/>
          </a:xfrm>
          <a:prstGeom prst="rect">
            <a:avLst/>
          </a:prstGeom>
          <a:noFill/>
        </p:spPr>
        <p:txBody>
          <a:bodyPr wrap="square">
            <a:spAutoFit/>
          </a:bodyPr>
          <a:lstStyle/>
          <a:p>
            <a:pPr algn="l"/>
            <a:r>
              <a:rPr lang="fr-FR" sz="2400"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Sélection itérative de variables : RFECV</a:t>
            </a:r>
          </a:p>
        </p:txBody>
      </p:sp>
      <p:sp>
        <p:nvSpPr>
          <p:cNvPr id="15" name="Rectangle 14">
            <a:extLst>
              <a:ext uri="{FF2B5EF4-FFF2-40B4-BE49-F238E27FC236}">
                <a16:creationId xmlns:a16="http://schemas.microsoft.com/office/drawing/2014/main" id="{72798450-BF5E-4DF0-97B8-45C71BF4DC37}"/>
              </a:ext>
            </a:extLst>
          </p:cNvPr>
          <p:cNvSpPr/>
          <p:nvPr/>
        </p:nvSpPr>
        <p:spPr>
          <a:xfrm>
            <a:off x="292716" y="219672"/>
            <a:ext cx="5151739" cy="4323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013424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EC8815-AFB8-49E1-9CC1-5B567C89A3B9}"/>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D6428D76-04B2-4605-9914-73CADA04A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4" name="Groupe 3">
            <a:extLst>
              <a:ext uri="{FF2B5EF4-FFF2-40B4-BE49-F238E27FC236}">
                <a16:creationId xmlns:a16="http://schemas.microsoft.com/office/drawing/2014/main" id="{2C46BE25-F75A-436A-9BC1-8DC626030B1E}"/>
              </a:ext>
            </a:extLst>
          </p:cNvPr>
          <p:cNvGrpSpPr/>
          <p:nvPr/>
        </p:nvGrpSpPr>
        <p:grpSpPr>
          <a:xfrm>
            <a:off x="11291582" y="6231082"/>
            <a:ext cx="613550" cy="481858"/>
            <a:chOff x="11291582" y="6231082"/>
            <a:chExt cx="613550" cy="481858"/>
          </a:xfrm>
        </p:grpSpPr>
        <p:sp>
          <p:nvSpPr>
            <p:cNvPr id="5" name="Ellipse 4">
              <a:extLst>
                <a:ext uri="{FF2B5EF4-FFF2-40B4-BE49-F238E27FC236}">
                  <a16:creationId xmlns:a16="http://schemas.microsoft.com/office/drawing/2014/main" id="{FDBA4AC7-3903-4BEC-9252-B5AE7905FDC8}"/>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4566974-78B3-43E9-893E-F7316B135C78}"/>
                </a:ext>
              </a:extLst>
            </p:cNvPr>
            <p:cNvSpPr txBox="1"/>
            <p:nvPr/>
          </p:nvSpPr>
          <p:spPr>
            <a:xfrm>
              <a:off x="11291582"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44</a:t>
              </a:r>
            </a:p>
          </p:txBody>
        </p:sp>
      </p:grpSp>
      <p:sp>
        <p:nvSpPr>
          <p:cNvPr id="9" name="ZoneTexte 8">
            <a:extLst>
              <a:ext uri="{FF2B5EF4-FFF2-40B4-BE49-F238E27FC236}">
                <a16:creationId xmlns:a16="http://schemas.microsoft.com/office/drawing/2014/main" id="{A3D6AC00-2EE0-4D8F-AFDE-4F20F2563391}"/>
              </a:ext>
            </a:extLst>
          </p:cNvPr>
          <p:cNvSpPr txBox="1"/>
          <p:nvPr/>
        </p:nvSpPr>
        <p:spPr>
          <a:xfrm>
            <a:off x="1711354" y="1537123"/>
            <a:ext cx="8526885" cy="255454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8000" dirty="0">
                <a:solidFill>
                  <a:schemeClr val="accent1">
                    <a:lumMod val="50000"/>
                  </a:schemeClr>
                </a:solidFill>
                <a:effectLst>
                  <a:outerShdw blurRad="38100" dist="38100" dir="2700000" algn="tl">
                    <a:srgbClr val="000000">
                      <a:alpha val="43137"/>
                    </a:srgbClr>
                  </a:outerShdw>
                </a:effectLst>
              </a:rPr>
              <a:t>Pistes d’amélioration</a:t>
            </a:r>
          </a:p>
        </p:txBody>
      </p:sp>
    </p:spTree>
    <p:extLst>
      <p:ext uri="{BB962C8B-B14F-4D97-AF65-F5344CB8AC3E}">
        <p14:creationId xmlns:p14="http://schemas.microsoft.com/office/powerpoint/2010/main" val="1313841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04B940-D97B-4EA0-BD7D-42F5477D80F4}"/>
              </a:ext>
            </a:extLst>
          </p:cNvPr>
          <p:cNvSpPr/>
          <p:nvPr/>
        </p:nvSpPr>
        <p:spPr>
          <a:xfrm>
            <a:off x="0" y="6738902"/>
            <a:ext cx="12192000" cy="119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9B64E6F6-F265-4724-8FD4-AA312B115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4" name="Groupe 3">
            <a:extLst>
              <a:ext uri="{FF2B5EF4-FFF2-40B4-BE49-F238E27FC236}">
                <a16:creationId xmlns:a16="http://schemas.microsoft.com/office/drawing/2014/main" id="{AD196175-E5D8-4E6B-BCD8-1C3D2573E924}"/>
              </a:ext>
            </a:extLst>
          </p:cNvPr>
          <p:cNvGrpSpPr/>
          <p:nvPr/>
        </p:nvGrpSpPr>
        <p:grpSpPr>
          <a:xfrm>
            <a:off x="11267681" y="6231082"/>
            <a:ext cx="613550" cy="481858"/>
            <a:chOff x="11267681" y="6231082"/>
            <a:chExt cx="613550" cy="481858"/>
          </a:xfrm>
        </p:grpSpPr>
        <p:sp>
          <p:nvSpPr>
            <p:cNvPr id="5" name="Ellipse 4">
              <a:extLst>
                <a:ext uri="{FF2B5EF4-FFF2-40B4-BE49-F238E27FC236}">
                  <a16:creationId xmlns:a16="http://schemas.microsoft.com/office/drawing/2014/main" id="{3369706F-D914-4862-A743-75CCCCF139C0}"/>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FE4FA150-9B4B-446B-9F23-A79E74E6ED81}"/>
                </a:ext>
              </a:extLst>
            </p:cNvPr>
            <p:cNvSpPr txBox="1"/>
            <p:nvPr/>
          </p:nvSpPr>
          <p:spPr>
            <a:xfrm>
              <a:off x="11267681"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45</a:t>
              </a:r>
            </a:p>
          </p:txBody>
        </p:sp>
      </p:grpSp>
      <p:sp>
        <p:nvSpPr>
          <p:cNvPr id="8" name="ZoneTexte 7">
            <a:extLst>
              <a:ext uri="{FF2B5EF4-FFF2-40B4-BE49-F238E27FC236}">
                <a16:creationId xmlns:a16="http://schemas.microsoft.com/office/drawing/2014/main" id="{0FF07D1D-D779-4369-A274-890212BC5C43}"/>
              </a:ext>
            </a:extLst>
          </p:cNvPr>
          <p:cNvSpPr txBox="1"/>
          <p:nvPr/>
        </p:nvSpPr>
        <p:spPr>
          <a:xfrm>
            <a:off x="1267314" y="165253"/>
            <a:ext cx="10331043" cy="5078313"/>
          </a:xfrm>
          <a:prstGeom prst="rect">
            <a:avLst/>
          </a:prstGeom>
          <a:noFill/>
        </p:spPr>
        <p:txBody>
          <a:bodyPr wrap="square">
            <a:spAutoFit/>
          </a:bodyPr>
          <a:lstStyle/>
          <a:p>
            <a:pPr marL="285750" indent="-285750">
              <a:buFontTx/>
              <a:buChar char="-"/>
            </a:pPr>
            <a:r>
              <a:rPr lang="fr-FR" sz="1800" b="1" dirty="0">
                <a:effectLst>
                  <a:outerShdw blurRad="38100" dist="38100" dir="2700000" algn="tl">
                    <a:srgbClr val="000000">
                      <a:alpha val="43137"/>
                    </a:srgbClr>
                  </a:outerShdw>
                </a:effectLst>
                <a:highlight>
                  <a:srgbClr val="E7F9E7"/>
                </a:highlight>
              </a:rPr>
              <a:t>Arbitrage nécessaire</a:t>
            </a:r>
            <a:r>
              <a:rPr lang="fr-FR" sz="1800" b="1" dirty="0">
                <a:effectLst>
                  <a:outerShdw blurRad="38100" dist="38100" dir="2700000" algn="tl">
                    <a:srgbClr val="000000">
                      <a:alpha val="43137"/>
                    </a:srgbClr>
                  </a:outerShdw>
                </a:effectLst>
              </a:rPr>
              <a:t> </a:t>
            </a:r>
            <a:r>
              <a:rPr lang="fr-FR" sz="1800" dirty="0"/>
              <a:t>au sujet de l’ENERGY STAR Score</a:t>
            </a:r>
          </a:p>
          <a:p>
            <a:endParaRPr lang="fr-FR" dirty="0"/>
          </a:p>
          <a:p>
            <a:pPr marL="285750" indent="-285750">
              <a:buFontTx/>
              <a:buChar char="-"/>
            </a:pPr>
            <a:r>
              <a:rPr lang="fr-FR" dirty="0"/>
              <a:t>Faciliter le renseignement par l’</a:t>
            </a:r>
            <a:r>
              <a:rPr lang="fr-FR" b="1" dirty="0">
                <a:effectLst>
                  <a:outerShdw blurRad="38100" dist="38100" dir="2700000" algn="tl">
                    <a:srgbClr val="000000">
                      <a:alpha val="43137"/>
                    </a:srgbClr>
                  </a:outerShdw>
                </a:effectLst>
                <a:highlight>
                  <a:srgbClr val="E7F9E7"/>
                </a:highlight>
              </a:rPr>
              <a:t>utilisateur</a:t>
            </a:r>
            <a:r>
              <a:rPr lang="fr-FR" dirty="0"/>
              <a:t> :</a:t>
            </a:r>
          </a:p>
          <a:p>
            <a:endParaRPr lang="fr-FR" dirty="0"/>
          </a:p>
          <a:p>
            <a:r>
              <a:rPr lang="fr-FR" dirty="0">
                <a:sym typeface="Wingdings 2" panose="05020102010507070707" pitchFamily="18" charset="2"/>
              </a:rPr>
              <a:t>                     </a:t>
            </a:r>
            <a:r>
              <a:rPr lang="fr-FR" dirty="0"/>
              <a:t>S’interroger sur </a:t>
            </a:r>
            <a:r>
              <a:rPr lang="fr-FR" b="1" dirty="0">
                <a:effectLst>
                  <a:outerShdw blurRad="38100" dist="38100" dir="2700000" algn="tl">
                    <a:srgbClr val="000000">
                      <a:alpha val="43137"/>
                    </a:srgbClr>
                  </a:outerShdw>
                </a:effectLst>
              </a:rPr>
              <a:t>la redondance des colonnes</a:t>
            </a:r>
            <a:r>
              <a:rPr lang="fr-FR" dirty="0"/>
              <a:t>. Pertinence?</a:t>
            </a:r>
          </a:p>
          <a:p>
            <a:endParaRPr lang="fr-FR" dirty="0">
              <a:sym typeface="Wingdings 2" panose="05020102010507070707" pitchFamily="18" charset="2"/>
            </a:endParaRPr>
          </a:p>
          <a:p>
            <a:r>
              <a:rPr lang="fr-FR" dirty="0">
                <a:sym typeface="Wingdings 2" panose="05020102010507070707" pitchFamily="18" charset="2"/>
              </a:rPr>
              <a:t>                     </a:t>
            </a:r>
            <a:r>
              <a:rPr lang="fr-FR" dirty="0"/>
              <a:t>Prévoir un </a:t>
            </a:r>
            <a:r>
              <a:rPr lang="fr-FR" b="1" dirty="0">
                <a:effectLst>
                  <a:outerShdw blurRad="38100" dist="38100" dir="2700000" algn="tl">
                    <a:srgbClr val="000000">
                      <a:alpha val="43137"/>
                    </a:srgbClr>
                  </a:outerShdw>
                </a:effectLst>
              </a:rPr>
              <a:t>questionnaire numérique </a:t>
            </a:r>
            <a:r>
              <a:rPr lang="fr-FR" dirty="0"/>
              <a:t>à remplir qui facilite la tâche de l’utilisateur</a:t>
            </a:r>
          </a:p>
          <a:p>
            <a:endParaRPr lang="fr-FR" dirty="0"/>
          </a:p>
          <a:p>
            <a:r>
              <a:rPr lang="fr-FR" b="1" dirty="0">
                <a:effectLst>
                  <a:outerShdw blurRad="38100" dist="38100" dir="2700000" algn="tl">
                    <a:srgbClr val="000000">
                      <a:alpha val="43137"/>
                    </a:srgbClr>
                  </a:outerShdw>
                </a:effectLst>
              </a:rPr>
              <a:t>                                 -   Menus déroulants </a:t>
            </a:r>
            <a:r>
              <a:rPr lang="fr-FR" dirty="0"/>
              <a:t>pour les colonnes catégorielles </a:t>
            </a:r>
          </a:p>
          <a:p>
            <a:pPr algn="ctr"/>
            <a:r>
              <a:rPr lang="fr-FR" i="1" dirty="0"/>
              <a:t>                                 (choix du quartier, propositions cohérentes d’utilisation des bâtiments)</a:t>
            </a:r>
          </a:p>
          <a:p>
            <a:pPr algn="ctr"/>
            <a:endParaRPr lang="fr-FR" i="1" dirty="0"/>
          </a:p>
          <a:p>
            <a:r>
              <a:rPr lang="fr-FR" i="1" dirty="0"/>
              <a:t>                               </a:t>
            </a:r>
            <a:r>
              <a:rPr lang="fr-FR" b="1" dirty="0">
                <a:effectLst>
                  <a:outerShdw blurRad="38100" dist="38100" dir="2700000" algn="tl">
                    <a:srgbClr val="000000">
                      <a:alpha val="43137"/>
                    </a:srgbClr>
                  </a:outerShdw>
                </a:effectLst>
              </a:rPr>
              <a:t>-   Remplissage automatique  </a:t>
            </a:r>
            <a:r>
              <a:rPr lang="fr-FR" dirty="0"/>
              <a:t>de certaines cases en fonction  des réponses :</a:t>
            </a:r>
          </a:p>
          <a:p>
            <a:endParaRPr lang="fr-FR" i="1" dirty="0"/>
          </a:p>
          <a:p>
            <a:r>
              <a:rPr lang="fr-FR" i="1" dirty="0"/>
              <a:t>                                   </a:t>
            </a:r>
            <a:r>
              <a:rPr lang="fr-FR" i="1" u="sng" dirty="0"/>
              <a:t>Exemple</a:t>
            </a:r>
            <a:r>
              <a:rPr lang="fr-FR" i="1" dirty="0"/>
              <a:t> : Le bâtiment a-t-il plusieurs utilisations?    </a:t>
            </a:r>
          </a:p>
          <a:p>
            <a:pPr algn="ctr"/>
            <a:endParaRPr lang="fr-FR" i="1" dirty="0"/>
          </a:p>
          <a:p>
            <a:r>
              <a:rPr lang="fr-FR" dirty="0"/>
              <a:t> </a:t>
            </a:r>
          </a:p>
          <a:p>
            <a:r>
              <a:rPr lang="fr-FR" dirty="0"/>
              <a:t>                    </a:t>
            </a:r>
          </a:p>
          <a:p>
            <a:endParaRPr lang="fr-FR" dirty="0"/>
          </a:p>
        </p:txBody>
      </p:sp>
      <p:sp>
        <p:nvSpPr>
          <p:cNvPr id="9" name="ZoneTexte 8">
            <a:extLst>
              <a:ext uri="{FF2B5EF4-FFF2-40B4-BE49-F238E27FC236}">
                <a16:creationId xmlns:a16="http://schemas.microsoft.com/office/drawing/2014/main" id="{3F879780-CF45-41DE-BD09-80F09E4AD7E7}"/>
              </a:ext>
            </a:extLst>
          </p:cNvPr>
          <p:cNvSpPr txBox="1"/>
          <p:nvPr/>
        </p:nvSpPr>
        <p:spPr>
          <a:xfrm>
            <a:off x="3196617" y="4186319"/>
            <a:ext cx="1384183" cy="461665"/>
          </a:xfrm>
          <a:prstGeom prst="rect">
            <a:avLst/>
          </a:prstGeom>
          <a:noFill/>
        </p:spPr>
        <p:txBody>
          <a:bodyPr wrap="square" rtlCol="0">
            <a:spAutoFit/>
          </a:bodyPr>
          <a:lstStyle/>
          <a:p>
            <a:r>
              <a:rPr lang="fr-FR" sz="2400" b="1" dirty="0">
                <a:solidFill>
                  <a:schemeClr val="accent3">
                    <a:lumMod val="75000"/>
                  </a:schemeClr>
                </a:solidFill>
                <a:effectLst>
                  <a:outerShdw blurRad="38100" dist="38100" dir="2700000" algn="tl">
                    <a:srgbClr val="000000">
                      <a:alpha val="43137"/>
                    </a:srgbClr>
                  </a:outerShdw>
                </a:effectLst>
              </a:rPr>
              <a:t>OUI</a:t>
            </a:r>
          </a:p>
        </p:txBody>
      </p:sp>
      <p:sp>
        <p:nvSpPr>
          <p:cNvPr id="10" name="ZoneTexte 9">
            <a:extLst>
              <a:ext uri="{FF2B5EF4-FFF2-40B4-BE49-F238E27FC236}">
                <a16:creationId xmlns:a16="http://schemas.microsoft.com/office/drawing/2014/main" id="{3D7FBBDB-4342-43AD-A1D1-DC70C6CD7153}"/>
              </a:ext>
            </a:extLst>
          </p:cNvPr>
          <p:cNvSpPr txBox="1"/>
          <p:nvPr/>
        </p:nvSpPr>
        <p:spPr>
          <a:xfrm>
            <a:off x="7382559" y="4189982"/>
            <a:ext cx="1384183" cy="461665"/>
          </a:xfrm>
          <a:prstGeom prst="rect">
            <a:avLst/>
          </a:prstGeom>
          <a:noFill/>
        </p:spPr>
        <p:txBody>
          <a:bodyPr wrap="square" rtlCol="0">
            <a:spAutoFit/>
          </a:bodyPr>
          <a:lstStyle/>
          <a:p>
            <a:r>
              <a:rPr lang="fr-FR" sz="2400" b="1" dirty="0">
                <a:solidFill>
                  <a:schemeClr val="accent3">
                    <a:lumMod val="75000"/>
                  </a:schemeClr>
                </a:solidFill>
                <a:effectLst>
                  <a:outerShdw blurRad="38100" dist="38100" dir="2700000" algn="tl">
                    <a:srgbClr val="000000">
                      <a:alpha val="43137"/>
                    </a:srgbClr>
                  </a:outerShdw>
                </a:effectLst>
              </a:rPr>
              <a:t>NON</a:t>
            </a:r>
          </a:p>
        </p:txBody>
      </p:sp>
      <p:graphicFrame>
        <p:nvGraphicFramePr>
          <p:cNvPr id="11" name="Tableau 11">
            <a:extLst>
              <a:ext uri="{FF2B5EF4-FFF2-40B4-BE49-F238E27FC236}">
                <a16:creationId xmlns:a16="http://schemas.microsoft.com/office/drawing/2014/main" id="{40E7F7BA-8ECB-409B-9031-E390793D7A96}"/>
              </a:ext>
            </a:extLst>
          </p:cNvPr>
          <p:cNvGraphicFramePr>
            <a:graphicFrameLocks noGrp="1"/>
          </p:cNvGraphicFramePr>
          <p:nvPr>
            <p:extLst>
              <p:ext uri="{D42A27DB-BD31-4B8C-83A1-F6EECF244321}">
                <p14:modId xmlns:p14="http://schemas.microsoft.com/office/powerpoint/2010/main" val="2137786299"/>
              </p:ext>
            </p:extLst>
          </p:nvPr>
        </p:nvGraphicFramePr>
        <p:xfrm>
          <a:off x="593643" y="4713268"/>
          <a:ext cx="3387288" cy="1112520"/>
        </p:xfrm>
        <a:graphic>
          <a:graphicData uri="http://schemas.openxmlformats.org/drawingml/2006/table">
            <a:tbl>
              <a:tblPr firstRow="1" bandRow="1">
                <a:tableStyleId>{BC89EF96-8CEA-46FF-86C4-4CE0E7609802}</a:tableStyleId>
              </a:tblPr>
              <a:tblGrid>
                <a:gridCol w="2658374">
                  <a:extLst>
                    <a:ext uri="{9D8B030D-6E8A-4147-A177-3AD203B41FA5}">
                      <a16:colId xmlns:a16="http://schemas.microsoft.com/office/drawing/2014/main" val="327942780"/>
                    </a:ext>
                  </a:extLst>
                </a:gridCol>
                <a:gridCol w="728914">
                  <a:extLst>
                    <a:ext uri="{9D8B030D-6E8A-4147-A177-3AD203B41FA5}">
                      <a16:colId xmlns:a16="http://schemas.microsoft.com/office/drawing/2014/main" val="2239818614"/>
                    </a:ext>
                  </a:extLst>
                </a:gridCol>
              </a:tblGrid>
              <a:tr h="370840">
                <a:tc>
                  <a:txBody>
                    <a:bodyPr/>
                    <a:lstStyle/>
                    <a:p>
                      <a:r>
                        <a:rPr lang="fr-FR" sz="1400" dirty="0" err="1">
                          <a:solidFill>
                            <a:schemeClr val="accent1">
                              <a:lumMod val="50000"/>
                            </a:schemeClr>
                          </a:solidFill>
                          <a:latin typeface="+mn-lt"/>
                        </a:rPr>
                        <a:t>LargestPropertyUse</a:t>
                      </a:r>
                      <a:endParaRPr lang="fr-FR" sz="1400" dirty="0">
                        <a:solidFill>
                          <a:schemeClr val="accent1">
                            <a:lumMod val="50000"/>
                          </a:schemeClr>
                        </a:solidFill>
                        <a:latin typeface="+mn-lt"/>
                      </a:endParaRPr>
                    </a:p>
                  </a:txBody>
                  <a:tcPr anchor="ctr"/>
                </a:tc>
                <a:tc>
                  <a:txBody>
                    <a:bodyPr/>
                    <a:lstStyle/>
                    <a:p>
                      <a:pPr algn="ctr"/>
                      <a:r>
                        <a:rPr lang="fr-FR" dirty="0"/>
                        <a:t>?</a:t>
                      </a:r>
                    </a:p>
                  </a:txBody>
                  <a:tcPr/>
                </a:tc>
                <a:extLst>
                  <a:ext uri="{0D108BD9-81ED-4DB2-BD59-A6C34878D82A}">
                    <a16:rowId xmlns:a16="http://schemas.microsoft.com/office/drawing/2014/main" val="4179563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err="1">
                          <a:solidFill>
                            <a:schemeClr val="accent1">
                              <a:lumMod val="50000"/>
                            </a:schemeClr>
                          </a:solidFill>
                          <a:latin typeface="+mn-lt"/>
                        </a:rPr>
                        <a:t>SecondLargestPropertyUse</a:t>
                      </a:r>
                      <a:endParaRPr lang="fr-FR" sz="1400" b="1" dirty="0">
                        <a:solidFill>
                          <a:schemeClr val="accent1">
                            <a:lumMod val="50000"/>
                          </a:schemeClr>
                        </a:solidFill>
                        <a:latin typeface="+mn-lt"/>
                      </a:endParaRPr>
                    </a:p>
                  </a:txBody>
                  <a:tcPr anchor="ctr"/>
                </a:tc>
                <a:tc>
                  <a:txBody>
                    <a:bodyPr/>
                    <a:lstStyle/>
                    <a:p>
                      <a:pPr algn="ctr"/>
                      <a:r>
                        <a:rPr lang="fr-FR" b="1" dirty="0"/>
                        <a:t>?</a:t>
                      </a:r>
                    </a:p>
                  </a:txBody>
                  <a:tcPr/>
                </a:tc>
                <a:extLst>
                  <a:ext uri="{0D108BD9-81ED-4DB2-BD59-A6C34878D82A}">
                    <a16:rowId xmlns:a16="http://schemas.microsoft.com/office/drawing/2014/main" val="31726858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err="1">
                          <a:solidFill>
                            <a:schemeClr val="accent1">
                              <a:lumMod val="50000"/>
                            </a:schemeClr>
                          </a:solidFill>
                          <a:latin typeface="+mn-lt"/>
                        </a:rPr>
                        <a:t>ThirdLargestPropertyUse</a:t>
                      </a:r>
                      <a:endParaRPr lang="fr-FR" sz="1400" b="1" dirty="0">
                        <a:solidFill>
                          <a:schemeClr val="accent1">
                            <a:lumMod val="50000"/>
                          </a:schemeClr>
                        </a:solidFill>
                        <a:latin typeface="+mn-lt"/>
                      </a:endParaRPr>
                    </a:p>
                  </a:txBody>
                  <a:tcPr anchor="ctr"/>
                </a:tc>
                <a:tc>
                  <a:txBody>
                    <a:bodyPr/>
                    <a:lstStyle/>
                    <a:p>
                      <a:pPr algn="ctr"/>
                      <a:r>
                        <a:rPr lang="fr-FR" b="1" dirty="0"/>
                        <a:t>?</a:t>
                      </a:r>
                    </a:p>
                  </a:txBody>
                  <a:tcPr/>
                </a:tc>
                <a:extLst>
                  <a:ext uri="{0D108BD9-81ED-4DB2-BD59-A6C34878D82A}">
                    <a16:rowId xmlns:a16="http://schemas.microsoft.com/office/drawing/2014/main" val="3572193449"/>
                  </a:ext>
                </a:extLst>
              </a:tr>
            </a:tbl>
          </a:graphicData>
        </a:graphic>
      </p:graphicFrame>
      <p:sp>
        <p:nvSpPr>
          <p:cNvPr id="12" name="ZoneTexte 11">
            <a:extLst>
              <a:ext uri="{FF2B5EF4-FFF2-40B4-BE49-F238E27FC236}">
                <a16:creationId xmlns:a16="http://schemas.microsoft.com/office/drawing/2014/main" id="{B5A6C6C7-939D-4005-9A47-79768726049B}"/>
              </a:ext>
            </a:extLst>
          </p:cNvPr>
          <p:cNvSpPr txBox="1"/>
          <p:nvPr/>
        </p:nvSpPr>
        <p:spPr>
          <a:xfrm>
            <a:off x="3888708" y="4897350"/>
            <a:ext cx="1229511" cy="923330"/>
          </a:xfrm>
          <a:prstGeom prst="rect">
            <a:avLst/>
          </a:prstGeom>
          <a:noFill/>
        </p:spPr>
        <p:txBody>
          <a:bodyPr wrap="square" rtlCol="0">
            <a:spAutoFit/>
          </a:bodyPr>
          <a:lstStyle/>
          <a:p>
            <a:pPr algn="ctr"/>
            <a:r>
              <a:rPr lang="fr-FR" dirty="0"/>
              <a:t>Attente de données</a:t>
            </a:r>
          </a:p>
        </p:txBody>
      </p:sp>
      <p:graphicFrame>
        <p:nvGraphicFramePr>
          <p:cNvPr id="13" name="Tableau 11">
            <a:extLst>
              <a:ext uri="{FF2B5EF4-FFF2-40B4-BE49-F238E27FC236}">
                <a16:creationId xmlns:a16="http://schemas.microsoft.com/office/drawing/2014/main" id="{F16AC14B-4CF6-4926-A75D-4D46E2FE0A2E}"/>
              </a:ext>
            </a:extLst>
          </p:cNvPr>
          <p:cNvGraphicFramePr>
            <a:graphicFrameLocks noGrp="1"/>
          </p:cNvGraphicFramePr>
          <p:nvPr>
            <p:extLst>
              <p:ext uri="{D42A27DB-BD31-4B8C-83A1-F6EECF244321}">
                <p14:modId xmlns:p14="http://schemas.microsoft.com/office/powerpoint/2010/main" val="1054043877"/>
              </p:ext>
            </p:extLst>
          </p:nvPr>
        </p:nvGraphicFramePr>
        <p:xfrm>
          <a:off x="7482103" y="4733461"/>
          <a:ext cx="4035981" cy="1112520"/>
        </p:xfrm>
        <a:graphic>
          <a:graphicData uri="http://schemas.openxmlformats.org/drawingml/2006/table">
            <a:tbl>
              <a:tblPr firstRow="1" bandRow="1">
                <a:tableStyleId>{BC89EF96-8CEA-46FF-86C4-4CE0E7609802}</a:tableStyleId>
              </a:tblPr>
              <a:tblGrid>
                <a:gridCol w="2635021">
                  <a:extLst>
                    <a:ext uri="{9D8B030D-6E8A-4147-A177-3AD203B41FA5}">
                      <a16:colId xmlns:a16="http://schemas.microsoft.com/office/drawing/2014/main" val="327942780"/>
                    </a:ext>
                  </a:extLst>
                </a:gridCol>
                <a:gridCol w="1400960">
                  <a:extLst>
                    <a:ext uri="{9D8B030D-6E8A-4147-A177-3AD203B41FA5}">
                      <a16:colId xmlns:a16="http://schemas.microsoft.com/office/drawing/2014/main" val="2239818614"/>
                    </a:ext>
                  </a:extLst>
                </a:gridCol>
              </a:tblGrid>
              <a:tr h="370840">
                <a:tc>
                  <a:txBody>
                    <a:bodyPr/>
                    <a:lstStyle/>
                    <a:p>
                      <a:r>
                        <a:rPr lang="fr-FR" sz="1400" dirty="0" err="1">
                          <a:solidFill>
                            <a:schemeClr val="accent1">
                              <a:lumMod val="50000"/>
                            </a:schemeClr>
                          </a:solidFill>
                          <a:latin typeface="+mn-lt"/>
                        </a:rPr>
                        <a:t>LargestPropertyUse</a:t>
                      </a:r>
                      <a:endParaRPr lang="fr-FR" sz="1400" dirty="0">
                        <a:solidFill>
                          <a:schemeClr val="accent1">
                            <a:lumMod val="50000"/>
                          </a:schemeClr>
                        </a:solidFill>
                        <a:latin typeface="+mn-lt"/>
                      </a:endParaRPr>
                    </a:p>
                  </a:txBody>
                  <a:tcPr anchor="ctr"/>
                </a:tc>
                <a:tc>
                  <a:txBody>
                    <a:bodyPr/>
                    <a:lstStyle/>
                    <a:p>
                      <a:pPr algn="ctr"/>
                      <a:r>
                        <a:rPr lang="fr-FR" dirty="0"/>
                        <a:t>?</a:t>
                      </a:r>
                    </a:p>
                  </a:txBody>
                  <a:tcPr/>
                </a:tc>
                <a:extLst>
                  <a:ext uri="{0D108BD9-81ED-4DB2-BD59-A6C34878D82A}">
                    <a16:rowId xmlns:a16="http://schemas.microsoft.com/office/drawing/2014/main" val="4179563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err="1">
                          <a:solidFill>
                            <a:schemeClr val="accent1">
                              <a:lumMod val="50000"/>
                            </a:schemeClr>
                          </a:solidFill>
                          <a:latin typeface="+mn-lt"/>
                        </a:rPr>
                        <a:t>SecondLargestPropertyUse</a:t>
                      </a:r>
                      <a:endParaRPr lang="fr-FR" sz="1400" b="1" dirty="0">
                        <a:solidFill>
                          <a:schemeClr val="accent1">
                            <a:lumMod val="50000"/>
                          </a:schemeClr>
                        </a:solidFill>
                        <a:latin typeface="+mn-lt"/>
                      </a:endParaRPr>
                    </a:p>
                  </a:txBody>
                  <a:tcPr anchor="ctr"/>
                </a:tc>
                <a:tc>
                  <a:txBody>
                    <a:bodyPr/>
                    <a:lstStyle/>
                    <a:p>
                      <a:pPr algn="ctr"/>
                      <a:r>
                        <a:rPr lang="fr-FR" b="1" dirty="0"/>
                        <a:t>No use</a:t>
                      </a:r>
                    </a:p>
                  </a:txBody>
                  <a:tcPr/>
                </a:tc>
                <a:extLst>
                  <a:ext uri="{0D108BD9-81ED-4DB2-BD59-A6C34878D82A}">
                    <a16:rowId xmlns:a16="http://schemas.microsoft.com/office/drawing/2014/main" val="31726858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err="1">
                          <a:solidFill>
                            <a:schemeClr val="accent1">
                              <a:lumMod val="50000"/>
                            </a:schemeClr>
                          </a:solidFill>
                          <a:latin typeface="+mn-lt"/>
                        </a:rPr>
                        <a:t>ThirdLargestPropertyUse</a:t>
                      </a:r>
                      <a:endParaRPr lang="fr-FR" sz="1400" b="1" dirty="0">
                        <a:solidFill>
                          <a:schemeClr val="accent1">
                            <a:lumMod val="50000"/>
                          </a:schemeClr>
                        </a:solidFill>
                        <a:latin typeface="+mn-lt"/>
                      </a:endParaRPr>
                    </a:p>
                  </a:txBody>
                  <a:tcPr anchor="ctr"/>
                </a:tc>
                <a:tc>
                  <a:txBody>
                    <a:bodyPr/>
                    <a:lstStyle/>
                    <a:p>
                      <a:pPr algn="ctr"/>
                      <a:r>
                        <a:rPr lang="fr-FR" b="1" dirty="0"/>
                        <a:t>No use</a:t>
                      </a:r>
                    </a:p>
                  </a:txBody>
                  <a:tcPr/>
                </a:tc>
                <a:extLst>
                  <a:ext uri="{0D108BD9-81ED-4DB2-BD59-A6C34878D82A}">
                    <a16:rowId xmlns:a16="http://schemas.microsoft.com/office/drawing/2014/main" val="3572193449"/>
                  </a:ext>
                </a:extLst>
              </a:tr>
            </a:tbl>
          </a:graphicData>
        </a:graphic>
      </p:graphicFrame>
      <p:sp>
        <p:nvSpPr>
          <p:cNvPr id="14" name="Flèche : angle droit à deux pointes 13">
            <a:extLst>
              <a:ext uri="{FF2B5EF4-FFF2-40B4-BE49-F238E27FC236}">
                <a16:creationId xmlns:a16="http://schemas.microsoft.com/office/drawing/2014/main" id="{D7685DDD-A204-4025-93D7-1D6D25BB2054}"/>
              </a:ext>
            </a:extLst>
          </p:cNvPr>
          <p:cNvSpPr/>
          <p:nvPr/>
        </p:nvSpPr>
        <p:spPr>
          <a:xfrm rot="13369342">
            <a:off x="5324882" y="4117624"/>
            <a:ext cx="796954" cy="80161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389BBF46-FFB2-42DF-B154-82F3137BBA58}"/>
              </a:ext>
            </a:extLst>
          </p:cNvPr>
          <p:cNvSpPr txBox="1"/>
          <p:nvPr/>
        </p:nvSpPr>
        <p:spPr>
          <a:xfrm>
            <a:off x="5663029" y="5165081"/>
            <a:ext cx="1926794" cy="646331"/>
          </a:xfrm>
          <a:prstGeom prst="rect">
            <a:avLst/>
          </a:prstGeom>
          <a:noFill/>
        </p:spPr>
        <p:txBody>
          <a:bodyPr wrap="square">
            <a:spAutoFit/>
          </a:bodyPr>
          <a:lstStyle/>
          <a:p>
            <a:pPr algn="ctr"/>
            <a:r>
              <a:rPr lang="fr-FR" dirty="0"/>
              <a:t>Remplissage automatique</a:t>
            </a:r>
          </a:p>
        </p:txBody>
      </p:sp>
      <p:sp>
        <p:nvSpPr>
          <p:cNvPr id="17" name="ZoneTexte 16">
            <a:extLst>
              <a:ext uri="{FF2B5EF4-FFF2-40B4-BE49-F238E27FC236}">
                <a16:creationId xmlns:a16="http://schemas.microsoft.com/office/drawing/2014/main" id="{D40AF09F-94CE-4F40-A451-C71D6F9E54B8}"/>
              </a:ext>
            </a:extLst>
          </p:cNvPr>
          <p:cNvSpPr txBox="1"/>
          <p:nvPr/>
        </p:nvSpPr>
        <p:spPr>
          <a:xfrm>
            <a:off x="4175504" y="5935336"/>
            <a:ext cx="3414319" cy="646331"/>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highlight>
                  <a:srgbClr val="FAEBDD"/>
                </a:highlight>
              </a:rPr>
              <a:t>Eviter valeurs manquantes</a:t>
            </a:r>
          </a:p>
          <a:p>
            <a:pPr algn="ctr"/>
            <a:r>
              <a:rPr lang="fr-FR" b="1" dirty="0">
                <a:effectLst>
                  <a:outerShdw blurRad="38100" dist="38100" dir="2700000" algn="tl">
                    <a:srgbClr val="000000">
                      <a:alpha val="43137"/>
                    </a:srgbClr>
                  </a:outerShdw>
                </a:effectLst>
                <a:highlight>
                  <a:srgbClr val="FAEBDD"/>
                </a:highlight>
              </a:rPr>
              <a:t>Données fiabilisées</a:t>
            </a:r>
          </a:p>
        </p:txBody>
      </p:sp>
    </p:spTree>
    <p:extLst>
      <p:ext uri="{BB962C8B-B14F-4D97-AF65-F5344CB8AC3E}">
        <p14:creationId xmlns:p14="http://schemas.microsoft.com/office/powerpoint/2010/main" val="1472639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F26DC5-91F1-41C3-A877-37B8CC2B34D1}"/>
              </a:ext>
            </a:extLst>
          </p:cNvPr>
          <p:cNvSpPr/>
          <p:nvPr/>
        </p:nvSpPr>
        <p:spPr>
          <a:xfrm>
            <a:off x="0" y="6509857"/>
            <a:ext cx="12192000" cy="348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FFCC5CF0-B09A-4DC1-AE0F-02F6A8CA37FC}"/>
              </a:ext>
            </a:extLst>
          </p:cNvPr>
          <p:cNvSpPr txBox="1"/>
          <p:nvPr/>
        </p:nvSpPr>
        <p:spPr>
          <a:xfrm>
            <a:off x="1853968" y="1344092"/>
            <a:ext cx="6191074" cy="369332"/>
          </a:xfrm>
          <a:prstGeom prst="rect">
            <a:avLst/>
          </a:prstGeom>
          <a:noFill/>
        </p:spPr>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Consommation totale d'énergie </a:t>
            </a:r>
            <a:endParaRPr lang="fr-FR" dirty="0"/>
          </a:p>
        </p:txBody>
      </p:sp>
      <p:sp>
        <p:nvSpPr>
          <p:cNvPr id="7" name="ZoneTexte 6">
            <a:extLst>
              <a:ext uri="{FF2B5EF4-FFF2-40B4-BE49-F238E27FC236}">
                <a16:creationId xmlns:a16="http://schemas.microsoft.com/office/drawing/2014/main" id="{30441334-F773-41D2-85C3-A1F9C619AE21}"/>
              </a:ext>
            </a:extLst>
          </p:cNvPr>
          <p:cNvSpPr txBox="1"/>
          <p:nvPr/>
        </p:nvSpPr>
        <p:spPr>
          <a:xfrm>
            <a:off x="-87801" y="179006"/>
            <a:ext cx="5666479" cy="954107"/>
          </a:xfrm>
          <a:prstGeom prst="rect">
            <a:avLst/>
          </a:prstGeom>
          <a:noFill/>
        </p:spPr>
        <p:txBody>
          <a:bodyPr wrap="square">
            <a:spAutoFit/>
          </a:bodyPr>
          <a:lstStyle/>
          <a:p>
            <a:pPr algn="ctr"/>
            <a:r>
              <a:rPr lang="fr-FR" sz="2800" b="1" i="0" dirty="0">
                <a:solidFill>
                  <a:schemeClr val="accent6">
                    <a:lumMod val="50000"/>
                  </a:schemeClr>
                </a:solidFill>
                <a:effectLst>
                  <a:outerShdw blurRad="38100" dist="38100" dir="2700000" algn="tl">
                    <a:srgbClr val="000000">
                      <a:alpha val="43137"/>
                    </a:srgbClr>
                  </a:outerShdw>
                </a:effectLst>
                <a:latin typeface="Karla"/>
              </a:rPr>
              <a:t>Energy Star : principe et calculs</a:t>
            </a:r>
            <a:endParaRPr lang="fr-FR" sz="2800" b="1" dirty="0">
              <a:solidFill>
                <a:schemeClr val="accent6">
                  <a:lumMod val="50000"/>
                </a:schemeClr>
              </a:solidFill>
              <a:effectLst>
                <a:outerShdw blurRad="38100" dist="38100" dir="2700000" algn="tl">
                  <a:srgbClr val="000000">
                    <a:alpha val="43137"/>
                  </a:srgbClr>
                </a:outerShdw>
              </a:effectLst>
              <a:latin typeface="Karla"/>
            </a:endParaRPr>
          </a:p>
          <a:p>
            <a:pPr algn="ctr"/>
            <a:endParaRPr lang="fr-FR" sz="2800" b="1" i="0" dirty="0">
              <a:solidFill>
                <a:schemeClr val="accent6">
                  <a:lumMod val="50000"/>
                </a:schemeClr>
              </a:solidFill>
              <a:effectLst>
                <a:outerShdw blurRad="38100" dist="38100" dir="2700000" algn="tl">
                  <a:srgbClr val="000000">
                    <a:alpha val="43137"/>
                  </a:srgbClr>
                </a:outerShdw>
              </a:effectLst>
              <a:latin typeface="Karla"/>
            </a:endParaRPr>
          </a:p>
        </p:txBody>
      </p:sp>
      <p:graphicFrame>
        <p:nvGraphicFramePr>
          <p:cNvPr id="15" name="Tableau 15">
            <a:extLst>
              <a:ext uri="{FF2B5EF4-FFF2-40B4-BE49-F238E27FC236}">
                <a16:creationId xmlns:a16="http://schemas.microsoft.com/office/drawing/2014/main" id="{6BBA3802-5398-4913-B717-F2571CBBAF6B}"/>
              </a:ext>
            </a:extLst>
          </p:cNvPr>
          <p:cNvGraphicFramePr>
            <a:graphicFrameLocks noGrp="1"/>
          </p:cNvGraphicFramePr>
          <p:nvPr/>
        </p:nvGraphicFramePr>
        <p:xfrm>
          <a:off x="123972" y="998989"/>
          <a:ext cx="11394112" cy="4951462"/>
        </p:xfrm>
        <a:graphic>
          <a:graphicData uri="http://schemas.openxmlformats.org/drawingml/2006/table">
            <a:tbl>
              <a:tblPr firstRow="1" bandRow="1">
                <a:tableStyleId>{21E4AEA4-8DFA-4A89-87EB-49C32662AFE0}</a:tableStyleId>
              </a:tblPr>
              <a:tblGrid>
                <a:gridCol w="337422">
                  <a:extLst>
                    <a:ext uri="{9D8B030D-6E8A-4147-A177-3AD203B41FA5}">
                      <a16:colId xmlns:a16="http://schemas.microsoft.com/office/drawing/2014/main" val="2343649183"/>
                    </a:ext>
                  </a:extLst>
                </a:gridCol>
                <a:gridCol w="2206305">
                  <a:extLst>
                    <a:ext uri="{9D8B030D-6E8A-4147-A177-3AD203B41FA5}">
                      <a16:colId xmlns:a16="http://schemas.microsoft.com/office/drawing/2014/main" val="3386708530"/>
                    </a:ext>
                  </a:extLst>
                </a:gridCol>
                <a:gridCol w="8850385">
                  <a:extLst>
                    <a:ext uri="{9D8B030D-6E8A-4147-A177-3AD203B41FA5}">
                      <a16:colId xmlns:a16="http://schemas.microsoft.com/office/drawing/2014/main" val="20734375"/>
                    </a:ext>
                  </a:extLst>
                </a:gridCol>
              </a:tblGrid>
              <a:tr h="370840">
                <a:tc gridSpan="3">
                  <a:txBody>
                    <a:bodyPr/>
                    <a:lstStyle/>
                    <a:p>
                      <a:pPr algn="ctr"/>
                      <a:r>
                        <a:rPr lang="fr-FR" dirty="0"/>
                        <a:t>CALCUL DE L’ENERGY STAR</a:t>
                      </a:r>
                    </a:p>
                  </a:txBody>
                  <a:tcPr/>
                </a:tc>
                <a:tc hMerge="1">
                  <a:txBody>
                    <a:bodyPr/>
                    <a:lstStyle/>
                    <a:p>
                      <a:pPr algn="ctr"/>
                      <a:endParaRPr lang="fr-FR" dirty="0"/>
                    </a:p>
                  </a:txBody>
                  <a:tcPr/>
                </a:tc>
                <a:tc hMerge="1">
                  <a:txBody>
                    <a:bodyPr/>
                    <a:lstStyle/>
                    <a:p>
                      <a:pPr algn="ctr"/>
                      <a:endParaRPr lang="fr-FR" dirty="0"/>
                    </a:p>
                  </a:txBody>
                  <a:tcPr/>
                </a:tc>
                <a:extLst>
                  <a:ext uri="{0D108BD9-81ED-4DB2-BD59-A6C34878D82A}">
                    <a16:rowId xmlns:a16="http://schemas.microsoft.com/office/drawing/2014/main" val="212365478"/>
                  </a:ext>
                </a:extLst>
              </a:tr>
              <a:tr h="420102">
                <a:tc rowSpan="3">
                  <a:txBody>
                    <a:bodyPr/>
                    <a:lstStyle/>
                    <a:p>
                      <a:pPr algn="ctr"/>
                      <a:r>
                        <a:rPr lang="fr-FR" sz="1800" b="1" kern="1200" dirty="0">
                          <a:ln>
                            <a:solidFill>
                              <a:schemeClr val="accent1">
                                <a:lumMod val="75000"/>
                              </a:schemeClr>
                            </a:solidFill>
                          </a:ln>
                          <a:solidFill>
                            <a:schemeClr val="accent1">
                              <a:lumMod val="50000"/>
                            </a:schemeClr>
                          </a:solidFill>
                          <a:latin typeface="Calibri" panose="020F0502020204030204" pitchFamily="34" charset="0"/>
                          <a:cs typeface="Calibri" panose="020F0502020204030204" pitchFamily="34" charset="0"/>
                        </a:rPr>
                        <a:t>1</a:t>
                      </a:r>
                    </a:p>
                  </a:txBody>
                  <a:tcPr anchor="ctr"/>
                </a:tc>
                <a:tc rowSpan="3">
                  <a:txBody>
                    <a:bodyPr/>
                    <a:lstStyle/>
                    <a:p>
                      <a:pPr algn="ctr"/>
                      <a:r>
                        <a:rPr lang="fr-FR" sz="1800" b="1" kern="1200" dirty="0">
                          <a:ln>
                            <a:solidFill>
                              <a:schemeClr val="accent1">
                                <a:lumMod val="75000"/>
                              </a:schemeClr>
                            </a:solidFill>
                          </a:ln>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Données</a:t>
                      </a:r>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du bâtiment </a:t>
                      </a:r>
                      <a:endParaRPr lang="fr-FR" sz="1800" b="1" kern="1200" dirty="0">
                        <a:ln>
                          <a:solidFill>
                            <a:schemeClr val="accent1">
                              <a:lumMod val="75000"/>
                            </a:schemeClr>
                          </a:solidFill>
                        </a:ln>
                        <a:solidFill>
                          <a:schemeClr val="accent1">
                            <a:lumMod val="50000"/>
                          </a:schemeClr>
                        </a:solidFill>
                        <a:latin typeface="Calibri" panose="020F0502020204030204" pitchFamily="34" charset="0"/>
                        <a:cs typeface="Calibri" panose="020F0502020204030204" pitchFamily="34" charset="0"/>
                      </a:endParaRPr>
                    </a:p>
                  </a:txBody>
                  <a:tcPr anchor="ctr"/>
                </a:tc>
                <a:tc>
                  <a:txBody>
                    <a:bodyPr/>
                    <a:lstStyle/>
                    <a:p>
                      <a:pPr algn="l"/>
                      <a:r>
                        <a:rPr lang="fr-FR" sz="1600" b="1" kern="1200" dirty="0">
                          <a:solidFill>
                            <a:schemeClr val="dk1"/>
                          </a:solidFill>
                          <a:effectLst/>
                          <a:latin typeface="+mn-lt"/>
                          <a:ea typeface="+mn-ea"/>
                          <a:cs typeface="+mn-cs"/>
                        </a:rPr>
                        <a:t>Consommation</a:t>
                      </a:r>
                      <a:r>
                        <a:rPr lang="fr-FR" sz="1600" kern="1200" dirty="0">
                          <a:solidFill>
                            <a:schemeClr val="dk1"/>
                          </a:solidFill>
                          <a:effectLst/>
                          <a:latin typeface="+mn-lt"/>
                          <a:ea typeface="+mn-ea"/>
                          <a:cs typeface="+mn-cs"/>
                        </a:rPr>
                        <a:t> totale d'énergie sur 12 mois (</a:t>
                      </a:r>
                      <a:r>
                        <a:rPr lang="fr-FR" sz="1600" kern="1200" dirty="0">
                          <a:solidFill>
                            <a:schemeClr val="dk1"/>
                          </a:solidFill>
                          <a:effectLst>
                            <a:outerShdw blurRad="38100" dist="38100" dir="2700000" algn="tl">
                              <a:srgbClr val="000000">
                                <a:alpha val="43137"/>
                              </a:srgbClr>
                            </a:outerShdw>
                          </a:effectLst>
                          <a:latin typeface="+mn-lt"/>
                          <a:ea typeface="+mn-ea"/>
                          <a:cs typeface="+mn-cs"/>
                        </a:rPr>
                        <a:t>énergie site EUI</a:t>
                      </a:r>
                      <a:r>
                        <a:rPr lang="fr-FR" sz="1600" kern="1200" dirty="0">
                          <a:solidFill>
                            <a:schemeClr val="dk1"/>
                          </a:solidFill>
                          <a:effectLst/>
                          <a:latin typeface="+mn-lt"/>
                          <a:ea typeface="+mn-ea"/>
                          <a:cs typeface="+mn-cs"/>
                        </a:rPr>
                        <a:t>) pour chaque combustible </a:t>
                      </a:r>
                      <a:endParaRPr lang="fr-FR" sz="16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37088391"/>
                  </a:ext>
                </a:extLst>
              </a:tr>
              <a:tr h="370840">
                <a:tc vMerge="1">
                  <a:txBody>
                    <a:bodyPr/>
                    <a:lstStyle/>
                    <a:p>
                      <a:pPr algn="ctr"/>
                      <a:endParaRPr lang="fr-FR" dirty="0"/>
                    </a:p>
                  </a:txBody>
                  <a:tcPr anchor="ctr"/>
                </a:tc>
                <a:tc vMerge="1">
                  <a:txBody>
                    <a:bodyPr/>
                    <a:lstStyle/>
                    <a:p>
                      <a:pPr algn="ctr"/>
                      <a:endParaRPr lang="fr-F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kern="1200" dirty="0">
                          <a:solidFill>
                            <a:schemeClr val="dk1"/>
                          </a:solidFill>
                          <a:effectLst/>
                          <a:latin typeface="+mn-lt"/>
                          <a:ea typeface="+mn-ea"/>
                          <a:cs typeface="+mn-cs"/>
                        </a:rPr>
                        <a:t>Informations</a:t>
                      </a:r>
                      <a:r>
                        <a:rPr lang="fr-FR" sz="1600" b="0" kern="1200" dirty="0">
                          <a:solidFill>
                            <a:schemeClr val="dk1"/>
                          </a:solidFill>
                          <a:effectLst/>
                          <a:latin typeface="+mn-lt"/>
                          <a:ea typeface="+mn-ea"/>
                          <a:cs typeface="+mn-cs"/>
                        </a:rPr>
                        <a:t> spécifiques </a:t>
                      </a:r>
                      <a:r>
                        <a:rPr lang="fr-FR" sz="1600" kern="1200" dirty="0">
                          <a:solidFill>
                            <a:schemeClr val="dk1"/>
                          </a:solidFill>
                          <a:effectLst/>
                          <a:latin typeface="+mn-lt"/>
                          <a:ea typeface="+mn-ea"/>
                          <a:cs typeface="+mn-cs"/>
                        </a:rPr>
                        <a:t>sur le bâtiment </a:t>
                      </a:r>
                      <a:r>
                        <a:rPr lang="fr-FR" sz="1400" kern="1200" dirty="0">
                          <a:solidFill>
                            <a:schemeClr val="dk1"/>
                          </a:solidFill>
                          <a:effectLst/>
                          <a:latin typeface="+mn-lt"/>
                          <a:ea typeface="+mn-ea"/>
                          <a:cs typeface="+mn-cs"/>
                        </a:rPr>
                        <a:t>(taille, emplacement, etc.)</a:t>
                      </a:r>
                      <a:endParaRPr lang="fr-FR" sz="16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546196605"/>
                  </a:ext>
                </a:extLst>
              </a:tr>
              <a:tr h="323850">
                <a:tc vMerge="1">
                  <a:txBody>
                    <a:bodyPr/>
                    <a:lstStyle/>
                    <a:p>
                      <a:pPr algn="ctr"/>
                      <a:endParaRPr lang="fr-FR" dirty="0"/>
                    </a:p>
                  </a:txBody>
                  <a:tcPr anchor="ctr"/>
                </a:tc>
                <a:tc vMerge="1">
                  <a:txBody>
                    <a:bodyPr/>
                    <a:lstStyle/>
                    <a:p>
                      <a:pPr algn="ctr"/>
                      <a:endParaRPr lang="fr-FR" dirty="0"/>
                    </a:p>
                  </a:txBody>
                  <a:tcPr anchor="ctr"/>
                </a:tc>
                <a:tc>
                  <a:txBody>
                    <a:bodyPr/>
                    <a:lstStyle/>
                    <a:p>
                      <a:pPr lvl="0" algn="l"/>
                      <a:r>
                        <a:rPr lang="fr-FR" sz="1600" b="1" kern="1200" dirty="0">
                          <a:solidFill>
                            <a:schemeClr val="dk1"/>
                          </a:solidFill>
                          <a:effectLst/>
                          <a:latin typeface="+mn-lt"/>
                          <a:ea typeface="+mn-ea"/>
                          <a:cs typeface="+mn-cs"/>
                        </a:rPr>
                        <a:t>Détails d'utilisation </a:t>
                      </a:r>
                      <a:r>
                        <a:rPr lang="fr-FR" sz="1600" kern="1200" dirty="0">
                          <a:solidFill>
                            <a:schemeClr val="dk1"/>
                          </a:solidFill>
                          <a:effectLst/>
                          <a:latin typeface="+mn-lt"/>
                          <a:ea typeface="+mn-ea"/>
                          <a:cs typeface="+mn-cs"/>
                        </a:rPr>
                        <a:t>spécifiques décrivant l'activité du bâtiment (heures, etc.)</a:t>
                      </a:r>
                    </a:p>
                  </a:txBody>
                  <a:tcPr anchor="ctr"/>
                </a:tc>
                <a:extLst>
                  <a:ext uri="{0D108BD9-81ED-4DB2-BD59-A6C34878D82A}">
                    <a16:rowId xmlns:a16="http://schemas.microsoft.com/office/drawing/2014/main" val="1585530580"/>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a:ln>
                            <a:solidFill>
                              <a:schemeClr val="accent1">
                                <a:lumMod val="75000"/>
                              </a:schemeClr>
                            </a:solidFill>
                          </a:ln>
                          <a:solidFill>
                            <a:schemeClr val="accent1">
                              <a:lumMod val="50000"/>
                            </a:schemeClr>
                          </a:solidFill>
                          <a:latin typeface="Calibri" panose="020F0502020204030204" pitchFamily="34" charset="0"/>
                          <a:cs typeface="Calibri" panose="020F0502020204030204" pitchFamily="34" charset="0"/>
                        </a:rPr>
                        <a:t>2</a:t>
                      </a:r>
                    </a:p>
                    <a:p>
                      <a:pPr algn="ctr"/>
                      <a:endParaRPr lang="fr-FR" dirty="0"/>
                    </a:p>
                  </a:txBody>
                  <a:tcPr anchor="ctr"/>
                </a:tc>
                <a:tc rowSpan="2">
                  <a:txBody>
                    <a:bodyPr/>
                    <a:lstStyle/>
                    <a:p>
                      <a:pPr marL="0" algn="ctr" defTabSz="914400" rtl="0" eaLnBrk="1" latinLnBrk="0" hangingPunct="1"/>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Mesure réelle </a:t>
                      </a:r>
                    </a:p>
                    <a:p>
                      <a:pPr marL="0" algn="ctr" defTabSz="914400" rtl="0" eaLnBrk="1" latinLnBrk="0" hangingPunct="1"/>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de</a:t>
                      </a:r>
                    </a:p>
                    <a:p>
                      <a:pPr marL="0" algn="ctr" defTabSz="914400" rtl="0" eaLnBrk="1" latinLnBrk="0" hangingPunct="1"/>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 </a:t>
                      </a:r>
                      <a:r>
                        <a:rPr lang="fr-FR" sz="1800" b="1" kern="1200" dirty="0">
                          <a:ln>
                            <a:solidFill>
                              <a:schemeClr val="accent1">
                                <a:lumMod val="75000"/>
                              </a:schemeClr>
                            </a:solidFill>
                          </a:ln>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l’énergie</a:t>
                      </a:r>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 </a:t>
                      </a:r>
                      <a:r>
                        <a:rPr lang="fr-FR" sz="1800" b="1" kern="1200" dirty="0">
                          <a:ln>
                            <a:solidFill>
                              <a:schemeClr val="accent1">
                                <a:lumMod val="75000"/>
                              </a:schemeClr>
                            </a:solidFill>
                          </a:ln>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source EUI</a:t>
                      </a:r>
                      <a:endParaRPr lang="fr-FR" sz="1800" b="1" kern="1200" dirty="0">
                        <a:ln>
                          <a:solidFill>
                            <a:schemeClr val="accent1">
                              <a:lumMod val="75000"/>
                            </a:schemeClr>
                          </a:solidFill>
                        </a:ln>
                        <a:solidFill>
                          <a:schemeClr val="accent1">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kern="1200" dirty="0">
                          <a:solidFill>
                            <a:schemeClr val="dk1"/>
                          </a:solidFill>
                          <a:effectLst/>
                          <a:latin typeface="+mn-lt"/>
                          <a:ea typeface="+mn-ea"/>
                          <a:cs typeface="+mn-cs"/>
                        </a:rPr>
                        <a:t>Conversion</a:t>
                      </a:r>
                      <a:r>
                        <a:rPr lang="fr-FR" sz="1600" kern="1200" dirty="0">
                          <a:solidFill>
                            <a:schemeClr val="dk1"/>
                          </a:solidFill>
                          <a:effectLst/>
                          <a:latin typeface="+mn-lt"/>
                          <a:ea typeface="+mn-ea"/>
                          <a:cs typeface="+mn-cs"/>
                        </a:rPr>
                        <a:t> </a:t>
                      </a:r>
                      <a:r>
                        <a:rPr lang="fr-FR" sz="1600" kern="1200" dirty="0">
                          <a:solidFill>
                            <a:schemeClr val="dk1"/>
                          </a:solidFill>
                          <a:effectLst>
                            <a:outerShdw blurRad="38100" dist="38100" dir="2700000" algn="tl">
                              <a:srgbClr val="000000">
                                <a:alpha val="43137"/>
                              </a:srgbClr>
                            </a:outerShdw>
                          </a:effectLst>
                          <a:latin typeface="+mn-lt"/>
                          <a:ea typeface="+mn-ea"/>
                          <a:cs typeface="+mn-cs"/>
                        </a:rPr>
                        <a:t>énergie site EUI </a:t>
                      </a:r>
                      <a:r>
                        <a:rPr lang="fr-FR" sz="1600" kern="1200" dirty="0">
                          <a:solidFill>
                            <a:schemeClr val="dk1"/>
                          </a:solidFill>
                          <a:effectLst/>
                          <a:latin typeface="+mn-lt"/>
                          <a:ea typeface="+mn-ea"/>
                          <a:cs typeface="+mn-cs"/>
                        </a:rPr>
                        <a:t>en </a:t>
                      </a:r>
                      <a:r>
                        <a:rPr lang="fr-FR" sz="1600" kern="1200" dirty="0">
                          <a:solidFill>
                            <a:schemeClr val="dk1"/>
                          </a:solidFill>
                          <a:effectLst>
                            <a:outerShdw blurRad="38100" dist="38100" dir="2700000" algn="tl">
                              <a:srgbClr val="000000">
                                <a:alpha val="43137"/>
                              </a:srgbClr>
                            </a:outerShdw>
                          </a:effectLst>
                          <a:latin typeface="+mn-lt"/>
                          <a:ea typeface="+mn-ea"/>
                          <a:cs typeface="+mn-cs"/>
                        </a:rPr>
                        <a:t>énergie source EUI </a:t>
                      </a:r>
                      <a:r>
                        <a:rPr lang="fr-FR" sz="1600" kern="1200" dirty="0">
                          <a:solidFill>
                            <a:schemeClr val="dk1"/>
                          </a:solidFill>
                          <a:effectLst/>
                          <a:latin typeface="+mn-lt"/>
                          <a:ea typeface="+mn-ea"/>
                          <a:cs typeface="+mn-cs"/>
                        </a:rPr>
                        <a:t>pour chaque combustible </a:t>
                      </a:r>
                    </a:p>
                  </a:txBody>
                  <a:tcPr anchor="ctr"/>
                </a:tc>
                <a:extLst>
                  <a:ext uri="{0D108BD9-81ED-4DB2-BD59-A6C34878D82A}">
                    <a16:rowId xmlns:a16="http://schemas.microsoft.com/office/drawing/2014/main" val="808192103"/>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800" b="1" kern="1200" dirty="0">
                        <a:ln>
                          <a:solidFill>
                            <a:schemeClr val="accent1">
                              <a:lumMod val="75000"/>
                            </a:schemeClr>
                          </a:solidFill>
                        </a:ln>
                        <a:solidFill>
                          <a:schemeClr val="accent1">
                            <a:lumMod val="50000"/>
                          </a:schemeClr>
                        </a:solidFill>
                        <a:latin typeface="Calibri" panose="020F0502020204030204" pitchFamily="34" charset="0"/>
                        <a:cs typeface="Calibri" panose="020F0502020204030204" pitchFamily="34" charset="0"/>
                      </a:endParaRPr>
                    </a:p>
                  </a:txBody>
                  <a:tcPr anchor="ctr"/>
                </a:tc>
                <a:tc vMerge="1">
                  <a:txBody>
                    <a:bodyPr/>
                    <a:lstStyle/>
                    <a:p>
                      <a:pPr algn="ctr"/>
                      <a:endParaRPr lang="fr-F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chemeClr val="dk1"/>
                          </a:solidFill>
                          <a:effectLst/>
                          <a:latin typeface="+mn-lt"/>
                          <a:ea typeface="+mn-ea"/>
                          <a:cs typeface="+mn-cs"/>
                        </a:rPr>
                        <a:t>L'</a:t>
                      </a:r>
                      <a:r>
                        <a:rPr lang="fr-FR" sz="1600" kern="1200" dirty="0">
                          <a:solidFill>
                            <a:schemeClr val="dk1"/>
                          </a:solidFill>
                          <a:effectLst>
                            <a:outerShdw blurRad="38100" dist="38100" dir="2700000" algn="tl">
                              <a:srgbClr val="000000">
                                <a:alpha val="43137"/>
                              </a:srgbClr>
                            </a:outerShdw>
                          </a:effectLst>
                          <a:latin typeface="+mn-lt"/>
                          <a:ea typeface="+mn-ea"/>
                          <a:cs typeface="+mn-cs"/>
                        </a:rPr>
                        <a:t>énergie source EUI </a:t>
                      </a:r>
                      <a:r>
                        <a:rPr lang="fr-FR" sz="1600" kern="1200" dirty="0">
                          <a:solidFill>
                            <a:schemeClr val="dk1"/>
                          </a:solidFill>
                          <a:effectLst/>
                          <a:latin typeface="+mn-lt"/>
                          <a:ea typeface="+mn-ea"/>
                          <a:cs typeface="+mn-cs"/>
                        </a:rPr>
                        <a:t>est divisée par la surface brute au sol pour déterminer l’</a:t>
                      </a:r>
                      <a:r>
                        <a:rPr lang="fr-FR" sz="1600" b="1" kern="1200" dirty="0">
                          <a:solidFill>
                            <a:schemeClr val="dk1"/>
                          </a:solidFill>
                          <a:effectLst/>
                          <a:latin typeface="+mn-lt"/>
                          <a:ea typeface="+mn-ea"/>
                          <a:cs typeface="+mn-cs"/>
                        </a:rPr>
                        <a:t>énergie</a:t>
                      </a:r>
                      <a:r>
                        <a:rPr lang="fr-FR" sz="1600" kern="1200" dirty="0">
                          <a:solidFill>
                            <a:schemeClr val="dk1"/>
                          </a:solidFill>
                          <a:effectLst/>
                          <a:latin typeface="+mn-lt"/>
                          <a:ea typeface="+mn-ea"/>
                          <a:cs typeface="+mn-cs"/>
                        </a:rPr>
                        <a:t> </a:t>
                      </a:r>
                      <a:r>
                        <a:rPr lang="fr-FR" sz="1600" b="1" kern="1200" dirty="0">
                          <a:solidFill>
                            <a:schemeClr val="dk1"/>
                          </a:solidFill>
                          <a:effectLst/>
                          <a:latin typeface="+mn-lt"/>
                          <a:ea typeface="+mn-ea"/>
                          <a:cs typeface="+mn-cs"/>
                        </a:rPr>
                        <a:t>source réelle de l’EUI.</a:t>
                      </a:r>
                    </a:p>
                  </a:txBody>
                  <a:tcPr anchor="ctr"/>
                </a:tc>
                <a:extLst>
                  <a:ext uri="{0D108BD9-81ED-4DB2-BD59-A6C34878D82A}">
                    <a16:rowId xmlns:a16="http://schemas.microsoft.com/office/drawing/2014/main" val="153622963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a:ln>
                            <a:solidFill>
                              <a:schemeClr val="accent1">
                                <a:lumMod val="75000"/>
                              </a:schemeClr>
                            </a:solidFill>
                          </a:ln>
                          <a:solidFill>
                            <a:schemeClr val="accent1">
                              <a:lumMod val="50000"/>
                            </a:schemeClr>
                          </a:solidFill>
                          <a:latin typeface="Calibri" panose="020F0502020204030204" pitchFamily="34" charset="0"/>
                          <a:cs typeface="Calibri" panose="020F0502020204030204" pitchFamily="34" charset="0"/>
                        </a:rPr>
                        <a:t>3</a:t>
                      </a:r>
                    </a:p>
                  </a:txBody>
                  <a:tcPr anchor="ctr"/>
                </a:tc>
                <a:tc>
                  <a:txBody>
                    <a:bodyPr/>
                    <a:lstStyle/>
                    <a:p>
                      <a:pPr marL="0" algn="ctr" defTabSz="914400" rtl="0" eaLnBrk="1" latinLnBrk="0" hangingPunct="1"/>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Mesure prédite </a:t>
                      </a:r>
                    </a:p>
                    <a:p>
                      <a:pPr marL="0" algn="ctr" defTabSz="914400" rtl="0" eaLnBrk="1" latinLnBrk="0" hangingPunct="1"/>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de </a:t>
                      </a:r>
                    </a:p>
                    <a:p>
                      <a:pPr marL="0" algn="ctr" defTabSz="914400" rtl="0" eaLnBrk="1" latinLnBrk="0" hangingPunct="1"/>
                      <a:r>
                        <a:rPr lang="fr-FR" sz="1800" b="1" kern="1200" dirty="0">
                          <a:ln>
                            <a:solidFill>
                              <a:schemeClr val="accent1">
                                <a:lumMod val="75000"/>
                              </a:schemeClr>
                            </a:solidFill>
                          </a:ln>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l’énergie</a:t>
                      </a:r>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 </a:t>
                      </a:r>
                      <a:r>
                        <a:rPr lang="fr-FR" sz="1800" b="1" kern="1200" dirty="0">
                          <a:ln>
                            <a:solidFill>
                              <a:schemeClr val="accent1">
                                <a:lumMod val="75000"/>
                              </a:schemeClr>
                            </a:solidFill>
                          </a:ln>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source EUI</a:t>
                      </a:r>
                      <a:endParaRPr lang="fr-FR" sz="1800" b="1" kern="1200" dirty="0">
                        <a:ln>
                          <a:solidFill>
                            <a:schemeClr val="accent1">
                              <a:lumMod val="75000"/>
                            </a:schemeClr>
                          </a:solidFill>
                        </a:ln>
                        <a:solidFill>
                          <a:schemeClr val="accent1">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txBody>
                  <a:tcPr anchor="ctr"/>
                </a:tc>
                <a:tc>
                  <a:txBody>
                    <a:bodyPr/>
                    <a:lstStyle/>
                    <a:p>
                      <a:pPr lvl="0"/>
                      <a:r>
                        <a:rPr lang="fr-FR" sz="1600" kern="1200" dirty="0">
                          <a:solidFill>
                            <a:schemeClr val="dk1"/>
                          </a:solidFill>
                          <a:effectLst/>
                          <a:latin typeface="+mn-lt"/>
                          <a:ea typeface="+mn-ea"/>
                          <a:cs typeface="+mn-cs"/>
                        </a:rPr>
                        <a:t>Une équation de régression pour chaque type de propriété est utilisée pour déterminer </a:t>
                      </a:r>
                      <a:r>
                        <a:rPr lang="fr-FR" sz="1600" b="1" kern="1200" dirty="0">
                          <a:solidFill>
                            <a:schemeClr val="dk1"/>
                          </a:solidFill>
                          <a:effectLst/>
                          <a:latin typeface="+mn-lt"/>
                          <a:ea typeface="+mn-ea"/>
                          <a:cs typeface="+mn-cs"/>
                        </a:rPr>
                        <a:t>l’énergie source EUI prédite </a:t>
                      </a:r>
                      <a:r>
                        <a:rPr lang="fr-FR" sz="1600" kern="1200" dirty="0">
                          <a:solidFill>
                            <a:schemeClr val="dk1"/>
                          </a:solidFill>
                          <a:effectLst/>
                          <a:latin typeface="+mn-lt"/>
                          <a:ea typeface="+mn-ea"/>
                          <a:cs typeface="+mn-cs"/>
                        </a:rPr>
                        <a:t>et est ajustée en fonction des détails de l'utilisation (heures, travailleurs, etc.)</a:t>
                      </a:r>
                    </a:p>
                  </a:txBody>
                  <a:tcPr anchor="ctr"/>
                </a:tc>
                <a:extLst>
                  <a:ext uri="{0D108BD9-81ED-4DB2-BD59-A6C34878D82A}">
                    <a16:rowId xmlns:a16="http://schemas.microsoft.com/office/drawing/2014/main" val="23751286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a:ln>
                            <a:solidFill>
                              <a:schemeClr val="accent1">
                                <a:lumMod val="75000"/>
                              </a:schemeClr>
                            </a:solidFill>
                          </a:ln>
                          <a:solidFill>
                            <a:schemeClr val="accent1">
                              <a:lumMod val="50000"/>
                            </a:schemeClr>
                          </a:solidFill>
                          <a:latin typeface="Calibri" panose="020F0502020204030204" pitchFamily="34" charset="0"/>
                          <a:cs typeface="Calibri" panose="020F0502020204030204" pitchFamily="34" charset="0"/>
                        </a:rPr>
                        <a:t>4</a:t>
                      </a:r>
                    </a:p>
                  </a:txBody>
                  <a:tcPr anchor="ctr"/>
                </a:tc>
                <a:tc>
                  <a:txBody>
                    <a:bodyPr/>
                    <a:lstStyle/>
                    <a:p>
                      <a:pPr marL="0" algn="ctr" defTabSz="914400" rtl="0" eaLnBrk="1" latinLnBrk="0" hangingPunct="1"/>
                      <a:r>
                        <a:rPr lang="fr-FR" sz="1800" b="1" kern="1200" dirty="0">
                          <a:ln>
                            <a:solidFill>
                              <a:schemeClr val="accent1">
                                <a:lumMod val="75000"/>
                              </a:schemeClr>
                            </a:solidFill>
                          </a:ln>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Ratio</a:t>
                      </a:r>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 d'efficacité énergétique</a:t>
                      </a:r>
                    </a:p>
                  </a:txBody>
                  <a:tcPr anchor="ctr"/>
                </a:tc>
                <a:tc>
                  <a:txBody>
                    <a:bodyPr/>
                    <a:lstStyle/>
                    <a:p>
                      <a:pPr algn="l"/>
                      <a:r>
                        <a:rPr lang="fr-FR" sz="1600" kern="1200" dirty="0">
                          <a:solidFill>
                            <a:schemeClr val="dk1"/>
                          </a:solidFill>
                          <a:effectLst/>
                          <a:latin typeface="+mn-lt"/>
                          <a:ea typeface="+mn-ea"/>
                          <a:cs typeface="+mn-cs"/>
                        </a:rPr>
                        <a:t>Le ratio est égal à l’</a:t>
                      </a:r>
                      <a:r>
                        <a:rPr lang="fr-FR" sz="1600" b="1" kern="1200" dirty="0">
                          <a:solidFill>
                            <a:schemeClr val="dk1"/>
                          </a:solidFill>
                          <a:effectLst/>
                          <a:latin typeface="+mn-lt"/>
                          <a:ea typeface="+mn-ea"/>
                          <a:cs typeface="+mn-cs"/>
                        </a:rPr>
                        <a:t>énergie</a:t>
                      </a:r>
                      <a:r>
                        <a:rPr lang="fr-FR" sz="1600" kern="1200" dirty="0">
                          <a:solidFill>
                            <a:schemeClr val="dk1"/>
                          </a:solidFill>
                          <a:effectLst/>
                          <a:latin typeface="+mn-lt"/>
                          <a:ea typeface="+mn-ea"/>
                          <a:cs typeface="+mn-cs"/>
                        </a:rPr>
                        <a:t> </a:t>
                      </a:r>
                      <a:r>
                        <a:rPr lang="fr-FR" sz="1600" b="1" kern="1200" dirty="0">
                          <a:solidFill>
                            <a:schemeClr val="dk1"/>
                          </a:solidFill>
                          <a:effectLst/>
                          <a:latin typeface="+mn-lt"/>
                          <a:ea typeface="+mn-ea"/>
                          <a:cs typeface="+mn-cs"/>
                        </a:rPr>
                        <a:t>source réelle de l’EUI </a:t>
                      </a:r>
                      <a:r>
                        <a:rPr lang="fr-FR" sz="1600" kern="1200" dirty="0">
                          <a:solidFill>
                            <a:schemeClr val="dk1"/>
                          </a:solidFill>
                          <a:effectLst/>
                          <a:latin typeface="+mn-lt"/>
                          <a:ea typeface="+mn-ea"/>
                          <a:cs typeface="+mn-cs"/>
                        </a:rPr>
                        <a:t>(étape 2) divisée par </a:t>
                      </a:r>
                      <a:r>
                        <a:rPr lang="fr-FR" sz="1600" b="1" kern="1200" dirty="0">
                          <a:solidFill>
                            <a:schemeClr val="dk1"/>
                          </a:solidFill>
                          <a:effectLst/>
                          <a:latin typeface="+mn-lt"/>
                          <a:ea typeface="+mn-ea"/>
                          <a:cs typeface="+mn-cs"/>
                        </a:rPr>
                        <a:t>l’énergie source EUI prédite </a:t>
                      </a:r>
                      <a:r>
                        <a:rPr lang="fr-FR" sz="1600" kern="1200" dirty="0">
                          <a:solidFill>
                            <a:schemeClr val="dk1"/>
                          </a:solidFill>
                          <a:effectLst/>
                          <a:latin typeface="+mn-lt"/>
                          <a:ea typeface="+mn-ea"/>
                          <a:cs typeface="+mn-cs"/>
                        </a:rPr>
                        <a:t> (étape 3)</a:t>
                      </a:r>
                    </a:p>
                  </a:txBody>
                  <a:tcPr anchor="ctr"/>
                </a:tc>
                <a:extLst>
                  <a:ext uri="{0D108BD9-81ED-4DB2-BD59-A6C34878D82A}">
                    <a16:rowId xmlns:a16="http://schemas.microsoft.com/office/drawing/2014/main" val="2005370169"/>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5</a:t>
                      </a:r>
                    </a:p>
                  </a:txBody>
                  <a:tcPr anchor="ctr"/>
                </a:tc>
                <a:tc rowSpan="2">
                  <a:txBody>
                    <a:bodyPr/>
                    <a:lstStyle/>
                    <a:p>
                      <a:pPr algn="ctr"/>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Attribution un </a:t>
                      </a:r>
                      <a:r>
                        <a:rPr lang="fr-FR" sz="1800" b="1" kern="1200" dirty="0">
                          <a:ln>
                            <a:solidFill>
                              <a:schemeClr val="accent1">
                                <a:lumMod val="75000"/>
                              </a:schemeClr>
                            </a:solidFill>
                          </a:ln>
                          <a:solidFill>
                            <a:schemeClr val="accent1">
                              <a:lumMod val="50000"/>
                            </a:schemeClr>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score</a:t>
                      </a:r>
                      <a:r>
                        <a:rPr lang="fr-FR" sz="1800" b="1" kern="1200" dirty="0">
                          <a:ln>
                            <a:solidFill>
                              <a:schemeClr val="accent1">
                                <a:lumMod val="75000"/>
                              </a:schemeClr>
                            </a:solidFill>
                          </a:ln>
                          <a:solidFill>
                            <a:schemeClr val="accent1">
                              <a:lumMod val="50000"/>
                            </a:schemeClr>
                          </a:solidFill>
                          <a:latin typeface="Calibri" panose="020F0502020204030204" pitchFamily="34" charset="0"/>
                          <a:ea typeface="+mn-ea"/>
                          <a:cs typeface="Calibri" panose="020F0502020204030204" pitchFamily="34" charset="0"/>
                        </a:rPr>
                        <a:t> au moyen d'un tableau de référence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chemeClr val="dk1"/>
                          </a:solidFill>
                          <a:effectLst/>
                          <a:latin typeface="+mn-lt"/>
                          <a:ea typeface="+mn-ea"/>
                          <a:cs typeface="+mn-cs"/>
                        </a:rPr>
                        <a:t>Le ratio de l'étape 4 est utilisé pour identifier </a:t>
                      </a:r>
                      <a:r>
                        <a:rPr lang="fr-FR" sz="1600" b="1" kern="1200" dirty="0">
                          <a:solidFill>
                            <a:schemeClr val="dk1"/>
                          </a:solidFill>
                          <a:effectLst/>
                          <a:latin typeface="+mn-lt"/>
                          <a:ea typeface="+mn-ea"/>
                          <a:cs typeface="+mn-cs"/>
                        </a:rPr>
                        <a:t>le score entre 1 et 100 </a:t>
                      </a:r>
                      <a:r>
                        <a:rPr lang="fr-FR" sz="1600" kern="1200" dirty="0">
                          <a:solidFill>
                            <a:schemeClr val="dk1"/>
                          </a:solidFill>
                          <a:effectLst/>
                          <a:latin typeface="+mn-lt"/>
                          <a:ea typeface="+mn-ea"/>
                          <a:cs typeface="+mn-cs"/>
                        </a:rPr>
                        <a:t>grâce au tableau de référence</a:t>
                      </a:r>
                    </a:p>
                  </a:txBody>
                  <a:tcPr anchor="ctr"/>
                </a:tc>
                <a:extLst>
                  <a:ext uri="{0D108BD9-81ED-4DB2-BD59-A6C34878D82A}">
                    <a16:rowId xmlns:a16="http://schemas.microsoft.com/office/drawing/2014/main" val="85510326"/>
                  </a:ext>
                </a:extLst>
              </a:tr>
              <a:tr h="370840">
                <a:tc vMerge="1">
                  <a:txBody>
                    <a:bodyPr/>
                    <a:lstStyle/>
                    <a:p>
                      <a:pPr algn="ctr"/>
                      <a:endParaRPr lang="fr-FR" dirty="0"/>
                    </a:p>
                  </a:txBody>
                  <a:tcPr anchor="ctr"/>
                </a:tc>
                <a:tc vMerge="1">
                  <a:txBody>
                    <a:bodyPr/>
                    <a:lstStyle/>
                    <a:p>
                      <a:pPr algn="ctr"/>
                      <a:endParaRPr lang="fr-FR"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chemeClr val="dk1"/>
                          </a:solidFill>
                          <a:effectLst/>
                          <a:latin typeface="+mn-lt"/>
                          <a:ea typeface="+mn-ea"/>
                          <a:cs typeface="+mn-cs"/>
                        </a:rPr>
                        <a:t>Un score de 75 indique que le bâtiment est plus performant que 75 % de ses pairs</a:t>
                      </a:r>
                    </a:p>
                  </a:txBody>
                  <a:tcPr anchor="ctr"/>
                </a:tc>
                <a:extLst>
                  <a:ext uri="{0D108BD9-81ED-4DB2-BD59-A6C34878D82A}">
                    <a16:rowId xmlns:a16="http://schemas.microsoft.com/office/drawing/2014/main" val="680198347"/>
                  </a:ext>
                </a:extLst>
              </a:tr>
            </a:tbl>
          </a:graphicData>
        </a:graphic>
      </p:graphicFrame>
      <p:pic>
        <p:nvPicPr>
          <p:cNvPr id="4" name="Image 3">
            <a:extLst>
              <a:ext uri="{FF2B5EF4-FFF2-40B4-BE49-F238E27FC236}">
                <a16:creationId xmlns:a16="http://schemas.microsoft.com/office/drawing/2014/main" id="{14438BC4-BC4F-4A9C-AC05-2C52C894C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9853" y="5253896"/>
            <a:ext cx="1593908" cy="1604104"/>
          </a:xfrm>
          <a:prstGeom prst="rect">
            <a:avLst/>
          </a:prstGeom>
          <a:effectLst>
            <a:outerShdw blurRad="50800" dist="38100" dir="2700000" algn="tl" rotWithShape="0">
              <a:prstClr val="black">
                <a:alpha val="40000"/>
              </a:prstClr>
            </a:outerShdw>
          </a:effectLst>
        </p:spPr>
      </p:pic>
      <p:pic>
        <p:nvPicPr>
          <p:cNvPr id="10242" name="Picture 2" descr="Energy Star — Wikipédia">
            <a:extLst>
              <a:ext uri="{FF2B5EF4-FFF2-40B4-BE49-F238E27FC236}">
                <a16:creationId xmlns:a16="http://schemas.microsoft.com/office/drawing/2014/main" id="{CE4C64EA-467F-4934-8D2A-3001BE516B6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224470" y="1"/>
            <a:ext cx="965090" cy="988428"/>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5F929CCF-B5E6-4560-A315-7141308123F4}"/>
              </a:ext>
            </a:extLst>
          </p:cNvPr>
          <p:cNvSpPr txBox="1"/>
          <p:nvPr/>
        </p:nvSpPr>
        <p:spPr>
          <a:xfrm>
            <a:off x="9710347" y="6488668"/>
            <a:ext cx="1260446" cy="369332"/>
          </a:xfrm>
          <a:prstGeom prst="rect">
            <a:avLst/>
          </a:prstGeom>
          <a:noFill/>
        </p:spPr>
        <p:txBody>
          <a:bodyPr wrap="square">
            <a:spAutoFit/>
          </a:bodyPr>
          <a:lstStyle/>
          <a:p>
            <a:r>
              <a:rPr lang="fr-FR" sz="1800" b="1" i="0" dirty="0">
                <a:solidFill>
                  <a:schemeClr val="bg1"/>
                </a:solidFill>
                <a:effectLst>
                  <a:outerShdw blurRad="38100" dist="38100" dir="2700000" algn="tl">
                    <a:srgbClr val="000000">
                      <a:alpha val="43137"/>
                    </a:srgbClr>
                  </a:outerShdw>
                </a:effectLst>
                <a:latin typeface="Karla"/>
              </a:rPr>
              <a:t>Annexe </a:t>
            </a:r>
            <a:endParaRPr lang="fr-FR" dirty="0">
              <a:solidFill>
                <a:schemeClr val="bg1"/>
              </a:solidFill>
            </a:endParaRPr>
          </a:p>
        </p:txBody>
      </p:sp>
    </p:spTree>
    <p:extLst>
      <p:ext uri="{BB962C8B-B14F-4D97-AF65-F5344CB8AC3E}">
        <p14:creationId xmlns:p14="http://schemas.microsoft.com/office/powerpoint/2010/main" val="2660927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632ECA-874F-4022-A51E-A0893916AE48}"/>
              </a:ext>
            </a:extLst>
          </p:cNvPr>
          <p:cNvSpPr/>
          <p:nvPr/>
        </p:nvSpPr>
        <p:spPr>
          <a:xfrm>
            <a:off x="0" y="6712940"/>
            <a:ext cx="12192000" cy="145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10" descr="A Comparison Between ENERGY STAR's Portfolio Manager® in Review of  Screaming Power's Weather Normalization Algorithm | Screaming Power">
            <a:extLst>
              <a:ext uri="{FF2B5EF4-FFF2-40B4-BE49-F238E27FC236}">
                <a16:creationId xmlns:a16="http://schemas.microsoft.com/office/drawing/2014/main" id="{4247DE9E-EAC4-45BD-AE10-911936B60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351" y="1862946"/>
            <a:ext cx="3550093" cy="248604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57BF1E9F-1301-42C4-925F-BEA6B529E773}"/>
              </a:ext>
            </a:extLst>
          </p:cNvPr>
          <p:cNvSpPr txBox="1"/>
          <p:nvPr/>
        </p:nvSpPr>
        <p:spPr>
          <a:xfrm>
            <a:off x="199239" y="163477"/>
            <a:ext cx="6102990" cy="523220"/>
          </a:xfrm>
          <a:prstGeom prst="rect">
            <a:avLst/>
          </a:prstGeom>
          <a:noFill/>
        </p:spPr>
        <p:txBody>
          <a:bodyPr wrap="square">
            <a:spAutoFit/>
          </a:bodyPr>
          <a:lstStyle/>
          <a:p>
            <a:r>
              <a:rPr lang="fr-FR" sz="2800" b="1" dirty="0">
                <a:solidFill>
                  <a:schemeClr val="accent6">
                    <a:lumMod val="50000"/>
                  </a:schemeClr>
                </a:solidFill>
                <a:effectLst>
                  <a:outerShdw blurRad="38100" dist="38100" dir="2700000" algn="tl">
                    <a:srgbClr val="000000">
                      <a:alpha val="43137"/>
                    </a:srgbClr>
                  </a:outerShdw>
                </a:effectLst>
                <a:latin typeface="Karla"/>
              </a:rPr>
              <a:t>Site Energy et Site Energy WN </a:t>
            </a:r>
          </a:p>
        </p:txBody>
      </p:sp>
      <p:sp>
        <p:nvSpPr>
          <p:cNvPr id="9" name="ZoneTexte 8">
            <a:extLst>
              <a:ext uri="{FF2B5EF4-FFF2-40B4-BE49-F238E27FC236}">
                <a16:creationId xmlns:a16="http://schemas.microsoft.com/office/drawing/2014/main" id="{FA21F927-D83E-4450-AFC4-E0EEAE63FD4A}"/>
              </a:ext>
            </a:extLst>
          </p:cNvPr>
          <p:cNvSpPr txBox="1"/>
          <p:nvPr/>
        </p:nvSpPr>
        <p:spPr>
          <a:xfrm>
            <a:off x="2598162" y="1474618"/>
            <a:ext cx="4959440" cy="3693319"/>
          </a:xfrm>
          <a:prstGeom prst="rect">
            <a:avLst/>
          </a:prstGeom>
          <a:noFill/>
        </p:spPr>
        <p:txBody>
          <a:bodyPr wrap="square">
            <a:spAutoFit/>
          </a:bodyPr>
          <a:lstStyle/>
          <a:p>
            <a:r>
              <a:rPr lang="fr-FR" b="1" dirty="0">
                <a:solidFill>
                  <a:schemeClr val="accent2">
                    <a:lumMod val="50000"/>
                  </a:schemeClr>
                </a:solidFill>
                <a:effectLst>
                  <a:outerShdw blurRad="38100" dist="38100" dir="2700000" algn="tl">
                    <a:srgbClr val="000000">
                      <a:alpha val="43137"/>
                    </a:srgbClr>
                  </a:outerShdw>
                </a:effectLst>
              </a:rPr>
              <a:t>Le climat peut avoir un effet important sur les EUI</a:t>
            </a:r>
            <a:r>
              <a:rPr lang="fr-FR" dirty="0"/>
              <a:t>, en raison des variations des coûts de chauffage et de refroidissement entre les différentes régions du pays.</a:t>
            </a:r>
          </a:p>
          <a:p>
            <a:endParaRPr lang="fr-FR" dirty="0"/>
          </a:p>
          <a:p>
            <a:r>
              <a:rPr lang="fr-FR" dirty="0"/>
              <a:t>C'est pourquoi les valeurs de l’EUI peuvent être </a:t>
            </a:r>
            <a:r>
              <a:rPr lang="fr-FR" b="1" dirty="0">
                <a:solidFill>
                  <a:schemeClr val="accent2">
                    <a:lumMod val="50000"/>
                  </a:schemeClr>
                </a:solidFill>
                <a:effectLst>
                  <a:outerShdw blurRad="38100" dist="38100" dir="2700000" algn="tl">
                    <a:srgbClr val="000000">
                      <a:alpha val="43137"/>
                    </a:srgbClr>
                  </a:outerShdw>
                </a:effectLst>
              </a:rPr>
              <a:t>ventilées par région</a:t>
            </a:r>
            <a:r>
              <a:rPr lang="fr-FR" dirty="0"/>
              <a:t> pour permettre une comparaison plus précise des structures sélectionnées, ou les valeurs peuvent être "normalisées en fonction du temps" pour ajuster l’EUI, et permettre une comparaison avec un bâtiment situé dans un type de climat différent.</a:t>
            </a:r>
          </a:p>
        </p:txBody>
      </p:sp>
      <p:sp>
        <p:nvSpPr>
          <p:cNvPr id="11" name="ZoneTexte 10">
            <a:extLst>
              <a:ext uri="{FF2B5EF4-FFF2-40B4-BE49-F238E27FC236}">
                <a16:creationId xmlns:a16="http://schemas.microsoft.com/office/drawing/2014/main" id="{AC52FA82-E32F-4817-BAC1-7D11DAABEF34}"/>
              </a:ext>
            </a:extLst>
          </p:cNvPr>
          <p:cNvSpPr txBox="1"/>
          <p:nvPr/>
        </p:nvSpPr>
        <p:spPr>
          <a:xfrm>
            <a:off x="6240710" y="425087"/>
            <a:ext cx="6102990" cy="523220"/>
          </a:xfrm>
          <a:prstGeom prst="rect">
            <a:avLst/>
          </a:prstGeom>
          <a:noFill/>
        </p:spPr>
        <p:txBody>
          <a:bodyPr wrap="square">
            <a:spAutoFit/>
          </a:bodyPr>
          <a:lstStyle/>
          <a:p>
            <a:r>
              <a:rPr lang="fr-FR" sz="2800" b="1" dirty="0">
                <a:solidFill>
                  <a:schemeClr val="accent6">
                    <a:lumMod val="50000"/>
                  </a:schemeClr>
                </a:solidFill>
                <a:effectLst>
                  <a:outerShdw blurRad="38100" dist="38100" dir="2700000" algn="tl">
                    <a:srgbClr val="000000">
                      <a:alpha val="43137"/>
                    </a:srgbClr>
                  </a:outerShdw>
                </a:effectLst>
                <a:latin typeface="Karla"/>
              </a:rPr>
              <a:t>WN  = </a:t>
            </a:r>
            <a:r>
              <a:rPr lang="fr-FR" sz="2800" b="1" dirty="0" err="1">
                <a:solidFill>
                  <a:schemeClr val="accent6">
                    <a:lumMod val="50000"/>
                  </a:schemeClr>
                </a:solidFill>
                <a:effectLst>
                  <a:outerShdw blurRad="38100" dist="38100" dir="2700000" algn="tl">
                    <a:srgbClr val="000000">
                      <a:alpha val="43137"/>
                    </a:srgbClr>
                  </a:outerShdw>
                </a:effectLst>
                <a:latin typeface="Karla"/>
              </a:rPr>
              <a:t>Weather</a:t>
            </a:r>
            <a:r>
              <a:rPr lang="fr-FR" sz="2800" b="1" dirty="0">
                <a:solidFill>
                  <a:schemeClr val="accent6">
                    <a:lumMod val="50000"/>
                  </a:schemeClr>
                </a:solidFill>
                <a:effectLst>
                  <a:outerShdw blurRad="38100" dist="38100" dir="2700000" algn="tl">
                    <a:srgbClr val="000000">
                      <a:alpha val="43137"/>
                    </a:srgbClr>
                  </a:outerShdw>
                </a:effectLst>
                <a:latin typeface="Karla"/>
              </a:rPr>
              <a:t> </a:t>
            </a:r>
            <a:r>
              <a:rPr lang="fr-FR" sz="2800" b="1" dirty="0" err="1">
                <a:solidFill>
                  <a:schemeClr val="accent6">
                    <a:lumMod val="50000"/>
                  </a:schemeClr>
                </a:solidFill>
                <a:effectLst>
                  <a:outerShdw blurRad="38100" dist="38100" dir="2700000" algn="tl">
                    <a:srgbClr val="000000">
                      <a:alpha val="43137"/>
                    </a:srgbClr>
                  </a:outerShdw>
                </a:effectLst>
                <a:latin typeface="Karla"/>
              </a:rPr>
              <a:t>Normalized</a:t>
            </a:r>
            <a:endParaRPr lang="fr-FR" sz="2800" b="1" dirty="0">
              <a:solidFill>
                <a:schemeClr val="accent6">
                  <a:lumMod val="50000"/>
                </a:schemeClr>
              </a:solidFill>
              <a:effectLst>
                <a:outerShdw blurRad="38100" dist="38100" dir="2700000" algn="tl">
                  <a:srgbClr val="000000">
                    <a:alpha val="43137"/>
                  </a:srgbClr>
                </a:outerShdw>
              </a:effectLst>
              <a:latin typeface="Karla"/>
            </a:endParaRPr>
          </a:p>
        </p:txBody>
      </p:sp>
      <p:pic>
        <p:nvPicPr>
          <p:cNvPr id="13" name="Image 12">
            <a:extLst>
              <a:ext uri="{FF2B5EF4-FFF2-40B4-BE49-F238E27FC236}">
                <a16:creationId xmlns:a16="http://schemas.microsoft.com/office/drawing/2014/main" id="{E96872C8-FBC4-41A2-86EE-D3ECFF610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28" y="4997542"/>
            <a:ext cx="1848633" cy="1860458"/>
          </a:xfrm>
          <a:prstGeom prst="rect">
            <a:avLst/>
          </a:prstGeom>
          <a:effectLst>
            <a:outerShdw blurRad="50800" dist="38100" dir="2700000" algn="tl" rotWithShape="0">
              <a:prstClr val="black">
                <a:alpha val="40000"/>
              </a:prstClr>
            </a:outerShdw>
          </a:effectLst>
        </p:spPr>
      </p:pic>
      <p:grpSp>
        <p:nvGrpSpPr>
          <p:cNvPr id="8" name="Groupe 7">
            <a:extLst>
              <a:ext uri="{FF2B5EF4-FFF2-40B4-BE49-F238E27FC236}">
                <a16:creationId xmlns:a16="http://schemas.microsoft.com/office/drawing/2014/main" id="{7F1CFE90-E54A-4390-911E-1CF26D281BDC}"/>
              </a:ext>
            </a:extLst>
          </p:cNvPr>
          <p:cNvGrpSpPr/>
          <p:nvPr/>
        </p:nvGrpSpPr>
        <p:grpSpPr>
          <a:xfrm>
            <a:off x="11333527" y="6231082"/>
            <a:ext cx="481858" cy="481858"/>
            <a:chOff x="11333527" y="6231082"/>
            <a:chExt cx="481858" cy="481858"/>
          </a:xfrm>
        </p:grpSpPr>
        <p:sp>
          <p:nvSpPr>
            <p:cNvPr id="10" name="Ellipse 9">
              <a:extLst>
                <a:ext uri="{FF2B5EF4-FFF2-40B4-BE49-F238E27FC236}">
                  <a16:creationId xmlns:a16="http://schemas.microsoft.com/office/drawing/2014/main" id="{264A6733-1925-4E27-9F8D-EF8C9D399750}"/>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EE06926D-3599-4FC6-A5CE-D28845258F7F}"/>
                </a:ext>
              </a:extLst>
            </p:cNvPr>
            <p:cNvSpPr txBox="1"/>
            <p:nvPr/>
          </p:nvSpPr>
          <p:spPr>
            <a:xfrm>
              <a:off x="11366541" y="6231082"/>
              <a:ext cx="444617"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4</a:t>
              </a:r>
            </a:p>
          </p:txBody>
        </p:sp>
      </p:grpSp>
      <p:pic>
        <p:nvPicPr>
          <p:cNvPr id="14" name="Graphique 13" descr="Base de données">
            <a:extLst>
              <a:ext uri="{FF2B5EF4-FFF2-40B4-BE49-F238E27FC236}">
                <a16:creationId xmlns:a16="http://schemas.microsoft.com/office/drawing/2014/main" id="{CC01C8C4-F532-4183-8FCE-DC65BF7CCE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210" y="3533126"/>
            <a:ext cx="1144454" cy="1116128"/>
          </a:xfrm>
          <a:prstGeom prst="rect">
            <a:avLst/>
          </a:prstGeom>
        </p:spPr>
      </p:pic>
      <p:sp>
        <p:nvSpPr>
          <p:cNvPr id="15" name="ZoneTexte 14">
            <a:extLst>
              <a:ext uri="{FF2B5EF4-FFF2-40B4-BE49-F238E27FC236}">
                <a16:creationId xmlns:a16="http://schemas.microsoft.com/office/drawing/2014/main" id="{46F70911-0514-4F4A-9150-E674DE83194F}"/>
              </a:ext>
            </a:extLst>
          </p:cNvPr>
          <p:cNvSpPr txBox="1"/>
          <p:nvPr/>
        </p:nvSpPr>
        <p:spPr>
          <a:xfrm>
            <a:off x="640210" y="4626084"/>
            <a:ext cx="1144454"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DONNÉE</a:t>
            </a:r>
          </a:p>
          <a:p>
            <a:pPr algn="ctr"/>
            <a:r>
              <a:rPr lang="fr-FR" sz="1600" dirty="0">
                <a:solidFill>
                  <a:schemeClr val="accent3">
                    <a:lumMod val="75000"/>
                  </a:schemeClr>
                </a:solidFill>
                <a:effectLst>
                  <a:outerShdw blurRad="38100" dist="38100" dir="2700000" algn="tl">
                    <a:srgbClr val="000000">
                      <a:alpha val="43137"/>
                    </a:srgbClr>
                  </a:outerShdw>
                </a:effectLst>
              </a:rPr>
              <a:t>BRUTE</a:t>
            </a:r>
          </a:p>
        </p:txBody>
      </p:sp>
      <p:sp>
        <p:nvSpPr>
          <p:cNvPr id="16" name="Flèche : droite 15">
            <a:extLst>
              <a:ext uri="{FF2B5EF4-FFF2-40B4-BE49-F238E27FC236}">
                <a16:creationId xmlns:a16="http://schemas.microsoft.com/office/drawing/2014/main" id="{75AF4F6A-01C7-4DEB-ADAA-26840FDA9E7D}"/>
              </a:ext>
            </a:extLst>
          </p:cNvPr>
          <p:cNvSpPr/>
          <p:nvPr/>
        </p:nvSpPr>
        <p:spPr>
          <a:xfrm rot="16200000">
            <a:off x="1054370" y="3197683"/>
            <a:ext cx="336473" cy="196730"/>
          </a:xfrm>
          <a:prstGeom prst="rightArrow">
            <a:avLst/>
          </a:prstGeom>
          <a:solidFill>
            <a:schemeClr val="accent5">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30393B82-7500-438B-98C7-8E8E3B688CD8}"/>
              </a:ext>
            </a:extLst>
          </p:cNvPr>
          <p:cNvSpPr/>
          <p:nvPr/>
        </p:nvSpPr>
        <p:spPr>
          <a:xfrm>
            <a:off x="608301" y="1150257"/>
            <a:ext cx="1317071" cy="469595"/>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484635A9-77F5-4FF6-90EA-873F6E94D800}"/>
              </a:ext>
            </a:extLst>
          </p:cNvPr>
          <p:cNvSpPr txBox="1"/>
          <p:nvPr/>
        </p:nvSpPr>
        <p:spPr>
          <a:xfrm>
            <a:off x="564099" y="1127346"/>
            <a:ext cx="1456439" cy="523220"/>
          </a:xfrm>
          <a:prstGeom prst="rect">
            <a:avLst/>
          </a:prstGeom>
          <a:noFill/>
          <a:ln>
            <a:noFill/>
          </a:ln>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Connaissances</a:t>
            </a:r>
          </a:p>
          <a:p>
            <a:pPr algn="ctr"/>
            <a:r>
              <a:rPr lang="fr-FR" sz="1400" dirty="0">
                <a:solidFill>
                  <a:schemeClr val="accent3">
                    <a:lumMod val="50000"/>
                  </a:schemeClr>
                </a:solidFill>
                <a:latin typeface="Arial" panose="020B0604020202020204" pitchFamily="34" charset="0"/>
                <a:cs typeface="Arial" panose="020B0604020202020204" pitchFamily="34" charset="0"/>
              </a:rPr>
              <a:t> métier</a:t>
            </a:r>
          </a:p>
        </p:txBody>
      </p:sp>
      <p:grpSp>
        <p:nvGrpSpPr>
          <p:cNvPr id="19" name="Groupe 18">
            <a:extLst>
              <a:ext uri="{FF2B5EF4-FFF2-40B4-BE49-F238E27FC236}">
                <a16:creationId xmlns:a16="http://schemas.microsoft.com/office/drawing/2014/main" id="{C8D50069-72C1-4660-A4B9-D43A7DB98401}"/>
              </a:ext>
            </a:extLst>
          </p:cNvPr>
          <p:cNvGrpSpPr/>
          <p:nvPr/>
        </p:nvGrpSpPr>
        <p:grpSpPr>
          <a:xfrm>
            <a:off x="596685" y="1922242"/>
            <a:ext cx="1256450" cy="1031692"/>
            <a:chOff x="392238" y="1051579"/>
            <a:chExt cx="1256450" cy="1031692"/>
          </a:xfrm>
        </p:grpSpPr>
        <p:pic>
          <p:nvPicPr>
            <p:cNvPr id="20" name="Image 19">
              <a:extLst>
                <a:ext uri="{FF2B5EF4-FFF2-40B4-BE49-F238E27FC236}">
                  <a16:creationId xmlns:a16="http://schemas.microsoft.com/office/drawing/2014/main" id="{EC856BCC-67EF-436B-80D5-DB6454AE258D}"/>
                </a:ext>
              </a:extLst>
            </p:cNvPr>
            <p:cNvPicPr>
              <a:picLocks noChangeAspect="1"/>
            </p:cNvPicPr>
            <p:nvPr/>
          </p:nvPicPr>
          <p:blipFill>
            <a:blip r:embed="rId6"/>
            <a:stretch>
              <a:fillRect/>
            </a:stretch>
          </p:blipFill>
          <p:spPr>
            <a:xfrm>
              <a:off x="392238" y="1466401"/>
              <a:ext cx="345573" cy="463615"/>
            </a:xfrm>
            <a:prstGeom prst="rect">
              <a:avLst/>
            </a:prstGeom>
          </p:spPr>
        </p:pic>
        <p:pic>
          <p:nvPicPr>
            <p:cNvPr id="21" name="Image 20">
              <a:extLst>
                <a:ext uri="{FF2B5EF4-FFF2-40B4-BE49-F238E27FC236}">
                  <a16:creationId xmlns:a16="http://schemas.microsoft.com/office/drawing/2014/main" id="{B6BAB037-E93E-48B1-9994-F3690C8AC9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065" y="1051579"/>
              <a:ext cx="704456" cy="531501"/>
            </a:xfrm>
            <a:prstGeom prst="rect">
              <a:avLst/>
            </a:prstGeom>
          </p:spPr>
        </p:pic>
        <p:pic>
          <p:nvPicPr>
            <p:cNvPr id="22" name="Image 21">
              <a:extLst>
                <a:ext uri="{FF2B5EF4-FFF2-40B4-BE49-F238E27FC236}">
                  <a16:creationId xmlns:a16="http://schemas.microsoft.com/office/drawing/2014/main" id="{16DD5E10-D624-467F-9FD6-41FD0B49F3B6}"/>
                </a:ext>
              </a:extLst>
            </p:cNvPr>
            <p:cNvPicPr>
              <a:picLocks noChangeAspect="1"/>
            </p:cNvPicPr>
            <p:nvPr/>
          </p:nvPicPr>
          <p:blipFill>
            <a:blip r:embed="rId8"/>
            <a:stretch>
              <a:fillRect/>
            </a:stretch>
          </p:blipFill>
          <p:spPr>
            <a:xfrm>
              <a:off x="849864" y="1645683"/>
              <a:ext cx="388604" cy="437588"/>
            </a:xfrm>
            <a:prstGeom prst="rect">
              <a:avLst/>
            </a:prstGeom>
          </p:spPr>
        </p:pic>
        <p:pic>
          <p:nvPicPr>
            <p:cNvPr id="23" name="Image 22">
              <a:extLst>
                <a:ext uri="{FF2B5EF4-FFF2-40B4-BE49-F238E27FC236}">
                  <a16:creationId xmlns:a16="http://schemas.microsoft.com/office/drawing/2014/main" id="{C56C01E2-1F19-4914-B04E-7BCA5CB2CE2E}"/>
                </a:ext>
              </a:extLst>
            </p:cNvPr>
            <p:cNvPicPr>
              <a:picLocks noChangeAspect="1"/>
            </p:cNvPicPr>
            <p:nvPr/>
          </p:nvPicPr>
          <p:blipFill>
            <a:blip r:embed="rId9"/>
            <a:stretch>
              <a:fillRect/>
            </a:stretch>
          </p:blipFill>
          <p:spPr>
            <a:xfrm>
              <a:off x="1352461" y="1524565"/>
              <a:ext cx="296227" cy="405997"/>
            </a:xfrm>
            <a:prstGeom prst="rect">
              <a:avLst/>
            </a:prstGeom>
          </p:spPr>
        </p:pic>
      </p:grpSp>
      <p:sp>
        <p:nvSpPr>
          <p:cNvPr id="24" name="Rectangle 23">
            <a:extLst>
              <a:ext uri="{FF2B5EF4-FFF2-40B4-BE49-F238E27FC236}">
                <a16:creationId xmlns:a16="http://schemas.microsoft.com/office/drawing/2014/main" id="{644B7A8B-4DBD-436B-BB7E-3FC777E827EF}"/>
              </a:ext>
            </a:extLst>
          </p:cNvPr>
          <p:cNvSpPr/>
          <p:nvPr/>
        </p:nvSpPr>
        <p:spPr>
          <a:xfrm>
            <a:off x="590946" y="5344059"/>
            <a:ext cx="1262189" cy="478307"/>
          </a:xfrm>
          <a:prstGeom prst="rect">
            <a:avLst/>
          </a:prstGeom>
          <a:solidFill>
            <a:schemeClr val="accent2">
              <a:lumMod val="60000"/>
              <a:lumOff val="4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25" name="ZoneTexte 24">
            <a:extLst>
              <a:ext uri="{FF2B5EF4-FFF2-40B4-BE49-F238E27FC236}">
                <a16:creationId xmlns:a16="http://schemas.microsoft.com/office/drawing/2014/main" id="{7E60DBC8-0EB5-44F7-8362-DC863B52EAB0}"/>
              </a:ext>
            </a:extLst>
          </p:cNvPr>
          <p:cNvSpPr txBox="1"/>
          <p:nvPr/>
        </p:nvSpPr>
        <p:spPr>
          <a:xfrm>
            <a:off x="776810" y="5417277"/>
            <a:ext cx="824895"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Collecte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26" name="Rectangle : coins arrondis 25">
            <a:extLst>
              <a:ext uri="{FF2B5EF4-FFF2-40B4-BE49-F238E27FC236}">
                <a16:creationId xmlns:a16="http://schemas.microsoft.com/office/drawing/2014/main" id="{F83C20A5-8A9A-4E52-8E07-3122FE705C43}"/>
              </a:ext>
            </a:extLst>
          </p:cNvPr>
          <p:cNvSpPr/>
          <p:nvPr/>
        </p:nvSpPr>
        <p:spPr>
          <a:xfrm>
            <a:off x="421034" y="948307"/>
            <a:ext cx="1607714" cy="4992190"/>
          </a:xfrm>
          <a:prstGeom prst="round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40228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E1966F-76FE-4B15-90C0-B4A48370A813}"/>
              </a:ext>
            </a:extLst>
          </p:cNvPr>
          <p:cNvSpPr/>
          <p:nvPr/>
        </p:nvSpPr>
        <p:spPr>
          <a:xfrm>
            <a:off x="0" y="6700827"/>
            <a:ext cx="12192000" cy="157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DE2DC5FD-B103-4EE1-A776-534A9AF5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1694" y="5656539"/>
            <a:ext cx="1193825" cy="1201461"/>
          </a:xfrm>
          <a:prstGeom prst="rect">
            <a:avLst/>
          </a:prstGeom>
          <a:effectLst>
            <a:outerShdw blurRad="50800" dist="38100" dir="2700000" algn="tl" rotWithShape="0">
              <a:prstClr val="black">
                <a:alpha val="40000"/>
              </a:prstClr>
            </a:outerShdw>
          </a:effectLst>
        </p:spPr>
      </p:pic>
      <p:grpSp>
        <p:nvGrpSpPr>
          <p:cNvPr id="10" name="Groupe 9">
            <a:extLst>
              <a:ext uri="{FF2B5EF4-FFF2-40B4-BE49-F238E27FC236}">
                <a16:creationId xmlns:a16="http://schemas.microsoft.com/office/drawing/2014/main" id="{3C3EC10A-ACA1-4705-9CE3-12983D9D4651}"/>
              </a:ext>
            </a:extLst>
          </p:cNvPr>
          <p:cNvGrpSpPr/>
          <p:nvPr/>
        </p:nvGrpSpPr>
        <p:grpSpPr>
          <a:xfrm>
            <a:off x="11333527" y="6231082"/>
            <a:ext cx="496103" cy="481858"/>
            <a:chOff x="11333527" y="6231082"/>
            <a:chExt cx="496103" cy="481858"/>
          </a:xfrm>
        </p:grpSpPr>
        <p:sp>
          <p:nvSpPr>
            <p:cNvPr id="11" name="Ellipse 10">
              <a:extLst>
                <a:ext uri="{FF2B5EF4-FFF2-40B4-BE49-F238E27FC236}">
                  <a16:creationId xmlns:a16="http://schemas.microsoft.com/office/drawing/2014/main" id="{6E0DB0F0-223B-4513-9877-225C625F5A8D}"/>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04D19D0-0E3C-4416-B673-C82E74ADAFCE}"/>
                </a:ext>
              </a:extLst>
            </p:cNvPr>
            <p:cNvSpPr txBox="1"/>
            <p:nvPr/>
          </p:nvSpPr>
          <p:spPr>
            <a:xfrm>
              <a:off x="11385013" y="6231082"/>
              <a:ext cx="444617"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5</a:t>
              </a:r>
            </a:p>
          </p:txBody>
        </p:sp>
      </p:grpSp>
      <p:sp>
        <p:nvSpPr>
          <p:cNvPr id="13" name="ZoneTexte 12">
            <a:extLst>
              <a:ext uri="{FF2B5EF4-FFF2-40B4-BE49-F238E27FC236}">
                <a16:creationId xmlns:a16="http://schemas.microsoft.com/office/drawing/2014/main" id="{DF1D21D0-8676-4A44-8561-7A7E4434FD78}"/>
              </a:ext>
            </a:extLst>
          </p:cNvPr>
          <p:cNvSpPr txBox="1"/>
          <p:nvPr/>
        </p:nvSpPr>
        <p:spPr>
          <a:xfrm>
            <a:off x="2062082" y="208782"/>
            <a:ext cx="7734649" cy="923330"/>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pPr algn="ctr"/>
            <a:r>
              <a:rPr lang="fr-FR" sz="5400" dirty="0">
                <a:solidFill>
                  <a:schemeClr val="accent1">
                    <a:lumMod val="50000"/>
                  </a:schemeClr>
                </a:solidFill>
                <a:effectLst>
                  <a:outerShdw blurRad="38100" dist="38100" dir="2700000" algn="tl">
                    <a:srgbClr val="000000">
                      <a:alpha val="43137"/>
                    </a:srgbClr>
                  </a:outerShdw>
                </a:effectLst>
              </a:rPr>
              <a:t>Démarche du projet</a:t>
            </a:r>
          </a:p>
        </p:txBody>
      </p:sp>
      <p:pic>
        <p:nvPicPr>
          <p:cNvPr id="14" name="Graphique 13" descr="Base de données">
            <a:extLst>
              <a:ext uri="{FF2B5EF4-FFF2-40B4-BE49-F238E27FC236}">
                <a16:creationId xmlns:a16="http://schemas.microsoft.com/office/drawing/2014/main" id="{6F05C130-B958-4CE4-B656-D86A449981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615" y="3776928"/>
            <a:ext cx="1144454" cy="1116128"/>
          </a:xfrm>
          <a:prstGeom prst="rect">
            <a:avLst/>
          </a:prstGeom>
        </p:spPr>
      </p:pic>
      <p:sp>
        <p:nvSpPr>
          <p:cNvPr id="16" name="ZoneTexte 15">
            <a:extLst>
              <a:ext uri="{FF2B5EF4-FFF2-40B4-BE49-F238E27FC236}">
                <a16:creationId xmlns:a16="http://schemas.microsoft.com/office/drawing/2014/main" id="{9A8C7369-6B76-4731-A86E-9CD7D487AD43}"/>
              </a:ext>
            </a:extLst>
          </p:cNvPr>
          <p:cNvSpPr txBox="1"/>
          <p:nvPr/>
        </p:nvSpPr>
        <p:spPr>
          <a:xfrm>
            <a:off x="300872" y="4849994"/>
            <a:ext cx="1144454"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DONNÉE</a:t>
            </a:r>
          </a:p>
          <a:p>
            <a:pPr algn="ctr"/>
            <a:r>
              <a:rPr lang="fr-FR" sz="1600" dirty="0">
                <a:solidFill>
                  <a:schemeClr val="accent3">
                    <a:lumMod val="75000"/>
                  </a:schemeClr>
                </a:solidFill>
                <a:effectLst>
                  <a:outerShdw blurRad="38100" dist="38100" dir="2700000" algn="tl">
                    <a:srgbClr val="000000">
                      <a:alpha val="43137"/>
                    </a:srgbClr>
                  </a:outerShdw>
                </a:effectLst>
              </a:rPr>
              <a:t>BRUTE</a:t>
            </a:r>
          </a:p>
        </p:txBody>
      </p:sp>
      <p:pic>
        <p:nvPicPr>
          <p:cNvPr id="17" name="Graphique 16" descr="Base de données">
            <a:extLst>
              <a:ext uri="{FF2B5EF4-FFF2-40B4-BE49-F238E27FC236}">
                <a16:creationId xmlns:a16="http://schemas.microsoft.com/office/drawing/2014/main" id="{81434283-A0DD-4930-AD55-59C5C5E23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5027" y="3776928"/>
            <a:ext cx="1144454" cy="1116128"/>
          </a:xfrm>
          <a:prstGeom prst="rect">
            <a:avLst/>
          </a:prstGeom>
        </p:spPr>
      </p:pic>
      <p:sp>
        <p:nvSpPr>
          <p:cNvPr id="18" name="Étoile : 5 branches 17">
            <a:extLst>
              <a:ext uri="{FF2B5EF4-FFF2-40B4-BE49-F238E27FC236}">
                <a16:creationId xmlns:a16="http://schemas.microsoft.com/office/drawing/2014/main" id="{D611FA53-0FAB-4869-802F-B58B5C4E639C}"/>
              </a:ext>
            </a:extLst>
          </p:cNvPr>
          <p:cNvSpPr/>
          <p:nvPr/>
        </p:nvSpPr>
        <p:spPr>
          <a:xfrm rot="20244749">
            <a:off x="1866756" y="3605796"/>
            <a:ext cx="192030" cy="171132"/>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9" name="Étoile : 5 branches 18">
            <a:extLst>
              <a:ext uri="{FF2B5EF4-FFF2-40B4-BE49-F238E27FC236}">
                <a16:creationId xmlns:a16="http://schemas.microsoft.com/office/drawing/2014/main" id="{E8DE9DE2-4B5D-45C7-9E54-DC10EE3F736C}"/>
              </a:ext>
            </a:extLst>
          </p:cNvPr>
          <p:cNvSpPr/>
          <p:nvPr/>
        </p:nvSpPr>
        <p:spPr>
          <a:xfrm rot="771675">
            <a:off x="2612323" y="3856612"/>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0" name="Étoile : 5 branches 19">
            <a:extLst>
              <a:ext uri="{FF2B5EF4-FFF2-40B4-BE49-F238E27FC236}">
                <a16:creationId xmlns:a16="http://schemas.microsoft.com/office/drawing/2014/main" id="{B1C8D246-C2BB-4450-9710-BAD9D2D4DD8A}"/>
              </a:ext>
            </a:extLst>
          </p:cNvPr>
          <p:cNvSpPr/>
          <p:nvPr/>
        </p:nvSpPr>
        <p:spPr>
          <a:xfrm rot="313703">
            <a:off x="2247948" y="3721001"/>
            <a:ext cx="113664" cy="110851"/>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1" name="Étoile : 5 branches 20">
            <a:extLst>
              <a:ext uri="{FF2B5EF4-FFF2-40B4-BE49-F238E27FC236}">
                <a16:creationId xmlns:a16="http://schemas.microsoft.com/office/drawing/2014/main" id="{E957BB9F-B6D7-4AC8-894D-6119AAC58FD6}"/>
              </a:ext>
            </a:extLst>
          </p:cNvPr>
          <p:cNvSpPr/>
          <p:nvPr/>
        </p:nvSpPr>
        <p:spPr>
          <a:xfrm rot="1258229">
            <a:off x="2471196" y="3505414"/>
            <a:ext cx="146634" cy="141958"/>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2" name="Étoile : 5 branches 21">
            <a:extLst>
              <a:ext uri="{FF2B5EF4-FFF2-40B4-BE49-F238E27FC236}">
                <a16:creationId xmlns:a16="http://schemas.microsoft.com/office/drawing/2014/main" id="{A46A797E-6B35-42F9-A716-5B01772E679C}"/>
              </a:ext>
            </a:extLst>
          </p:cNvPr>
          <p:cNvSpPr/>
          <p:nvPr/>
        </p:nvSpPr>
        <p:spPr>
          <a:xfrm rot="20244749">
            <a:off x="1797797" y="4055655"/>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3" name="Ellipse 22">
            <a:extLst>
              <a:ext uri="{FF2B5EF4-FFF2-40B4-BE49-F238E27FC236}">
                <a16:creationId xmlns:a16="http://schemas.microsoft.com/office/drawing/2014/main" id="{5915E4A5-8CBF-49BB-BF9F-D2E5E3183B75}"/>
              </a:ext>
            </a:extLst>
          </p:cNvPr>
          <p:cNvSpPr/>
          <p:nvPr/>
        </p:nvSpPr>
        <p:spPr>
          <a:xfrm>
            <a:off x="1756339" y="3862407"/>
            <a:ext cx="56832" cy="55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C9C485D0-DC45-4B85-AE11-FF85B9AE890E}"/>
              </a:ext>
            </a:extLst>
          </p:cNvPr>
          <p:cNvSpPr/>
          <p:nvPr/>
        </p:nvSpPr>
        <p:spPr>
          <a:xfrm rot="5235138">
            <a:off x="3031235" y="4232004"/>
            <a:ext cx="55425" cy="568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969589E4-3875-478E-9FA4-AA912556287E}"/>
              </a:ext>
            </a:extLst>
          </p:cNvPr>
          <p:cNvSpPr/>
          <p:nvPr/>
        </p:nvSpPr>
        <p:spPr>
          <a:xfrm>
            <a:off x="2182314" y="3470713"/>
            <a:ext cx="85248" cy="831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6" name="ZoneTexte 25">
            <a:extLst>
              <a:ext uri="{FF2B5EF4-FFF2-40B4-BE49-F238E27FC236}">
                <a16:creationId xmlns:a16="http://schemas.microsoft.com/office/drawing/2014/main" id="{0720F9E3-4F75-4309-A10B-43076ED98473}"/>
              </a:ext>
            </a:extLst>
          </p:cNvPr>
          <p:cNvSpPr txBox="1"/>
          <p:nvPr/>
        </p:nvSpPr>
        <p:spPr>
          <a:xfrm>
            <a:off x="1646179" y="4849994"/>
            <a:ext cx="1317203"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DONNÉE</a:t>
            </a:r>
          </a:p>
          <a:p>
            <a:pPr algn="ctr"/>
            <a:r>
              <a:rPr lang="fr-FR" sz="1600" dirty="0">
                <a:solidFill>
                  <a:schemeClr val="accent3">
                    <a:lumMod val="75000"/>
                  </a:schemeClr>
                </a:solidFill>
                <a:effectLst>
                  <a:outerShdw blurRad="38100" dist="38100" dir="2700000" algn="tl">
                    <a:srgbClr val="000000">
                      <a:alpha val="43137"/>
                    </a:srgbClr>
                  </a:outerShdw>
                </a:effectLst>
              </a:rPr>
              <a:t>NETTOYÉE</a:t>
            </a:r>
          </a:p>
        </p:txBody>
      </p:sp>
      <p:sp>
        <p:nvSpPr>
          <p:cNvPr id="27" name="Rectangle : coins arrondis 26">
            <a:extLst>
              <a:ext uri="{FF2B5EF4-FFF2-40B4-BE49-F238E27FC236}">
                <a16:creationId xmlns:a16="http://schemas.microsoft.com/office/drawing/2014/main" id="{6225A456-654A-4593-93AD-DE3B315479B0}"/>
              </a:ext>
            </a:extLst>
          </p:cNvPr>
          <p:cNvSpPr/>
          <p:nvPr/>
        </p:nvSpPr>
        <p:spPr>
          <a:xfrm>
            <a:off x="3568812" y="3229691"/>
            <a:ext cx="1358999" cy="111612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41FCFFB4-354F-45C7-998E-9CD5D5A9222D}"/>
              </a:ext>
            </a:extLst>
          </p:cNvPr>
          <p:cNvSpPr/>
          <p:nvPr/>
        </p:nvSpPr>
        <p:spPr>
          <a:xfrm>
            <a:off x="3575208" y="4343080"/>
            <a:ext cx="1317511" cy="57285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dirty="0"/>
          </a:p>
        </p:txBody>
      </p:sp>
      <p:sp>
        <p:nvSpPr>
          <p:cNvPr id="29" name="Rectangle : coins arrondis 28">
            <a:extLst>
              <a:ext uri="{FF2B5EF4-FFF2-40B4-BE49-F238E27FC236}">
                <a16:creationId xmlns:a16="http://schemas.microsoft.com/office/drawing/2014/main" id="{EF8C14EF-248C-4D0D-943D-07B8B473B85C}"/>
              </a:ext>
            </a:extLst>
          </p:cNvPr>
          <p:cNvSpPr/>
          <p:nvPr/>
        </p:nvSpPr>
        <p:spPr>
          <a:xfrm>
            <a:off x="3569934" y="5237263"/>
            <a:ext cx="1317511" cy="57285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EB55847A-F8E2-4A0F-A281-741E69735F41}"/>
              </a:ext>
            </a:extLst>
          </p:cNvPr>
          <p:cNvSpPr txBox="1"/>
          <p:nvPr/>
        </p:nvSpPr>
        <p:spPr>
          <a:xfrm>
            <a:off x="3491653" y="3531318"/>
            <a:ext cx="1471422" cy="430887"/>
          </a:xfrm>
          <a:prstGeom prst="rect">
            <a:avLst/>
          </a:prstGeom>
          <a:noFill/>
        </p:spPr>
        <p:txBody>
          <a:bodyPr wrap="square" rtlCol="0">
            <a:spAutoFit/>
          </a:bodyPr>
          <a:lstStyle/>
          <a:p>
            <a:pPr algn="ctr"/>
            <a:r>
              <a:rPr lang="fr-FR" sz="1100" b="1" dirty="0">
                <a:solidFill>
                  <a:schemeClr val="bg1"/>
                </a:solidFill>
              </a:rPr>
              <a:t>JEU D’ENTRAINEMENT</a:t>
            </a:r>
          </a:p>
        </p:txBody>
      </p:sp>
      <p:sp>
        <p:nvSpPr>
          <p:cNvPr id="31" name="ZoneTexte 30">
            <a:extLst>
              <a:ext uri="{FF2B5EF4-FFF2-40B4-BE49-F238E27FC236}">
                <a16:creationId xmlns:a16="http://schemas.microsoft.com/office/drawing/2014/main" id="{F559290B-1095-4745-8065-3465E4743FC5}"/>
              </a:ext>
            </a:extLst>
          </p:cNvPr>
          <p:cNvSpPr txBox="1"/>
          <p:nvPr/>
        </p:nvSpPr>
        <p:spPr>
          <a:xfrm>
            <a:off x="3617310" y="4317561"/>
            <a:ext cx="1185260" cy="600164"/>
          </a:xfrm>
          <a:prstGeom prst="rect">
            <a:avLst/>
          </a:prstGeom>
          <a:noFill/>
        </p:spPr>
        <p:txBody>
          <a:bodyPr wrap="square" rtlCol="0">
            <a:spAutoFit/>
          </a:bodyPr>
          <a:lstStyle/>
          <a:p>
            <a:pPr algn="ctr"/>
            <a:r>
              <a:rPr lang="fr-FR" sz="1100" b="1" dirty="0">
                <a:solidFill>
                  <a:schemeClr val="bg1"/>
                </a:solidFill>
              </a:rPr>
              <a:t>JEU </a:t>
            </a:r>
          </a:p>
          <a:p>
            <a:pPr algn="ctr"/>
            <a:r>
              <a:rPr lang="fr-FR" sz="1100" b="1" dirty="0">
                <a:solidFill>
                  <a:schemeClr val="bg1"/>
                </a:solidFill>
              </a:rPr>
              <a:t>DE VALIDATION</a:t>
            </a:r>
          </a:p>
        </p:txBody>
      </p:sp>
      <p:sp>
        <p:nvSpPr>
          <p:cNvPr id="32" name="ZoneTexte 31">
            <a:extLst>
              <a:ext uri="{FF2B5EF4-FFF2-40B4-BE49-F238E27FC236}">
                <a16:creationId xmlns:a16="http://schemas.microsoft.com/office/drawing/2014/main" id="{E385CF2C-3830-47FE-98EA-2C4C545ABC02}"/>
              </a:ext>
            </a:extLst>
          </p:cNvPr>
          <p:cNvSpPr txBox="1"/>
          <p:nvPr/>
        </p:nvSpPr>
        <p:spPr>
          <a:xfrm>
            <a:off x="3481553" y="5293282"/>
            <a:ext cx="1471422" cy="430887"/>
          </a:xfrm>
          <a:prstGeom prst="rect">
            <a:avLst/>
          </a:prstGeom>
          <a:noFill/>
        </p:spPr>
        <p:txBody>
          <a:bodyPr wrap="square" rtlCol="0">
            <a:spAutoFit/>
          </a:bodyPr>
          <a:lstStyle/>
          <a:p>
            <a:pPr algn="ctr"/>
            <a:r>
              <a:rPr lang="fr-FR" sz="1100" b="1" dirty="0">
                <a:solidFill>
                  <a:schemeClr val="bg1"/>
                </a:solidFill>
              </a:rPr>
              <a:t>JEU </a:t>
            </a:r>
          </a:p>
          <a:p>
            <a:pPr algn="ctr"/>
            <a:r>
              <a:rPr lang="fr-FR" sz="1100" b="1" dirty="0">
                <a:solidFill>
                  <a:schemeClr val="bg1"/>
                </a:solidFill>
              </a:rPr>
              <a:t>DE TEST</a:t>
            </a:r>
            <a:endParaRPr lang="fr-FR" sz="1200" b="1" dirty="0">
              <a:solidFill>
                <a:schemeClr val="bg1"/>
              </a:solidFill>
            </a:endParaRPr>
          </a:p>
        </p:txBody>
      </p:sp>
      <p:sp>
        <p:nvSpPr>
          <p:cNvPr id="33" name="Accolade ouvrante 32">
            <a:extLst>
              <a:ext uri="{FF2B5EF4-FFF2-40B4-BE49-F238E27FC236}">
                <a16:creationId xmlns:a16="http://schemas.microsoft.com/office/drawing/2014/main" id="{785BE833-A019-4EA9-B85D-B3BABA513A82}"/>
              </a:ext>
            </a:extLst>
          </p:cNvPr>
          <p:cNvSpPr/>
          <p:nvPr/>
        </p:nvSpPr>
        <p:spPr>
          <a:xfrm>
            <a:off x="3053774" y="3216925"/>
            <a:ext cx="501462" cy="2671902"/>
          </a:xfrm>
          <a:prstGeom prst="leftBrace">
            <a:avLst/>
          </a:prstGeom>
          <a:ln w="19050">
            <a:solidFill>
              <a:schemeClr val="accent3">
                <a:lumMod val="7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34" name="Flèche : droite 33">
            <a:extLst>
              <a:ext uri="{FF2B5EF4-FFF2-40B4-BE49-F238E27FC236}">
                <a16:creationId xmlns:a16="http://schemas.microsoft.com/office/drawing/2014/main" id="{8C06931E-A6F6-4EEA-86C1-C796ED3DEDCA}"/>
              </a:ext>
            </a:extLst>
          </p:cNvPr>
          <p:cNvSpPr/>
          <p:nvPr/>
        </p:nvSpPr>
        <p:spPr>
          <a:xfrm>
            <a:off x="1330592" y="4268557"/>
            <a:ext cx="345012" cy="191861"/>
          </a:xfrm>
          <a:prstGeom prst="rightArrow">
            <a:avLst/>
          </a:prstGeom>
          <a:solidFill>
            <a:schemeClr val="accent5">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solidFill>
                <a:schemeClr val="accent1"/>
              </a:solidFill>
              <a:effectLst>
                <a:outerShdw blurRad="38100" dist="25400" dir="5400000" algn="ctr" rotWithShape="0">
                  <a:srgbClr val="6E747A">
                    <a:alpha val="43000"/>
                  </a:srgbClr>
                </a:outerShdw>
              </a:effectLst>
            </a:endParaRPr>
          </a:p>
        </p:txBody>
      </p:sp>
      <p:sp>
        <p:nvSpPr>
          <p:cNvPr id="63" name="Rectangle 62">
            <a:extLst>
              <a:ext uri="{FF2B5EF4-FFF2-40B4-BE49-F238E27FC236}">
                <a16:creationId xmlns:a16="http://schemas.microsoft.com/office/drawing/2014/main" id="{0EA5E82A-DFD9-4C52-9788-E83BBAAA0348}"/>
              </a:ext>
            </a:extLst>
          </p:cNvPr>
          <p:cNvSpPr/>
          <p:nvPr/>
        </p:nvSpPr>
        <p:spPr>
          <a:xfrm>
            <a:off x="9864223" y="5124085"/>
            <a:ext cx="1415193" cy="56953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64" name="ZoneTexte 63">
            <a:extLst>
              <a:ext uri="{FF2B5EF4-FFF2-40B4-BE49-F238E27FC236}">
                <a16:creationId xmlns:a16="http://schemas.microsoft.com/office/drawing/2014/main" id="{47532573-2530-4E9F-9229-6A764762699B}"/>
              </a:ext>
            </a:extLst>
          </p:cNvPr>
          <p:cNvSpPr txBox="1"/>
          <p:nvPr/>
        </p:nvSpPr>
        <p:spPr>
          <a:xfrm>
            <a:off x="9701613" y="5251059"/>
            <a:ext cx="1678094" cy="276999"/>
          </a:xfrm>
          <a:prstGeom prst="rect">
            <a:avLst/>
          </a:prstGeom>
          <a:noFill/>
        </p:spPr>
        <p:txBody>
          <a:bodyPr wrap="square" rtlCol="0">
            <a:spAutoFit/>
          </a:bodyPr>
          <a:lstStyle/>
          <a:p>
            <a:pPr algn="ctr"/>
            <a:r>
              <a:rPr lang="fr-FR" sz="1200" b="1" dirty="0">
                <a:solidFill>
                  <a:schemeClr val="accent3">
                    <a:lumMod val="75000"/>
                  </a:schemeClr>
                </a:solidFill>
                <a:effectLst>
                  <a:outerShdw blurRad="38100" dist="38100" dir="2700000" algn="tl">
                    <a:srgbClr val="000000">
                      <a:alpha val="43137"/>
                    </a:srgbClr>
                  </a:outerShdw>
                </a:effectLst>
              </a:rPr>
              <a:t>PRÉDICTION</a:t>
            </a:r>
          </a:p>
        </p:txBody>
      </p:sp>
      <p:pic>
        <p:nvPicPr>
          <p:cNvPr id="65" name="Graphique 64" descr="Base de données">
            <a:extLst>
              <a:ext uri="{FF2B5EF4-FFF2-40B4-BE49-F238E27FC236}">
                <a16:creationId xmlns:a16="http://schemas.microsoft.com/office/drawing/2014/main" id="{F5356F86-C62A-46DC-9D31-FA95A830A4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7949" y="3769390"/>
            <a:ext cx="1144454" cy="1116128"/>
          </a:xfrm>
          <a:prstGeom prst="rect">
            <a:avLst/>
          </a:prstGeom>
        </p:spPr>
      </p:pic>
      <p:sp>
        <p:nvSpPr>
          <p:cNvPr id="66" name="ZoneTexte 65">
            <a:extLst>
              <a:ext uri="{FF2B5EF4-FFF2-40B4-BE49-F238E27FC236}">
                <a16:creationId xmlns:a16="http://schemas.microsoft.com/office/drawing/2014/main" id="{26E68CF7-DCAD-4F71-B4DB-4CCB984B9BD2}"/>
              </a:ext>
            </a:extLst>
          </p:cNvPr>
          <p:cNvSpPr txBox="1"/>
          <p:nvPr/>
        </p:nvSpPr>
        <p:spPr>
          <a:xfrm>
            <a:off x="9797513" y="3200513"/>
            <a:ext cx="1336739"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NOUVELLE</a:t>
            </a:r>
          </a:p>
          <a:p>
            <a:pPr algn="ctr"/>
            <a:r>
              <a:rPr lang="fr-FR" sz="1600" dirty="0">
                <a:solidFill>
                  <a:schemeClr val="accent3">
                    <a:lumMod val="75000"/>
                  </a:schemeClr>
                </a:solidFill>
                <a:effectLst>
                  <a:outerShdw blurRad="38100" dist="38100" dir="2700000" algn="tl">
                    <a:srgbClr val="000000">
                      <a:alpha val="43137"/>
                    </a:srgbClr>
                  </a:outerShdw>
                </a:effectLst>
              </a:rPr>
              <a:t>DONNÉE</a:t>
            </a:r>
          </a:p>
        </p:txBody>
      </p:sp>
      <p:sp>
        <p:nvSpPr>
          <p:cNvPr id="74" name="ZoneTexte 73">
            <a:extLst>
              <a:ext uri="{FF2B5EF4-FFF2-40B4-BE49-F238E27FC236}">
                <a16:creationId xmlns:a16="http://schemas.microsoft.com/office/drawing/2014/main" id="{A51BF2BF-A781-4AE7-8DAA-7EA4C93F0B1C}"/>
              </a:ext>
            </a:extLst>
          </p:cNvPr>
          <p:cNvSpPr txBox="1"/>
          <p:nvPr/>
        </p:nvSpPr>
        <p:spPr>
          <a:xfrm>
            <a:off x="8536658" y="4892066"/>
            <a:ext cx="1471422" cy="276999"/>
          </a:xfrm>
          <a:prstGeom prst="rect">
            <a:avLst/>
          </a:prstGeom>
          <a:noFill/>
        </p:spPr>
        <p:txBody>
          <a:bodyPr wrap="square" rtlCol="0">
            <a:spAutoFit/>
          </a:bodyPr>
          <a:lstStyle/>
          <a:p>
            <a:pPr algn="ctr"/>
            <a:r>
              <a:rPr lang="fr-FR" sz="1200" b="1" dirty="0">
                <a:solidFill>
                  <a:schemeClr val="accent3">
                    <a:lumMod val="75000"/>
                  </a:schemeClr>
                </a:solidFill>
              </a:rPr>
              <a:t>généralisation</a:t>
            </a:r>
          </a:p>
        </p:txBody>
      </p:sp>
      <p:sp>
        <p:nvSpPr>
          <p:cNvPr id="75" name="ZoneTexte 74">
            <a:extLst>
              <a:ext uri="{FF2B5EF4-FFF2-40B4-BE49-F238E27FC236}">
                <a16:creationId xmlns:a16="http://schemas.microsoft.com/office/drawing/2014/main" id="{C799CD53-CF22-4FBA-9397-3D5D54669B1C}"/>
              </a:ext>
            </a:extLst>
          </p:cNvPr>
          <p:cNvSpPr txBox="1"/>
          <p:nvPr/>
        </p:nvSpPr>
        <p:spPr>
          <a:xfrm>
            <a:off x="621933" y="1851131"/>
            <a:ext cx="1144454" cy="646331"/>
          </a:xfrm>
          <a:prstGeom prst="rect">
            <a:avLst/>
          </a:prstGeom>
          <a:noFill/>
        </p:spPr>
        <p:txBody>
          <a:bodyPr wrap="square" rtlCol="0">
            <a:spAutoFit/>
          </a:bodyPr>
          <a:lstStyle/>
          <a:p>
            <a:pPr algn="ctr"/>
            <a:r>
              <a:rPr lang="fr-FR" sz="3600" dirty="0">
                <a:solidFill>
                  <a:schemeClr val="accent3">
                    <a:lumMod val="75000"/>
                  </a:schemeClr>
                </a:solidFill>
                <a:effectLst>
                  <a:outerShdw blurRad="38100" dist="38100" dir="2700000" algn="tl">
                    <a:srgbClr val="000000">
                      <a:alpha val="43137"/>
                    </a:srgbClr>
                  </a:outerShdw>
                </a:effectLst>
              </a:rPr>
              <a:t>1</a:t>
            </a:r>
          </a:p>
        </p:txBody>
      </p:sp>
      <p:sp>
        <p:nvSpPr>
          <p:cNvPr id="76" name="ZoneTexte 75">
            <a:extLst>
              <a:ext uri="{FF2B5EF4-FFF2-40B4-BE49-F238E27FC236}">
                <a16:creationId xmlns:a16="http://schemas.microsoft.com/office/drawing/2014/main" id="{13378390-6E6B-453C-BAD2-0EBB028F87BF}"/>
              </a:ext>
            </a:extLst>
          </p:cNvPr>
          <p:cNvSpPr txBox="1"/>
          <p:nvPr/>
        </p:nvSpPr>
        <p:spPr>
          <a:xfrm>
            <a:off x="9081082" y="1798916"/>
            <a:ext cx="1144454" cy="646331"/>
          </a:xfrm>
          <a:prstGeom prst="rect">
            <a:avLst/>
          </a:prstGeom>
          <a:noFill/>
        </p:spPr>
        <p:txBody>
          <a:bodyPr wrap="square" rtlCol="0">
            <a:spAutoFit/>
          </a:bodyPr>
          <a:lstStyle/>
          <a:p>
            <a:pPr algn="ctr"/>
            <a:r>
              <a:rPr lang="fr-FR" sz="3600" dirty="0">
                <a:solidFill>
                  <a:schemeClr val="accent3">
                    <a:lumMod val="75000"/>
                  </a:schemeClr>
                </a:solidFill>
                <a:effectLst>
                  <a:outerShdw blurRad="38100" dist="38100" dir="2700000" algn="tl">
                    <a:srgbClr val="000000">
                      <a:alpha val="43137"/>
                    </a:srgbClr>
                  </a:outerShdw>
                </a:effectLst>
              </a:rPr>
              <a:t>3</a:t>
            </a:r>
          </a:p>
        </p:txBody>
      </p:sp>
      <p:sp>
        <p:nvSpPr>
          <p:cNvPr id="92" name="Rectangle : coins arrondis 91">
            <a:extLst>
              <a:ext uri="{FF2B5EF4-FFF2-40B4-BE49-F238E27FC236}">
                <a16:creationId xmlns:a16="http://schemas.microsoft.com/office/drawing/2014/main" id="{298E3BB3-627D-4D70-A912-B8641E754FE4}"/>
              </a:ext>
            </a:extLst>
          </p:cNvPr>
          <p:cNvSpPr/>
          <p:nvPr/>
        </p:nvSpPr>
        <p:spPr>
          <a:xfrm>
            <a:off x="5250799" y="3266717"/>
            <a:ext cx="1657376" cy="914174"/>
          </a:xfrm>
          <a:prstGeom prst="roundRect">
            <a:avLst/>
          </a:prstGeom>
          <a:noFill/>
          <a:ln w="28575">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3" name="ZoneTexte 92">
            <a:extLst>
              <a:ext uri="{FF2B5EF4-FFF2-40B4-BE49-F238E27FC236}">
                <a16:creationId xmlns:a16="http://schemas.microsoft.com/office/drawing/2014/main" id="{B7EE8A61-B78E-4472-A407-4D3B6025AD4D}"/>
              </a:ext>
            </a:extLst>
          </p:cNvPr>
          <p:cNvSpPr txBox="1"/>
          <p:nvPr/>
        </p:nvSpPr>
        <p:spPr>
          <a:xfrm>
            <a:off x="5374905" y="3415026"/>
            <a:ext cx="1645734" cy="276999"/>
          </a:xfrm>
          <a:prstGeom prst="rect">
            <a:avLst/>
          </a:prstGeom>
          <a:noFill/>
        </p:spPr>
        <p:txBody>
          <a:bodyPr wrap="square">
            <a:spAutoFit/>
          </a:bodyPr>
          <a:lstStyle/>
          <a:p>
            <a:r>
              <a:rPr lang="fr-FR" sz="1200" b="1" dirty="0">
                <a:ln>
                  <a:solidFill>
                    <a:schemeClr val="accent3">
                      <a:lumMod val="75000"/>
                    </a:schemeClr>
                  </a:solidFill>
                </a:ln>
                <a:solidFill>
                  <a:schemeClr val="accent3">
                    <a:lumMod val="75000"/>
                  </a:schemeClr>
                </a:solidFill>
              </a:rPr>
              <a:t>ENTRAÎNEMENT</a:t>
            </a:r>
          </a:p>
        </p:txBody>
      </p:sp>
      <p:pic>
        <p:nvPicPr>
          <p:cNvPr id="94" name="Graphique 93" descr="Engrenage">
            <a:extLst>
              <a:ext uri="{FF2B5EF4-FFF2-40B4-BE49-F238E27FC236}">
                <a16:creationId xmlns:a16="http://schemas.microsoft.com/office/drawing/2014/main" id="{731A2321-0215-43EA-8335-DBA89C9D7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5770" y="3827796"/>
            <a:ext cx="380746" cy="380746"/>
          </a:xfrm>
          <a:prstGeom prst="rect">
            <a:avLst/>
          </a:prstGeom>
        </p:spPr>
      </p:pic>
      <p:pic>
        <p:nvPicPr>
          <p:cNvPr id="95" name="Graphique 94" descr="Engrenages">
            <a:extLst>
              <a:ext uri="{FF2B5EF4-FFF2-40B4-BE49-F238E27FC236}">
                <a16:creationId xmlns:a16="http://schemas.microsoft.com/office/drawing/2014/main" id="{5A958E87-323F-45B9-8B6C-A579E7C15C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77974" y="3629273"/>
            <a:ext cx="380746" cy="380746"/>
          </a:xfrm>
          <a:prstGeom prst="rect">
            <a:avLst/>
          </a:prstGeom>
        </p:spPr>
      </p:pic>
      <p:sp>
        <p:nvSpPr>
          <p:cNvPr id="96" name="ZoneTexte 95">
            <a:extLst>
              <a:ext uri="{FF2B5EF4-FFF2-40B4-BE49-F238E27FC236}">
                <a16:creationId xmlns:a16="http://schemas.microsoft.com/office/drawing/2014/main" id="{85BF5C0B-6992-491D-9140-97BD1101A6D8}"/>
              </a:ext>
            </a:extLst>
          </p:cNvPr>
          <p:cNvSpPr txBox="1"/>
          <p:nvPr/>
        </p:nvSpPr>
        <p:spPr>
          <a:xfrm>
            <a:off x="5716993" y="3703290"/>
            <a:ext cx="1214964" cy="338554"/>
          </a:xfrm>
          <a:prstGeom prst="rect">
            <a:avLst/>
          </a:prstGeom>
          <a:noFill/>
        </p:spPr>
        <p:txBody>
          <a:bodyPr wrap="square">
            <a:spAutoFit/>
          </a:bodyPr>
          <a:lstStyle/>
          <a:p>
            <a:r>
              <a:rPr lang="fr-FR" sz="1600" b="1" dirty="0">
                <a:ln>
                  <a:solidFill>
                    <a:schemeClr val="accent3">
                      <a:lumMod val="75000"/>
                    </a:schemeClr>
                  </a:solidFill>
                </a:ln>
                <a:solidFill>
                  <a:schemeClr val="accent3">
                    <a:lumMod val="75000"/>
                  </a:schemeClr>
                </a:solidFill>
              </a:rPr>
              <a:t>MODÈLE</a:t>
            </a:r>
          </a:p>
        </p:txBody>
      </p:sp>
      <p:sp>
        <p:nvSpPr>
          <p:cNvPr id="97" name="Cube 96">
            <a:extLst>
              <a:ext uri="{FF2B5EF4-FFF2-40B4-BE49-F238E27FC236}">
                <a16:creationId xmlns:a16="http://schemas.microsoft.com/office/drawing/2014/main" id="{B15C3BBE-8B1B-4908-9C76-48CEFF9F66A3}"/>
              </a:ext>
            </a:extLst>
          </p:cNvPr>
          <p:cNvSpPr/>
          <p:nvPr/>
        </p:nvSpPr>
        <p:spPr>
          <a:xfrm>
            <a:off x="5446369" y="5156809"/>
            <a:ext cx="1346170" cy="63826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ZoneTexte 97">
            <a:extLst>
              <a:ext uri="{FF2B5EF4-FFF2-40B4-BE49-F238E27FC236}">
                <a16:creationId xmlns:a16="http://schemas.microsoft.com/office/drawing/2014/main" id="{7F6A7210-9BF1-4DDB-84F1-199C755FBDD8}"/>
              </a:ext>
            </a:extLst>
          </p:cNvPr>
          <p:cNvSpPr txBox="1"/>
          <p:nvPr/>
        </p:nvSpPr>
        <p:spPr>
          <a:xfrm>
            <a:off x="5471430" y="5310857"/>
            <a:ext cx="1150755" cy="523220"/>
          </a:xfrm>
          <a:prstGeom prst="rect">
            <a:avLst/>
          </a:prstGeom>
          <a:noFill/>
        </p:spPr>
        <p:txBody>
          <a:bodyPr wrap="square">
            <a:spAutoFit/>
          </a:bodyPr>
          <a:lstStyle/>
          <a:p>
            <a:pPr algn="ctr"/>
            <a:r>
              <a:rPr lang="fr-FR" sz="1400" b="1" dirty="0">
                <a:ln>
                  <a:solidFill>
                    <a:schemeClr val="bg1"/>
                  </a:solidFill>
                </a:ln>
                <a:solidFill>
                  <a:schemeClr val="bg1"/>
                </a:solidFill>
              </a:rPr>
              <a:t>MODÈLE</a:t>
            </a:r>
          </a:p>
          <a:p>
            <a:pPr algn="ctr"/>
            <a:r>
              <a:rPr lang="fr-FR" sz="1400" b="1" dirty="0">
                <a:ln>
                  <a:solidFill>
                    <a:schemeClr val="bg1"/>
                  </a:solidFill>
                </a:ln>
                <a:solidFill>
                  <a:schemeClr val="bg1"/>
                </a:solidFill>
              </a:rPr>
              <a:t>FINAL</a:t>
            </a:r>
          </a:p>
        </p:txBody>
      </p:sp>
      <p:cxnSp>
        <p:nvCxnSpPr>
          <p:cNvPr id="99" name="Connecteur droit avec flèche 98">
            <a:extLst>
              <a:ext uri="{FF2B5EF4-FFF2-40B4-BE49-F238E27FC236}">
                <a16:creationId xmlns:a16="http://schemas.microsoft.com/office/drawing/2014/main" id="{BD37E427-0733-48E0-93A9-A3B5F890E180}"/>
              </a:ext>
            </a:extLst>
          </p:cNvPr>
          <p:cNvCxnSpPr>
            <a:cxnSpLocks/>
          </p:cNvCxnSpPr>
          <p:nvPr/>
        </p:nvCxnSpPr>
        <p:spPr>
          <a:xfrm>
            <a:off x="6059788" y="4244080"/>
            <a:ext cx="0" cy="198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0" name="ZoneTexte 99">
            <a:extLst>
              <a:ext uri="{FF2B5EF4-FFF2-40B4-BE49-F238E27FC236}">
                <a16:creationId xmlns:a16="http://schemas.microsoft.com/office/drawing/2014/main" id="{17C98A09-9CF7-4CA8-94B6-C1C04B52042F}"/>
              </a:ext>
            </a:extLst>
          </p:cNvPr>
          <p:cNvSpPr txBox="1"/>
          <p:nvPr/>
        </p:nvSpPr>
        <p:spPr>
          <a:xfrm>
            <a:off x="5475569" y="4543078"/>
            <a:ext cx="1317510" cy="276999"/>
          </a:xfrm>
          <a:prstGeom prst="rect">
            <a:avLst/>
          </a:prstGeom>
          <a:noFill/>
        </p:spPr>
        <p:txBody>
          <a:bodyPr wrap="square">
            <a:spAutoFit/>
          </a:bodyPr>
          <a:lstStyle/>
          <a:p>
            <a:r>
              <a:rPr lang="fr-FR" sz="1200" b="1" dirty="0">
                <a:ln>
                  <a:solidFill>
                    <a:schemeClr val="accent3">
                      <a:lumMod val="75000"/>
                    </a:schemeClr>
                  </a:solidFill>
                </a:ln>
                <a:solidFill>
                  <a:schemeClr val="accent3">
                    <a:lumMod val="75000"/>
                  </a:schemeClr>
                </a:solidFill>
              </a:rPr>
              <a:t>EVALUATION</a:t>
            </a:r>
          </a:p>
        </p:txBody>
      </p:sp>
      <p:cxnSp>
        <p:nvCxnSpPr>
          <p:cNvPr id="101" name="Connecteur droit avec flèche 100">
            <a:extLst>
              <a:ext uri="{FF2B5EF4-FFF2-40B4-BE49-F238E27FC236}">
                <a16:creationId xmlns:a16="http://schemas.microsoft.com/office/drawing/2014/main" id="{FF7C5E18-EAD0-433A-AA6D-E95E59D66EB2}"/>
              </a:ext>
            </a:extLst>
          </p:cNvPr>
          <p:cNvCxnSpPr>
            <a:cxnSpLocks/>
          </p:cNvCxnSpPr>
          <p:nvPr/>
        </p:nvCxnSpPr>
        <p:spPr>
          <a:xfrm rot="16200000">
            <a:off x="5069219" y="3617052"/>
            <a:ext cx="0" cy="198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02" name="Connecteur droit avec flèche 101">
            <a:extLst>
              <a:ext uri="{FF2B5EF4-FFF2-40B4-BE49-F238E27FC236}">
                <a16:creationId xmlns:a16="http://schemas.microsoft.com/office/drawing/2014/main" id="{E34DC04B-EDB9-4941-97F7-79540C180A29}"/>
              </a:ext>
            </a:extLst>
          </p:cNvPr>
          <p:cNvCxnSpPr>
            <a:cxnSpLocks/>
          </p:cNvCxnSpPr>
          <p:nvPr/>
        </p:nvCxnSpPr>
        <p:spPr>
          <a:xfrm rot="16200000">
            <a:off x="5069219" y="4571262"/>
            <a:ext cx="0" cy="198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09" name="Rectangle : coins arrondis 108">
            <a:extLst>
              <a:ext uri="{FF2B5EF4-FFF2-40B4-BE49-F238E27FC236}">
                <a16:creationId xmlns:a16="http://schemas.microsoft.com/office/drawing/2014/main" id="{AA88A844-79F3-4F84-9D59-B3A1BA434E14}"/>
              </a:ext>
            </a:extLst>
          </p:cNvPr>
          <p:cNvSpPr/>
          <p:nvPr/>
        </p:nvSpPr>
        <p:spPr>
          <a:xfrm>
            <a:off x="5300506" y="4479888"/>
            <a:ext cx="1657376" cy="380746"/>
          </a:xfrm>
          <a:prstGeom prst="roundRect">
            <a:avLst/>
          </a:prstGeom>
          <a:noFill/>
          <a:ln w="28575">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110" name="Connecteur droit avec flèche 109">
            <a:extLst>
              <a:ext uri="{FF2B5EF4-FFF2-40B4-BE49-F238E27FC236}">
                <a16:creationId xmlns:a16="http://schemas.microsoft.com/office/drawing/2014/main" id="{D9DAA8BB-9D67-49EA-A585-C32B710F471C}"/>
              </a:ext>
            </a:extLst>
          </p:cNvPr>
          <p:cNvCxnSpPr>
            <a:cxnSpLocks/>
          </p:cNvCxnSpPr>
          <p:nvPr/>
        </p:nvCxnSpPr>
        <p:spPr>
          <a:xfrm rot="16200000">
            <a:off x="5156849" y="5397962"/>
            <a:ext cx="0" cy="324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11" name="Connecteur droit avec flèche 110">
            <a:extLst>
              <a:ext uri="{FF2B5EF4-FFF2-40B4-BE49-F238E27FC236}">
                <a16:creationId xmlns:a16="http://schemas.microsoft.com/office/drawing/2014/main" id="{875794F3-28E5-4681-801E-ECA7ED7A09BC}"/>
              </a:ext>
            </a:extLst>
          </p:cNvPr>
          <p:cNvCxnSpPr>
            <a:cxnSpLocks/>
          </p:cNvCxnSpPr>
          <p:nvPr/>
        </p:nvCxnSpPr>
        <p:spPr>
          <a:xfrm>
            <a:off x="6084840" y="4915935"/>
            <a:ext cx="0" cy="198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12" name="ZoneTexte 111">
            <a:extLst>
              <a:ext uri="{FF2B5EF4-FFF2-40B4-BE49-F238E27FC236}">
                <a16:creationId xmlns:a16="http://schemas.microsoft.com/office/drawing/2014/main" id="{08E60B29-C451-4714-B011-0719E0BA8392}"/>
              </a:ext>
            </a:extLst>
          </p:cNvPr>
          <p:cNvSpPr txBox="1"/>
          <p:nvPr/>
        </p:nvSpPr>
        <p:spPr>
          <a:xfrm>
            <a:off x="4350880" y="1796963"/>
            <a:ext cx="1144454" cy="646331"/>
          </a:xfrm>
          <a:prstGeom prst="rect">
            <a:avLst/>
          </a:prstGeom>
          <a:noFill/>
        </p:spPr>
        <p:txBody>
          <a:bodyPr wrap="square" rtlCol="0">
            <a:spAutoFit/>
          </a:bodyPr>
          <a:lstStyle/>
          <a:p>
            <a:pPr algn="ctr"/>
            <a:r>
              <a:rPr lang="fr-FR" sz="3600" dirty="0">
                <a:solidFill>
                  <a:schemeClr val="accent3">
                    <a:lumMod val="75000"/>
                  </a:schemeClr>
                </a:solidFill>
                <a:effectLst>
                  <a:outerShdw blurRad="38100" dist="38100" dir="2700000" algn="tl">
                    <a:srgbClr val="000000">
                      <a:alpha val="43137"/>
                    </a:srgbClr>
                  </a:outerShdw>
                </a:effectLst>
              </a:rPr>
              <a:t>2</a:t>
            </a:r>
          </a:p>
        </p:txBody>
      </p:sp>
      <p:cxnSp>
        <p:nvCxnSpPr>
          <p:cNvPr id="5" name="Connecteur droit 4">
            <a:extLst>
              <a:ext uri="{FF2B5EF4-FFF2-40B4-BE49-F238E27FC236}">
                <a16:creationId xmlns:a16="http://schemas.microsoft.com/office/drawing/2014/main" id="{E8366C99-15A0-4B99-9237-54A5A164044C}"/>
              </a:ext>
            </a:extLst>
          </p:cNvPr>
          <p:cNvCxnSpPr>
            <a:cxnSpLocks/>
          </p:cNvCxnSpPr>
          <p:nvPr/>
        </p:nvCxnSpPr>
        <p:spPr>
          <a:xfrm>
            <a:off x="6967117" y="4661025"/>
            <a:ext cx="39600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Connecteur droit 112">
            <a:extLst>
              <a:ext uri="{FF2B5EF4-FFF2-40B4-BE49-F238E27FC236}">
                <a16:creationId xmlns:a16="http://schemas.microsoft.com/office/drawing/2014/main" id="{2A87D853-B3EB-4849-A0B0-3983E1BBAFA3}"/>
              </a:ext>
            </a:extLst>
          </p:cNvPr>
          <p:cNvCxnSpPr>
            <a:cxnSpLocks/>
          </p:cNvCxnSpPr>
          <p:nvPr/>
        </p:nvCxnSpPr>
        <p:spPr>
          <a:xfrm rot="16200000">
            <a:off x="6560345" y="3868427"/>
            <a:ext cx="158400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Rectangle : coins arrondis 113">
            <a:extLst>
              <a:ext uri="{FF2B5EF4-FFF2-40B4-BE49-F238E27FC236}">
                <a16:creationId xmlns:a16="http://schemas.microsoft.com/office/drawing/2014/main" id="{352CA216-D721-4CDF-83F0-5BE787F39FC6}"/>
              </a:ext>
            </a:extLst>
          </p:cNvPr>
          <p:cNvSpPr/>
          <p:nvPr/>
        </p:nvSpPr>
        <p:spPr>
          <a:xfrm>
            <a:off x="5168219" y="2877614"/>
            <a:ext cx="1852420" cy="380746"/>
          </a:xfrm>
          <a:prstGeom prst="roundRect">
            <a:avLst/>
          </a:prstGeom>
          <a:noFill/>
          <a:ln w="28575">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15" name="ZoneTexte 114">
            <a:extLst>
              <a:ext uri="{FF2B5EF4-FFF2-40B4-BE49-F238E27FC236}">
                <a16:creationId xmlns:a16="http://schemas.microsoft.com/office/drawing/2014/main" id="{C1D247B9-85DC-49F1-A58A-E4F367B6857B}"/>
              </a:ext>
            </a:extLst>
          </p:cNvPr>
          <p:cNvSpPr txBox="1"/>
          <p:nvPr/>
        </p:nvSpPr>
        <p:spPr>
          <a:xfrm>
            <a:off x="5181161" y="2929487"/>
            <a:ext cx="1876586" cy="276999"/>
          </a:xfrm>
          <a:prstGeom prst="rect">
            <a:avLst/>
          </a:prstGeom>
          <a:noFill/>
        </p:spPr>
        <p:txBody>
          <a:bodyPr wrap="square">
            <a:spAutoFit/>
          </a:bodyPr>
          <a:lstStyle/>
          <a:p>
            <a:r>
              <a:rPr lang="fr-FR" sz="1200" b="1" dirty="0">
                <a:ln>
                  <a:solidFill>
                    <a:schemeClr val="accent3">
                      <a:lumMod val="75000"/>
                    </a:schemeClr>
                  </a:solidFill>
                </a:ln>
                <a:solidFill>
                  <a:schemeClr val="accent3">
                    <a:lumMod val="75000"/>
                  </a:schemeClr>
                </a:solidFill>
              </a:rPr>
              <a:t>HYPERPARAMÈTRES</a:t>
            </a:r>
          </a:p>
        </p:txBody>
      </p:sp>
      <p:sp>
        <p:nvSpPr>
          <p:cNvPr id="6" name="Triangle isocèle 5">
            <a:extLst>
              <a:ext uri="{FF2B5EF4-FFF2-40B4-BE49-F238E27FC236}">
                <a16:creationId xmlns:a16="http://schemas.microsoft.com/office/drawing/2014/main" id="{2B26F4EA-07DE-413F-8E25-0C965CC3448A}"/>
              </a:ext>
            </a:extLst>
          </p:cNvPr>
          <p:cNvSpPr/>
          <p:nvPr/>
        </p:nvSpPr>
        <p:spPr>
          <a:xfrm flipV="1">
            <a:off x="5923681" y="3255694"/>
            <a:ext cx="225298" cy="144000"/>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6" name="Connecteur droit avec flèche 115">
            <a:extLst>
              <a:ext uri="{FF2B5EF4-FFF2-40B4-BE49-F238E27FC236}">
                <a16:creationId xmlns:a16="http://schemas.microsoft.com/office/drawing/2014/main" id="{86FD1A2D-A6E6-400C-8F9C-FFB2786423E3}"/>
              </a:ext>
            </a:extLst>
          </p:cNvPr>
          <p:cNvCxnSpPr/>
          <p:nvPr/>
        </p:nvCxnSpPr>
        <p:spPr>
          <a:xfrm flipH="1">
            <a:off x="7020639" y="3064801"/>
            <a:ext cx="340942" cy="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ZoneTexte 116">
            <a:extLst>
              <a:ext uri="{FF2B5EF4-FFF2-40B4-BE49-F238E27FC236}">
                <a16:creationId xmlns:a16="http://schemas.microsoft.com/office/drawing/2014/main" id="{32833F8E-463C-4280-87D2-49B53727E76D}"/>
              </a:ext>
            </a:extLst>
          </p:cNvPr>
          <p:cNvSpPr txBox="1"/>
          <p:nvPr/>
        </p:nvSpPr>
        <p:spPr>
          <a:xfrm>
            <a:off x="7374010" y="5365150"/>
            <a:ext cx="1482313" cy="276999"/>
          </a:xfrm>
          <a:prstGeom prst="rect">
            <a:avLst/>
          </a:prstGeom>
          <a:noFill/>
        </p:spPr>
        <p:txBody>
          <a:bodyPr wrap="square">
            <a:spAutoFit/>
          </a:bodyPr>
          <a:lstStyle/>
          <a:p>
            <a:r>
              <a:rPr lang="fr-FR" sz="1200" b="1" dirty="0">
                <a:ln>
                  <a:solidFill>
                    <a:schemeClr val="accent3">
                      <a:lumMod val="75000"/>
                    </a:schemeClr>
                  </a:solidFill>
                </a:ln>
                <a:solidFill>
                  <a:schemeClr val="accent3">
                    <a:lumMod val="75000"/>
                  </a:schemeClr>
                </a:solidFill>
              </a:rPr>
              <a:t>PERFORMANCE</a:t>
            </a:r>
          </a:p>
        </p:txBody>
      </p:sp>
      <p:sp>
        <p:nvSpPr>
          <p:cNvPr id="118" name="Rectangle : coins arrondis 117">
            <a:extLst>
              <a:ext uri="{FF2B5EF4-FFF2-40B4-BE49-F238E27FC236}">
                <a16:creationId xmlns:a16="http://schemas.microsoft.com/office/drawing/2014/main" id="{AF6C9B25-B6CE-45B5-92BE-D37AD066DDF5}"/>
              </a:ext>
            </a:extLst>
          </p:cNvPr>
          <p:cNvSpPr/>
          <p:nvPr/>
        </p:nvSpPr>
        <p:spPr>
          <a:xfrm>
            <a:off x="7323752" y="5305211"/>
            <a:ext cx="1473346" cy="380746"/>
          </a:xfrm>
          <a:prstGeom prst="roundRect">
            <a:avLst/>
          </a:prstGeom>
          <a:noFill/>
          <a:ln w="28575">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119" name="Connecteur droit avec flèche 118">
            <a:extLst>
              <a:ext uri="{FF2B5EF4-FFF2-40B4-BE49-F238E27FC236}">
                <a16:creationId xmlns:a16="http://schemas.microsoft.com/office/drawing/2014/main" id="{53D163BA-2318-4CBA-B330-558A35D8BB70}"/>
              </a:ext>
            </a:extLst>
          </p:cNvPr>
          <p:cNvCxnSpPr>
            <a:cxnSpLocks/>
          </p:cNvCxnSpPr>
          <p:nvPr/>
        </p:nvCxnSpPr>
        <p:spPr>
          <a:xfrm rot="16200000">
            <a:off x="7070175" y="5358553"/>
            <a:ext cx="0" cy="324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20" name="Connecteur droit avec flèche 119">
            <a:extLst>
              <a:ext uri="{FF2B5EF4-FFF2-40B4-BE49-F238E27FC236}">
                <a16:creationId xmlns:a16="http://schemas.microsoft.com/office/drawing/2014/main" id="{5D3EDF51-7D6C-441F-86D3-9615752F1386}"/>
              </a:ext>
            </a:extLst>
          </p:cNvPr>
          <p:cNvCxnSpPr>
            <a:cxnSpLocks/>
          </p:cNvCxnSpPr>
          <p:nvPr/>
        </p:nvCxnSpPr>
        <p:spPr>
          <a:xfrm rot="16200000">
            <a:off x="9278114" y="5241942"/>
            <a:ext cx="0" cy="468000"/>
          </a:xfrm>
          <a:prstGeom prst="straightConnector1">
            <a:avLst/>
          </a:prstGeom>
          <a:ln w="28575">
            <a:solidFill>
              <a:schemeClr val="accent3">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121" name="ZoneTexte 120">
            <a:extLst>
              <a:ext uri="{FF2B5EF4-FFF2-40B4-BE49-F238E27FC236}">
                <a16:creationId xmlns:a16="http://schemas.microsoft.com/office/drawing/2014/main" id="{460E8ED2-B78E-4C35-B796-2516DB50118A}"/>
              </a:ext>
            </a:extLst>
          </p:cNvPr>
          <p:cNvSpPr txBox="1"/>
          <p:nvPr/>
        </p:nvSpPr>
        <p:spPr>
          <a:xfrm>
            <a:off x="1111945" y="1990628"/>
            <a:ext cx="1317203" cy="338554"/>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DATA</a:t>
            </a:r>
          </a:p>
        </p:txBody>
      </p:sp>
      <p:sp>
        <p:nvSpPr>
          <p:cNvPr id="122" name="ZoneTexte 121">
            <a:extLst>
              <a:ext uri="{FF2B5EF4-FFF2-40B4-BE49-F238E27FC236}">
                <a16:creationId xmlns:a16="http://schemas.microsoft.com/office/drawing/2014/main" id="{796ABB5A-5D16-418B-B13A-8F048550F938}"/>
              </a:ext>
            </a:extLst>
          </p:cNvPr>
          <p:cNvSpPr txBox="1"/>
          <p:nvPr/>
        </p:nvSpPr>
        <p:spPr>
          <a:xfrm>
            <a:off x="5104126" y="1985674"/>
            <a:ext cx="1876586" cy="338554"/>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MODÉLISATION</a:t>
            </a:r>
          </a:p>
        </p:txBody>
      </p:sp>
      <p:sp>
        <p:nvSpPr>
          <p:cNvPr id="123" name="ZoneTexte 122">
            <a:extLst>
              <a:ext uri="{FF2B5EF4-FFF2-40B4-BE49-F238E27FC236}">
                <a16:creationId xmlns:a16="http://schemas.microsoft.com/office/drawing/2014/main" id="{1AB15855-D61C-4065-B696-77F1BD75C9E7}"/>
              </a:ext>
            </a:extLst>
          </p:cNvPr>
          <p:cNvSpPr txBox="1"/>
          <p:nvPr/>
        </p:nvSpPr>
        <p:spPr>
          <a:xfrm>
            <a:off x="9627418" y="1948350"/>
            <a:ext cx="1876586" cy="338554"/>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PRÉDICTION</a:t>
            </a:r>
          </a:p>
        </p:txBody>
      </p:sp>
    </p:spTree>
    <p:extLst>
      <p:ext uri="{BB962C8B-B14F-4D97-AF65-F5344CB8AC3E}">
        <p14:creationId xmlns:p14="http://schemas.microsoft.com/office/powerpoint/2010/main" val="32695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que 1" descr="Base de données">
            <a:extLst>
              <a:ext uri="{FF2B5EF4-FFF2-40B4-BE49-F238E27FC236}">
                <a16:creationId xmlns:a16="http://schemas.microsoft.com/office/drawing/2014/main" id="{B13B9D87-B745-4B66-A8BE-3A17805914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208" y="3722760"/>
            <a:ext cx="1144454" cy="1116128"/>
          </a:xfrm>
          <a:prstGeom prst="rect">
            <a:avLst/>
          </a:prstGeom>
        </p:spPr>
      </p:pic>
      <p:sp>
        <p:nvSpPr>
          <p:cNvPr id="3" name="ZoneTexte 2">
            <a:extLst>
              <a:ext uri="{FF2B5EF4-FFF2-40B4-BE49-F238E27FC236}">
                <a16:creationId xmlns:a16="http://schemas.microsoft.com/office/drawing/2014/main" id="{0C2AE36A-15F1-496E-963C-26E71022C001}"/>
              </a:ext>
            </a:extLst>
          </p:cNvPr>
          <p:cNvSpPr txBox="1"/>
          <p:nvPr/>
        </p:nvSpPr>
        <p:spPr>
          <a:xfrm>
            <a:off x="537208" y="4815718"/>
            <a:ext cx="1144454"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DONNÉE</a:t>
            </a:r>
          </a:p>
          <a:p>
            <a:pPr algn="ctr"/>
            <a:r>
              <a:rPr lang="fr-FR" sz="1600" dirty="0">
                <a:solidFill>
                  <a:schemeClr val="accent3">
                    <a:lumMod val="75000"/>
                  </a:schemeClr>
                </a:solidFill>
                <a:effectLst>
                  <a:outerShdw blurRad="38100" dist="38100" dir="2700000" algn="tl">
                    <a:srgbClr val="000000">
                      <a:alpha val="43137"/>
                    </a:srgbClr>
                  </a:outerShdw>
                </a:effectLst>
              </a:rPr>
              <a:t>BRUTE</a:t>
            </a:r>
          </a:p>
        </p:txBody>
      </p:sp>
      <p:grpSp>
        <p:nvGrpSpPr>
          <p:cNvPr id="20" name="Groupe 19">
            <a:extLst>
              <a:ext uri="{FF2B5EF4-FFF2-40B4-BE49-F238E27FC236}">
                <a16:creationId xmlns:a16="http://schemas.microsoft.com/office/drawing/2014/main" id="{2D85994C-E8BD-4668-96CB-099983985E7A}"/>
              </a:ext>
            </a:extLst>
          </p:cNvPr>
          <p:cNvGrpSpPr/>
          <p:nvPr/>
        </p:nvGrpSpPr>
        <p:grpSpPr>
          <a:xfrm>
            <a:off x="10587929" y="3444114"/>
            <a:ext cx="1317203" cy="1964056"/>
            <a:chOff x="1433749" y="3171517"/>
            <a:chExt cx="1317203" cy="1964056"/>
          </a:xfrm>
        </p:grpSpPr>
        <p:pic>
          <p:nvPicPr>
            <p:cNvPr id="4" name="Graphique 3" descr="Base de données">
              <a:extLst>
                <a:ext uri="{FF2B5EF4-FFF2-40B4-BE49-F238E27FC236}">
                  <a16:creationId xmlns:a16="http://schemas.microsoft.com/office/drawing/2014/main" id="{12860F74-A509-4F61-9BBD-B90B55B373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2597" y="3477732"/>
              <a:ext cx="1144454" cy="1116128"/>
            </a:xfrm>
            <a:prstGeom prst="rect">
              <a:avLst/>
            </a:prstGeom>
          </p:spPr>
        </p:pic>
        <p:sp>
          <p:nvSpPr>
            <p:cNvPr id="5" name="Étoile : 5 branches 4">
              <a:extLst>
                <a:ext uri="{FF2B5EF4-FFF2-40B4-BE49-F238E27FC236}">
                  <a16:creationId xmlns:a16="http://schemas.microsoft.com/office/drawing/2014/main" id="{A3E731C0-67CB-4E22-A20B-96C5135C0874}"/>
                </a:ext>
              </a:extLst>
            </p:cNvPr>
            <p:cNvSpPr/>
            <p:nvPr/>
          </p:nvSpPr>
          <p:spPr>
            <a:xfrm rot="20244749">
              <a:off x="1654326" y="3306600"/>
              <a:ext cx="192030" cy="171132"/>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6" name="Étoile : 5 branches 5">
              <a:extLst>
                <a:ext uri="{FF2B5EF4-FFF2-40B4-BE49-F238E27FC236}">
                  <a16:creationId xmlns:a16="http://schemas.microsoft.com/office/drawing/2014/main" id="{3FBA0196-E67A-4924-897E-775A9B94128D}"/>
                </a:ext>
              </a:extLst>
            </p:cNvPr>
            <p:cNvSpPr/>
            <p:nvPr/>
          </p:nvSpPr>
          <p:spPr>
            <a:xfrm rot="771675">
              <a:off x="2399893" y="3557416"/>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7" name="Étoile : 5 branches 6">
              <a:extLst>
                <a:ext uri="{FF2B5EF4-FFF2-40B4-BE49-F238E27FC236}">
                  <a16:creationId xmlns:a16="http://schemas.microsoft.com/office/drawing/2014/main" id="{9C05F9B2-8E7C-41E3-94CA-D9F363802C0F}"/>
                </a:ext>
              </a:extLst>
            </p:cNvPr>
            <p:cNvSpPr/>
            <p:nvPr/>
          </p:nvSpPr>
          <p:spPr>
            <a:xfrm rot="313703">
              <a:off x="2035518" y="3421805"/>
              <a:ext cx="113664" cy="110851"/>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5 branches 7">
              <a:extLst>
                <a:ext uri="{FF2B5EF4-FFF2-40B4-BE49-F238E27FC236}">
                  <a16:creationId xmlns:a16="http://schemas.microsoft.com/office/drawing/2014/main" id="{F06DA914-0A7D-426E-83E3-7D304D97A51D}"/>
                </a:ext>
              </a:extLst>
            </p:cNvPr>
            <p:cNvSpPr/>
            <p:nvPr/>
          </p:nvSpPr>
          <p:spPr>
            <a:xfrm rot="1258229">
              <a:off x="2258766" y="3206218"/>
              <a:ext cx="146634" cy="141958"/>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Étoile : 5 branches 8">
              <a:extLst>
                <a:ext uri="{FF2B5EF4-FFF2-40B4-BE49-F238E27FC236}">
                  <a16:creationId xmlns:a16="http://schemas.microsoft.com/office/drawing/2014/main" id="{246A020E-6F50-4058-92B2-B774DE17CCAC}"/>
                </a:ext>
              </a:extLst>
            </p:cNvPr>
            <p:cNvSpPr/>
            <p:nvPr/>
          </p:nvSpPr>
          <p:spPr>
            <a:xfrm rot="20244749">
              <a:off x="1585367" y="3756459"/>
              <a:ext cx="85248" cy="8283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1D4D95CA-9E78-4FB9-8498-4DF1CD95DA98}"/>
                </a:ext>
              </a:extLst>
            </p:cNvPr>
            <p:cNvSpPr/>
            <p:nvPr/>
          </p:nvSpPr>
          <p:spPr>
            <a:xfrm>
              <a:off x="1543909" y="3563211"/>
              <a:ext cx="56832" cy="554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C9E06263-4D78-49D6-8A91-760126700F10}"/>
                </a:ext>
              </a:extLst>
            </p:cNvPr>
            <p:cNvSpPr/>
            <p:nvPr/>
          </p:nvSpPr>
          <p:spPr>
            <a:xfrm rot="5235138">
              <a:off x="2532480" y="3932808"/>
              <a:ext cx="55425" cy="568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6158E327-510D-46BB-9162-1D51B96FBC79}"/>
                </a:ext>
              </a:extLst>
            </p:cNvPr>
            <p:cNvSpPr/>
            <p:nvPr/>
          </p:nvSpPr>
          <p:spPr>
            <a:xfrm>
              <a:off x="1969884" y="3171517"/>
              <a:ext cx="85248" cy="831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336F4925-26D9-43DF-918C-A1077EE09DC2}"/>
                </a:ext>
              </a:extLst>
            </p:cNvPr>
            <p:cNvSpPr txBox="1"/>
            <p:nvPr/>
          </p:nvSpPr>
          <p:spPr>
            <a:xfrm>
              <a:off x="1433749" y="4550798"/>
              <a:ext cx="1317203" cy="584775"/>
            </a:xfrm>
            <a:prstGeom prst="rect">
              <a:avLst/>
            </a:prstGeom>
            <a:noFill/>
          </p:spPr>
          <p:txBody>
            <a:bodyPr wrap="square" rtlCol="0">
              <a:spAutoFit/>
            </a:bodyPr>
            <a:lstStyle/>
            <a:p>
              <a:pPr algn="ctr"/>
              <a:r>
                <a:rPr lang="fr-FR" sz="1600" dirty="0">
                  <a:solidFill>
                    <a:schemeClr val="accent3">
                      <a:lumMod val="75000"/>
                    </a:schemeClr>
                  </a:solidFill>
                  <a:effectLst>
                    <a:outerShdw blurRad="38100" dist="38100" dir="2700000" algn="tl">
                      <a:srgbClr val="000000">
                        <a:alpha val="43137"/>
                      </a:srgbClr>
                    </a:outerShdw>
                  </a:effectLst>
                </a:rPr>
                <a:t>DONNÉE</a:t>
              </a:r>
            </a:p>
            <a:p>
              <a:pPr algn="ctr"/>
              <a:r>
                <a:rPr lang="fr-FR" sz="1600" dirty="0">
                  <a:solidFill>
                    <a:schemeClr val="accent3">
                      <a:lumMod val="75000"/>
                    </a:schemeClr>
                  </a:solidFill>
                  <a:effectLst>
                    <a:outerShdw blurRad="38100" dist="38100" dir="2700000" algn="tl">
                      <a:srgbClr val="000000">
                        <a:alpha val="43137"/>
                      </a:srgbClr>
                    </a:outerShdw>
                  </a:effectLst>
                </a:rPr>
                <a:t>NETTOYÉE</a:t>
              </a:r>
            </a:p>
          </p:txBody>
        </p:sp>
      </p:grpSp>
      <p:sp>
        <p:nvSpPr>
          <p:cNvPr id="14" name="Flèche : droite 13">
            <a:extLst>
              <a:ext uri="{FF2B5EF4-FFF2-40B4-BE49-F238E27FC236}">
                <a16:creationId xmlns:a16="http://schemas.microsoft.com/office/drawing/2014/main" id="{22A8DC66-2D93-453A-8503-AADC7F150F80}"/>
              </a:ext>
            </a:extLst>
          </p:cNvPr>
          <p:cNvSpPr/>
          <p:nvPr/>
        </p:nvSpPr>
        <p:spPr>
          <a:xfrm>
            <a:off x="1822370" y="5021477"/>
            <a:ext cx="8689035" cy="200403"/>
          </a:xfrm>
          <a:prstGeom prst="rightArrow">
            <a:avLst/>
          </a:prstGeom>
          <a:solidFill>
            <a:schemeClr val="accent3">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5735388C-5865-4CE4-8492-AB825D869EF8}"/>
              </a:ext>
            </a:extLst>
          </p:cNvPr>
          <p:cNvSpPr/>
          <p:nvPr/>
        </p:nvSpPr>
        <p:spPr>
          <a:xfrm>
            <a:off x="0" y="6608765"/>
            <a:ext cx="12192000" cy="24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lèche : droite 31">
            <a:extLst>
              <a:ext uri="{FF2B5EF4-FFF2-40B4-BE49-F238E27FC236}">
                <a16:creationId xmlns:a16="http://schemas.microsoft.com/office/drawing/2014/main" id="{D7B0DA87-FFA8-4D94-9E2F-D79B04B27C23}"/>
              </a:ext>
            </a:extLst>
          </p:cNvPr>
          <p:cNvSpPr/>
          <p:nvPr/>
        </p:nvSpPr>
        <p:spPr>
          <a:xfrm rot="16200000">
            <a:off x="951368" y="3387317"/>
            <a:ext cx="336473" cy="196730"/>
          </a:xfrm>
          <a:prstGeom prst="rightArrow">
            <a:avLst/>
          </a:prstGeom>
          <a:solidFill>
            <a:schemeClr val="accent5">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solidFill>
                <a:schemeClr val="accent1"/>
              </a:solidFill>
              <a:effectLst>
                <a:outerShdw blurRad="38100" dist="25400" dir="5400000" algn="ctr" rotWithShape="0">
                  <a:srgbClr val="6E747A">
                    <a:alpha val="43000"/>
                  </a:srgbClr>
                </a:outerShdw>
              </a:effectLst>
            </a:endParaRPr>
          </a:p>
        </p:txBody>
      </p:sp>
      <p:sp>
        <p:nvSpPr>
          <p:cNvPr id="34" name="Rectangle 33">
            <a:extLst>
              <a:ext uri="{FF2B5EF4-FFF2-40B4-BE49-F238E27FC236}">
                <a16:creationId xmlns:a16="http://schemas.microsoft.com/office/drawing/2014/main" id="{69319814-1B86-4DF9-9D7F-D2AE44F24482}"/>
              </a:ext>
            </a:extLst>
          </p:cNvPr>
          <p:cNvSpPr/>
          <p:nvPr/>
        </p:nvSpPr>
        <p:spPr>
          <a:xfrm>
            <a:off x="505299" y="1339891"/>
            <a:ext cx="1317071" cy="469595"/>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33" name="ZoneTexte 32">
            <a:extLst>
              <a:ext uri="{FF2B5EF4-FFF2-40B4-BE49-F238E27FC236}">
                <a16:creationId xmlns:a16="http://schemas.microsoft.com/office/drawing/2014/main" id="{2F9B7C0F-B964-49BA-AFAE-5B0538D00A21}"/>
              </a:ext>
            </a:extLst>
          </p:cNvPr>
          <p:cNvSpPr txBox="1"/>
          <p:nvPr/>
        </p:nvSpPr>
        <p:spPr>
          <a:xfrm>
            <a:off x="432556" y="1300988"/>
            <a:ext cx="1456439"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Connaissances</a:t>
            </a:r>
          </a:p>
          <a:p>
            <a:pPr algn="ctr"/>
            <a:r>
              <a:rPr lang="fr-FR" sz="1400" dirty="0">
                <a:solidFill>
                  <a:schemeClr val="accent3">
                    <a:lumMod val="50000"/>
                  </a:schemeClr>
                </a:solidFill>
                <a:latin typeface="Arial" panose="020B0604020202020204" pitchFamily="34" charset="0"/>
                <a:cs typeface="Arial" panose="020B0604020202020204" pitchFamily="34" charset="0"/>
              </a:rPr>
              <a:t> métier</a:t>
            </a:r>
          </a:p>
        </p:txBody>
      </p:sp>
      <p:grpSp>
        <p:nvGrpSpPr>
          <p:cNvPr id="73" name="Groupe 72">
            <a:extLst>
              <a:ext uri="{FF2B5EF4-FFF2-40B4-BE49-F238E27FC236}">
                <a16:creationId xmlns:a16="http://schemas.microsoft.com/office/drawing/2014/main" id="{411D2667-5A2E-4068-BF95-478AE29545A7}"/>
              </a:ext>
            </a:extLst>
          </p:cNvPr>
          <p:cNvGrpSpPr/>
          <p:nvPr/>
        </p:nvGrpSpPr>
        <p:grpSpPr>
          <a:xfrm>
            <a:off x="493683" y="2111876"/>
            <a:ext cx="1256450" cy="1031692"/>
            <a:chOff x="392238" y="1051579"/>
            <a:chExt cx="1256450" cy="1031692"/>
          </a:xfrm>
        </p:grpSpPr>
        <p:pic>
          <p:nvPicPr>
            <p:cNvPr id="36" name="Image 35">
              <a:extLst>
                <a:ext uri="{FF2B5EF4-FFF2-40B4-BE49-F238E27FC236}">
                  <a16:creationId xmlns:a16="http://schemas.microsoft.com/office/drawing/2014/main" id="{AD812043-EB7B-4644-A0C3-426CB9134A9B}"/>
                </a:ext>
              </a:extLst>
            </p:cNvPr>
            <p:cNvPicPr>
              <a:picLocks noChangeAspect="1"/>
            </p:cNvPicPr>
            <p:nvPr/>
          </p:nvPicPr>
          <p:blipFill>
            <a:blip r:embed="rId4"/>
            <a:stretch>
              <a:fillRect/>
            </a:stretch>
          </p:blipFill>
          <p:spPr>
            <a:xfrm>
              <a:off x="392238" y="1466401"/>
              <a:ext cx="345573" cy="463615"/>
            </a:xfrm>
            <a:prstGeom prst="rect">
              <a:avLst/>
            </a:prstGeom>
          </p:spPr>
        </p:pic>
        <p:pic>
          <p:nvPicPr>
            <p:cNvPr id="37" name="Image 36">
              <a:extLst>
                <a:ext uri="{FF2B5EF4-FFF2-40B4-BE49-F238E27FC236}">
                  <a16:creationId xmlns:a16="http://schemas.microsoft.com/office/drawing/2014/main" id="{3E620607-5D1B-4478-BA9F-8B530743C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5" y="1051579"/>
              <a:ext cx="704456" cy="531501"/>
            </a:xfrm>
            <a:prstGeom prst="rect">
              <a:avLst/>
            </a:prstGeom>
          </p:spPr>
        </p:pic>
        <p:pic>
          <p:nvPicPr>
            <p:cNvPr id="38" name="Image 37">
              <a:extLst>
                <a:ext uri="{FF2B5EF4-FFF2-40B4-BE49-F238E27FC236}">
                  <a16:creationId xmlns:a16="http://schemas.microsoft.com/office/drawing/2014/main" id="{AB2CD732-AF2D-4483-929B-4EFAA2B4D730}"/>
                </a:ext>
              </a:extLst>
            </p:cNvPr>
            <p:cNvPicPr>
              <a:picLocks noChangeAspect="1"/>
            </p:cNvPicPr>
            <p:nvPr/>
          </p:nvPicPr>
          <p:blipFill>
            <a:blip r:embed="rId6"/>
            <a:stretch>
              <a:fillRect/>
            </a:stretch>
          </p:blipFill>
          <p:spPr>
            <a:xfrm>
              <a:off x="849864" y="1645683"/>
              <a:ext cx="388604" cy="437588"/>
            </a:xfrm>
            <a:prstGeom prst="rect">
              <a:avLst/>
            </a:prstGeom>
          </p:spPr>
        </p:pic>
        <p:pic>
          <p:nvPicPr>
            <p:cNvPr id="39" name="Image 38">
              <a:extLst>
                <a:ext uri="{FF2B5EF4-FFF2-40B4-BE49-F238E27FC236}">
                  <a16:creationId xmlns:a16="http://schemas.microsoft.com/office/drawing/2014/main" id="{16D4EF5A-184A-4919-A54E-29769D57E3A9}"/>
                </a:ext>
              </a:extLst>
            </p:cNvPr>
            <p:cNvPicPr>
              <a:picLocks noChangeAspect="1"/>
            </p:cNvPicPr>
            <p:nvPr/>
          </p:nvPicPr>
          <p:blipFill>
            <a:blip r:embed="rId7"/>
            <a:stretch>
              <a:fillRect/>
            </a:stretch>
          </p:blipFill>
          <p:spPr>
            <a:xfrm>
              <a:off x="1352461" y="1524565"/>
              <a:ext cx="296227" cy="405997"/>
            </a:xfrm>
            <a:prstGeom prst="rect">
              <a:avLst/>
            </a:prstGeom>
          </p:spPr>
        </p:pic>
      </p:grpSp>
      <p:pic>
        <p:nvPicPr>
          <p:cNvPr id="41" name="Graphique 40" descr="Base de données">
            <a:extLst>
              <a:ext uri="{FF2B5EF4-FFF2-40B4-BE49-F238E27FC236}">
                <a16:creationId xmlns:a16="http://schemas.microsoft.com/office/drawing/2014/main" id="{7C9385AF-F201-468F-ABCF-08B5BA4D3C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10202" y="3231931"/>
            <a:ext cx="909379" cy="886871"/>
          </a:xfrm>
          <a:prstGeom prst="rect">
            <a:avLst/>
          </a:prstGeom>
        </p:spPr>
      </p:pic>
      <p:pic>
        <p:nvPicPr>
          <p:cNvPr id="42" name="Graphique 41" descr="Base de données">
            <a:extLst>
              <a:ext uri="{FF2B5EF4-FFF2-40B4-BE49-F238E27FC236}">
                <a16:creationId xmlns:a16="http://schemas.microsoft.com/office/drawing/2014/main" id="{632770C7-C76C-4233-A530-D86CB81FD1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5839" y="3968110"/>
            <a:ext cx="909379" cy="886871"/>
          </a:xfrm>
          <a:prstGeom prst="rect">
            <a:avLst/>
          </a:prstGeom>
        </p:spPr>
      </p:pic>
      <p:sp>
        <p:nvSpPr>
          <p:cNvPr id="43" name="ZoneTexte 42">
            <a:extLst>
              <a:ext uri="{FF2B5EF4-FFF2-40B4-BE49-F238E27FC236}">
                <a16:creationId xmlns:a16="http://schemas.microsoft.com/office/drawing/2014/main" id="{5762B1F7-5E1A-4926-82DC-E10D12B941E4}"/>
              </a:ext>
            </a:extLst>
          </p:cNvPr>
          <p:cNvSpPr txBox="1"/>
          <p:nvPr/>
        </p:nvSpPr>
        <p:spPr>
          <a:xfrm>
            <a:off x="1393856" y="4418739"/>
            <a:ext cx="1456439" cy="307777"/>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2015</a:t>
            </a:r>
          </a:p>
        </p:txBody>
      </p:sp>
      <p:sp>
        <p:nvSpPr>
          <p:cNvPr id="44" name="ZoneTexte 43">
            <a:extLst>
              <a:ext uri="{FF2B5EF4-FFF2-40B4-BE49-F238E27FC236}">
                <a16:creationId xmlns:a16="http://schemas.microsoft.com/office/drawing/2014/main" id="{A88A77C9-D5F9-45AD-BD29-752984C2A6B2}"/>
              </a:ext>
            </a:extLst>
          </p:cNvPr>
          <p:cNvSpPr txBox="1"/>
          <p:nvPr/>
        </p:nvSpPr>
        <p:spPr>
          <a:xfrm>
            <a:off x="1393856" y="3718613"/>
            <a:ext cx="1456439" cy="307777"/>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2016</a:t>
            </a:r>
          </a:p>
        </p:txBody>
      </p:sp>
      <p:sp>
        <p:nvSpPr>
          <p:cNvPr id="45" name="Rectangle 44">
            <a:extLst>
              <a:ext uri="{FF2B5EF4-FFF2-40B4-BE49-F238E27FC236}">
                <a16:creationId xmlns:a16="http://schemas.microsoft.com/office/drawing/2014/main" id="{11200BE4-01F2-452E-9BA4-2580FAC979BC}"/>
              </a:ext>
            </a:extLst>
          </p:cNvPr>
          <p:cNvSpPr/>
          <p:nvPr/>
        </p:nvSpPr>
        <p:spPr>
          <a:xfrm>
            <a:off x="529682" y="5521567"/>
            <a:ext cx="1262189" cy="478307"/>
          </a:xfrm>
          <a:prstGeom prst="rect">
            <a:avLst/>
          </a:prstGeom>
          <a:solidFill>
            <a:schemeClr val="accent2">
              <a:lumMod val="60000"/>
              <a:lumOff val="4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46" name="ZoneTexte 45">
            <a:extLst>
              <a:ext uri="{FF2B5EF4-FFF2-40B4-BE49-F238E27FC236}">
                <a16:creationId xmlns:a16="http://schemas.microsoft.com/office/drawing/2014/main" id="{1075A939-CB0B-4815-8AAD-39E2210502E7}"/>
              </a:ext>
            </a:extLst>
          </p:cNvPr>
          <p:cNvSpPr txBox="1"/>
          <p:nvPr/>
        </p:nvSpPr>
        <p:spPr>
          <a:xfrm>
            <a:off x="715546" y="5594785"/>
            <a:ext cx="824895"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Collecte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47" name="Rectangle 46">
            <a:extLst>
              <a:ext uri="{FF2B5EF4-FFF2-40B4-BE49-F238E27FC236}">
                <a16:creationId xmlns:a16="http://schemas.microsoft.com/office/drawing/2014/main" id="{FD21B42B-0828-4A4D-BEC8-FD1AF00CCBE2}"/>
              </a:ext>
            </a:extLst>
          </p:cNvPr>
          <p:cNvSpPr/>
          <p:nvPr/>
        </p:nvSpPr>
        <p:spPr>
          <a:xfrm>
            <a:off x="1825427" y="5519899"/>
            <a:ext cx="4443621" cy="478307"/>
          </a:xfrm>
          <a:prstGeom prst="rect">
            <a:avLst/>
          </a:prstGeom>
          <a:solidFill>
            <a:schemeClr val="accent2">
              <a:lumMod val="60000"/>
              <a:lumOff val="4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48" name="ZoneTexte 47">
            <a:extLst>
              <a:ext uri="{FF2B5EF4-FFF2-40B4-BE49-F238E27FC236}">
                <a16:creationId xmlns:a16="http://schemas.microsoft.com/office/drawing/2014/main" id="{63062134-E7DB-483C-832D-0E0C1FDFADC5}"/>
              </a:ext>
            </a:extLst>
          </p:cNvPr>
          <p:cNvSpPr txBox="1"/>
          <p:nvPr/>
        </p:nvSpPr>
        <p:spPr>
          <a:xfrm>
            <a:off x="2569333" y="5611278"/>
            <a:ext cx="2833632"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Analyse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49" name="ZoneTexte 48">
            <a:extLst>
              <a:ext uri="{FF2B5EF4-FFF2-40B4-BE49-F238E27FC236}">
                <a16:creationId xmlns:a16="http://schemas.microsoft.com/office/drawing/2014/main" id="{43A39474-FA73-4222-9958-3FAD86F7052F}"/>
              </a:ext>
            </a:extLst>
          </p:cNvPr>
          <p:cNvSpPr txBox="1"/>
          <p:nvPr/>
        </p:nvSpPr>
        <p:spPr>
          <a:xfrm>
            <a:off x="1990435" y="2098651"/>
            <a:ext cx="1358739" cy="523220"/>
          </a:xfrm>
          <a:prstGeom prst="rect">
            <a:avLst/>
          </a:prstGeom>
          <a:noFill/>
        </p:spPr>
        <p:txBody>
          <a:bodyPr wrap="square" rtlCol="0">
            <a:spAutoFit/>
          </a:bodyPr>
          <a:lstStyle/>
          <a:p>
            <a:r>
              <a:rPr lang="fr-FR" sz="1400" b="1" dirty="0">
                <a:solidFill>
                  <a:schemeClr val="accent3">
                    <a:lumMod val="50000"/>
                  </a:schemeClr>
                </a:solidFill>
                <a:latin typeface="Arial" panose="020B0604020202020204" pitchFamily="34" charset="0"/>
                <a:cs typeface="Arial" panose="020B0604020202020204" pitchFamily="34" charset="0"/>
              </a:rPr>
              <a:t>Comparaison</a:t>
            </a:r>
          </a:p>
          <a:p>
            <a:r>
              <a:rPr lang="fr-FR" sz="1400" b="1" dirty="0">
                <a:solidFill>
                  <a:schemeClr val="accent3">
                    <a:lumMod val="50000"/>
                  </a:schemeClr>
                </a:solidFill>
                <a:latin typeface="Arial" panose="020B0604020202020204" pitchFamily="34" charset="0"/>
                <a:cs typeface="Arial" panose="020B0604020202020204" pitchFamily="34" charset="0"/>
              </a:rPr>
              <a:t>Assemblage</a:t>
            </a:r>
          </a:p>
        </p:txBody>
      </p:sp>
      <p:sp>
        <p:nvSpPr>
          <p:cNvPr id="50" name="Rectangle 49">
            <a:extLst>
              <a:ext uri="{FF2B5EF4-FFF2-40B4-BE49-F238E27FC236}">
                <a16:creationId xmlns:a16="http://schemas.microsoft.com/office/drawing/2014/main" id="{98840657-ED12-4245-8BEB-EC902391E19A}"/>
              </a:ext>
            </a:extLst>
          </p:cNvPr>
          <p:cNvSpPr/>
          <p:nvPr/>
        </p:nvSpPr>
        <p:spPr>
          <a:xfrm>
            <a:off x="3434794" y="1339892"/>
            <a:ext cx="2881490"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51" name="ZoneTexte 50">
            <a:extLst>
              <a:ext uri="{FF2B5EF4-FFF2-40B4-BE49-F238E27FC236}">
                <a16:creationId xmlns:a16="http://schemas.microsoft.com/office/drawing/2014/main" id="{702C28C3-930A-4C3A-B289-607808332220}"/>
              </a:ext>
            </a:extLst>
          </p:cNvPr>
          <p:cNvSpPr txBox="1"/>
          <p:nvPr/>
        </p:nvSpPr>
        <p:spPr>
          <a:xfrm>
            <a:off x="4163851" y="1407621"/>
            <a:ext cx="1423375"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Visualisation</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pic>
        <p:nvPicPr>
          <p:cNvPr id="53" name="Graphique 52" descr="Graphique à barres">
            <a:extLst>
              <a:ext uri="{FF2B5EF4-FFF2-40B4-BE49-F238E27FC236}">
                <a16:creationId xmlns:a16="http://schemas.microsoft.com/office/drawing/2014/main" id="{0BE2AB49-2369-46F5-AAD5-BFBA451804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67638" y="3696922"/>
            <a:ext cx="914400" cy="914400"/>
          </a:xfrm>
          <a:prstGeom prst="rect">
            <a:avLst/>
          </a:prstGeom>
        </p:spPr>
      </p:pic>
      <p:sp>
        <p:nvSpPr>
          <p:cNvPr id="54" name="ZoneTexte 53">
            <a:extLst>
              <a:ext uri="{FF2B5EF4-FFF2-40B4-BE49-F238E27FC236}">
                <a16:creationId xmlns:a16="http://schemas.microsoft.com/office/drawing/2014/main" id="{6D53DA44-813F-46AA-8974-D4A425740719}"/>
              </a:ext>
            </a:extLst>
          </p:cNvPr>
          <p:cNvSpPr txBox="1"/>
          <p:nvPr/>
        </p:nvSpPr>
        <p:spPr>
          <a:xfrm>
            <a:off x="3520440" y="2105122"/>
            <a:ext cx="1083214" cy="523220"/>
          </a:xfrm>
          <a:prstGeom prst="rect">
            <a:avLst/>
          </a:prstGeom>
          <a:noFill/>
        </p:spPr>
        <p:txBody>
          <a:bodyPr wrap="square" rtlCol="0">
            <a:spAutoFit/>
          </a:bodyPr>
          <a:lstStyle/>
          <a:p>
            <a:r>
              <a:rPr lang="fr-FR" sz="1400" b="1" dirty="0">
                <a:solidFill>
                  <a:schemeClr val="accent3">
                    <a:lumMod val="50000"/>
                  </a:schemeClr>
                </a:solidFill>
                <a:latin typeface="Arial" panose="020B0604020202020204" pitchFamily="34" charset="0"/>
                <a:cs typeface="Arial" panose="020B0604020202020204" pitchFamily="34" charset="0"/>
              </a:rPr>
              <a:t>Analyse</a:t>
            </a:r>
            <a:r>
              <a:rPr lang="fr-FR" sz="1400" i="1" dirty="0">
                <a:solidFill>
                  <a:schemeClr val="accent3">
                    <a:lumMod val="50000"/>
                  </a:schemeClr>
                </a:solidFill>
                <a:latin typeface="Arial" panose="020B0604020202020204" pitchFamily="34" charset="0"/>
                <a:cs typeface="Arial" panose="020B0604020202020204" pitchFamily="34" charset="0"/>
              </a:rPr>
              <a:t> univariée</a:t>
            </a:r>
          </a:p>
        </p:txBody>
      </p:sp>
      <p:sp>
        <p:nvSpPr>
          <p:cNvPr id="55" name="ZoneTexte 54">
            <a:extLst>
              <a:ext uri="{FF2B5EF4-FFF2-40B4-BE49-F238E27FC236}">
                <a16:creationId xmlns:a16="http://schemas.microsoft.com/office/drawing/2014/main" id="{E961EE9A-E2DF-4831-897D-DECBC5764900}"/>
              </a:ext>
            </a:extLst>
          </p:cNvPr>
          <p:cNvSpPr txBox="1"/>
          <p:nvPr/>
        </p:nvSpPr>
        <p:spPr>
          <a:xfrm>
            <a:off x="4866256" y="2105122"/>
            <a:ext cx="1358739" cy="738664"/>
          </a:xfrm>
          <a:prstGeom prst="rect">
            <a:avLst/>
          </a:prstGeom>
          <a:noFill/>
        </p:spPr>
        <p:txBody>
          <a:bodyPr wrap="square" rtlCol="0">
            <a:spAutoFit/>
          </a:bodyPr>
          <a:lstStyle/>
          <a:p>
            <a:r>
              <a:rPr lang="fr-FR" sz="1400" b="1" dirty="0">
                <a:solidFill>
                  <a:schemeClr val="accent3">
                    <a:lumMod val="50000"/>
                  </a:schemeClr>
                </a:solidFill>
                <a:latin typeface="Arial" panose="020B0604020202020204" pitchFamily="34" charset="0"/>
                <a:cs typeface="Arial" panose="020B0604020202020204" pitchFamily="34" charset="0"/>
              </a:rPr>
              <a:t>Analyse</a:t>
            </a:r>
          </a:p>
          <a:p>
            <a:r>
              <a:rPr lang="fr-FR" sz="1400" i="1" dirty="0">
                <a:solidFill>
                  <a:schemeClr val="accent3">
                    <a:lumMod val="50000"/>
                  </a:schemeClr>
                </a:solidFill>
                <a:latin typeface="Arial" panose="020B0604020202020204" pitchFamily="34" charset="0"/>
                <a:cs typeface="Arial" panose="020B0604020202020204" pitchFamily="34" charset="0"/>
              </a:rPr>
              <a:t>- bi</a:t>
            </a:r>
          </a:p>
          <a:p>
            <a:r>
              <a:rPr lang="fr-FR" sz="1400" i="1" dirty="0">
                <a:solidFill>
                  <a:schemeClr val="accent3">
                    <a:lumMod val="50000"/>
                  </a:schemeClr>
                </a:solidFill>
                <a:latin typeface="Arial" panose="020B0604020202020204" pitchFamily="34" charset="0"/>
                <a:cs typeface="Arial" panose="020B0604020202020204" pitchFamily="34" charset="0"/>
              </a:rPr>
              <a:t>- multivariée</a:t>
            </a:r>
          </a:p>
        </p:txBody>
      </p:sp>
      <p:sp>
        <p:nvSpPr>
          <p:cNvPr id="56" name="Rectangle 55">
            <a:extLst>
              <a:ext uri="{FF2B5EF4-FFF2-40B4-BE49-F238E27FC236}">
                <a16:creationId xmlns:a16="http://schemas.microsoft.com/office/drawing/2014/main" id="{5A4D6AF8-2D93-49DE-A4B2-DEC44AA93A40}"/>
              </a:ext>
            </a:extLst>
          </p:cNvPr>
          <p:cNvSpPr/>
          <p:nvPr/>
        </p:nvSpPr>
        <p:spPr>
          <a:xfrm>
            <a:off x="1881208" y="1339892"/>
            <a:ext cx="1515701"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57" name="ZoneTexte 56">
            <a:extLst>
              <a:ext uri="{FF2B5EF4-FFF2-40B4-BE49-F238E27FC236}">
                <a16:creationId xmlns:a16="http://schemas.microsoft.com/office/drawing/2014/main" id="{23EFC374-65D4-4953-9D07-4C584348B4A2}"/>
              </a:ext>
            </a:extLst>
          </p:cNvPr>
          <p:cNvSpPr txBox="1"/>
          <p:nvPr/>
        </p:nvSpPr>
        <p:spPr>
          <a:xfrm>
            <a:off x="1825427" y="1397644"/>
            <a:ext cx="1571483"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Compréhension</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pic>
        <p:nvPicPr>
          <p:cNvPr id="60" name="Picture 2" descr="seaborn.PairGrid — seaborn 0.11.0 documentation">
            <a:extLst>
              <a:ext uri="{FF2B5EF4-FFF2-40B4-BE49-F238E27FC236}">
                <a16:creationId xmlns:a16="http://schemas.microsoft.com/office/drawing/2014/main" id="{DA8FC357-FB1F-42F6-B8DC-62D83E461FF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564" r="13619" b="7089"/>
          <a:stretch/>
        </p:blipFill>
        <p:spPr bwMode="auto">
          <a:xfrm>
            <a:off x="4803141" y="3379731"/>
            <a:ext cx="1375491" cy="1393773"/>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2623CE6B-6ABC-434F-938A-69A3354BE02C}"/>
              </a:ext>
            </a:extLst>
          </p:cNvPr>
          <p:cNvSpPr/>
          <p:nvPr/>
        </p:nvSpPr>
        <p:spPr>
          <a:xfrm>
            <a:off x="6354167" y="1341595"/>
            <a:ext cx="2058043"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62" name="ZoneTexte 61">
            <a:extLst>
              <a:ext uri="{FF2B5EF4-FFF2-40B4-BE49-F238E27FC236}">
                <a16:creationId xmlns:a16="http://schemas.microsoft.com/office/drawing/2014/main" id="{6AD42948-9BA0-4C79-8600-4BBEAC89DFDC}"/>
              </a:ext>
            </a:extLst>
          </p:cNvPr>
          <p:cNvSpPr txBox="1"/>
          <p:nvPr/>
        </p:nvSpPr>
        <p:spPr>
          <a:xfrm>
            <a:off x="6719046" y="1419631"/>
            <a:ext cx="1423375"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Nettoyage</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59" name="ZoneTexte 58">
            <a:extLst>
              <a:ext uri="{FF2B5EF4-FFF2-40B4-BE49-F238E27FC236}">
                <a16:creationId xmlns:a16="http://schemas.microsoft.com/office/drawing/2014/main" id="{FCB9B2AE-F694-47DA-8764-13C9C37495F8}"/>
              </a:ext>
            </a:extLst>
          </p:cNvPr>
          <p:cNvSpPr txBox="1"/>
          <p:nvPr/>
        </p:nvSpPr>
        <p:spPr>
          <a:xfrm>
            <a:off x="7243773" y="3718613"/>
            <a:ext cx="808996" cy="830997"/>
          </a:xfrm>
          <a:prstGeom prst="rect">
            <a:avLst/>
          </a:prstGeom>
          <a:noFill/>
        </p:spPr>
        <p:txBody>
          <a:bodyPr wrap="square" rtlCol="0">
            <a:spAutoFit/>
          </a:bodyPr>
          <a:lstStyle/>
          <a:p>
            <a:r>
              <a:rPr lang="fr-FR" sz="4800" b="1" dirty="0">
                <a:solidFill>
                  <a:schemeClr val="accent3">
                    <a:lumMod val="75000"/>
                  </a:schemeClr>
                </a:solidFill>
              </a:rPr>
              <a:t>?</a:t>
            </a:r>
          </a:p>
        </p:txBody>
      </p:sp>
      <p:sp>
        <p:nvSpPr>
          <p:cNvPr id="64" name="ZoneTexte 63">
            <a:extLst>
              <a:ext uri="{FF2B5EF4-FFF2-40B4-BE49-F238E27FC236}">
                <a16:creationId xmlns:a16="http://schemas.microsoft.com/office/drawing/2014/main" id="{5C6A296A-960C-4AAE-A553-08B95798523E}"/>
              </a:ext>
            </a:extLst>
          </p:cNvPr>
          <p:cNvSpPr txBox="1"/>
          <p:nvPr/>
        </p:nvSpPr>
        <p:spPr>
          <a:xfrm>
            <a:off x="6290914" y="2112823"/>
            <a:ext cx="2144067" cy="738664"/>
          </a:xfrm>
          <a:prstGeom prst="rect">
            <a:avLst/>
          </a:prstGeom>
          <a:noFill/>
        </p:spPr>
        <p:txBody>
          <a:bodyPr wrap="square" rtlCol="0">
            <a:spAutoFit/>
          </a:bodyPr>
          <a:lstStyle/>
          <a:p>
            <a:r>
              <a:rPr lang="fr-FR" sz="1400" b="1" dirty="0">
                <a:solidFill>
                  <a:schemeClr val="accent3">
                    <a:lumMod val="50000"/>
                  </a:schemeClr>
                </a:solidFill>
                <a:latin typeface="Arial" panose="020B0604020202020204" pitchFamily="34" charset="0"/>
                <a:cs typeface="Arial" panose="020B0604020202020204" pitchFamily="34" charset="0"/>
              </a:rPr>
              <a:t>Détection</a:t>
            </a:r>
          </a:p>
          <a:p>
            <a:pPr marL="285750" indent="-285750">
              <a:buFontTx/>
              <a:buChar char="-"/>
            </a:pPr>
            <a:r>
              <a:rPr lang="fr-FR" sz="1400" i="1" dirty="0">
                <a:solidFill>
                  <a:schemeClr val="accent3">
                    <a:lumMod val="50000"/>
                  </a:schemeClr>
                </a:solidFill>
                <a:latin typeface="Arial" panose="020B0604020202020204" pitchFamily="34" charset="0"/>
                <a:cs typeface="Arial" panose="020B0604020202020204" pitchFamily="34" charset="0"/>
              </a:rPr>
              <a:t>valeurs manquantes </a:t>
            </a:r>
          </a:p>
          <a:p>
            <a:pPr marL="285750" indent="-285750">
              <a:buFontTx/>
              <a:buChar char="-"/>
            </a:pPr>
            <a:r>
              <a:rPr lang="fr-FR" sz="1400" i="1" dirty="0">
                <a:solidFill>
                  <a:schemeClr val="accent3">
                    <a:lumMod val="50000"/>
                  </a:schemeClr>
                </a:solidFill>
                <a:latin typeface="Arial" panose="020B0604020202020204" pitchFamily="34" charset="0"/>
                <a:cs typeface="Arial" panose="020B0604020202020204" pitchFamily="34" charset="0"/>
              </a:rPr>
              <a:t>valeurs aberrantes</a:t>
            </a:r>
          </a:p>
        </p:txBody>
      </p:sp>
      <p:sp>
        <p:nvSpPr>
          <p:cNvPr id="66" name="ZoneTexte 65">
            <a:extLst>
              <a:ext uri="{FF2B5EF4-FFF2-40B4-BE49-F238E27FC236}">
                <a16:creationId xmlns:a16="http://schemas.microsoft.com/office/drawing/2014/main" id="{5063FCAD-9EA6-4036-93FC-AFF8D82C77DC}"/>
              </a:ext>
            </a:extLst>
          </p:cNvPr>
          <p:cNvSpPr txBox="1"/>
          <p:nvPr/>
        </p:nvSpPr>
        <p:spPr>
          <a:xfrm>
            <a:off x="91797" y="6573543"/>
            <a:ext cx="2429212" cy="307777"/>
          </a:xfrm>
          <a:prstGeom prst="rect">
            <a:avLst/>
          </a:prstGeom>
          <a:noFill/>
        </p:spPr>
        <p:txBody>
          <a:bodyPr wrap="square">
            <a:spAutoFit/>
          </a:bodyPr>
          <a:lstStyle/>
          <a:p>
            <a:r>
              <a:rPr lang="fr-FR" sz="1400" b="0" i="1" dirty="0">
                <a:solidFill>
                  <a:schemeClr val="bg1"/>
                </a:solidFill>
                <a:effectLst/>
                <a:latin typeface="-apple-system"/>
              </a:rPr>
              <a:t>«Garbage in, Garbage out»</a:t>
            </a:r>
            <a:endParaRPr lang="fr-FR" sz="1400" i="1" dirty="0">
              <a:solidFill>
                <a:schemeClr val="bg1"/>
              </a:solidFill>
            </a:endParaRPr>
          </a:p>
        </p:txBody>
      </p:sp>
      <p:sp>
        <p:nvSpPr>
          <p:cNvPr id="67" name="Rectangle 66">
            <a:extLst>
              <a:ext uri="{FF2B5EF4-FFF2-40B4-BE49-F238E27FC236}">
                <a16:creationId xmlns:a16="http://schemas.microsoft.com/office/drawing/2014/main" id="{C163D734-9FEA-4E00-BE8A-6FD6DBD93C43}"/>
              </a:ext>
            </a:extLst>
          </p:cNvPr>
          <p:cNvSpPr/>
          <p:nvPr/>
        </p:nvSpPr>
        <p:spPr>
          <a:xfrm>
            <a:off x="6310993" y="5518836"/>
            <a:ext cx="3976864" cy="478307"/>
          </a:xfrm>
          <a:prstGeom prst="rect">
            <a:avLst/>
          </a:prstGeom>
          <a:solidFill>
            <a:schemeClr val="accent2">
              <a:lumMod val="60000"/>
              <a:lumOff val="4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68" name="ZoneTexte 67">
            <a:extLst>
              <a:ext uri="{FF2B5EF4-FFF2-40B4-BE49-F238E27FC236}">
                <a16:creationId xmlns:a16="http://schemas.microsoft.com/office/drawing/2014/main" id="{ECE44B33-9242-4F92-B33C-665754629BC4}"/>
              </a:ext>
            </a:extLst>
          </p:cNvPr>
          <p:cNvSpPr txBox="1"/>
          <p:nvPr/>
        </p:nvSpPr>
        <p:spPr>
          <a:xfrm>
            <a:off x="6897742" y="5600553"/>
            <a:ext cx="2833632" cy="523220"/>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Transformation</a:t>
            </a:r>
          </a:p>
          <a:p>
            <a:pPr algn="ctr"/>
            <a:r>
              <a:rPr lang="fr-FR" sz="1400" dirty="0">
                <a:solidFill>
                  <a:schemeClr val="accent3">
                    <a:lumMod val="50000"/>
                  </a:schemeClr>
                </a:solidFill>
                <a:latin typeface="Arial" panose="020B0604020202020204" pitchFamily="34" charset="0"/>
                <a:cs typeface="Arial" panose="020B0604020202020204" pitchFamily="34" charset="0"/>
              </a:rPr>
              <a:t> </a:t>
            </a:r>
          </a:p>
        </p:txBody>
      </p:sp>
      <p:sp>
        <p:nvSpPr>
          <p:cNvPr id="69" name="Rectangle 68">
            <a:extLst>
              <a:ext uri="{FF2B5EF4-FFF2-40B4-BE49-F238E27FC236}">
                <a16:creationId xmlns:a16="http://schemas.microsoft.com/office/drawing/2014/main" id="{B0DDE3E0-2E99-4ADE-AF66-E09D64C1B451}"/>
              </a:ext>
            </a:extLst>
          </p:cNvPr>
          <p:cNvSpPr/>
          <p:nvPr/>
        </p:nvSpPr>
        <p:spPr>
          <a:xfrm>
            <a:off x="8449733" y="1340935"/>
            <a:ext cx="1818121" cy="478307"/>
          </a:xfrm>
          <a:prstGeom prst="rect">
            <a:avLst/>
          </a:prstGeom>
          <a:solidFill>
            <a:schemeClr val="accent2">
              <a:lumMod val="20000"/>
              <a:lumOff val="80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70" name="ZoneTexte 69">
            <a:extLst>
              <a:ext uri="{FF2B5EF4-FFF2-40B4-BE49-F238E27FC236}">
                <a16:creationId xmlns:a16="http://schemas.microsoft.com/office/drawing/2014/main" id="{94991425-8080-4CCF-B405-5CCDA7AEA7EB}"/>
              </a:ext>
            </a:extLst>
          </p:cNvPr>
          <p:cNvSpPr txBox="1"/>
          <p:nvPr/>
        </p:nvSpPr>
        <p:spPr>
          <a:xfrm>
            <a:off x="8702662" y="1415100"/>
            <a:ext cx="1423375" cy="307777"/>
          </a:xfrm>
          <a:prstGeom prst="rect">
            <a:avLst/>
          </a:prstGeom>
          <a:noFill/>
        </p:spPr>
        <p:txBody>
          <a:bodyPr wrap="square" rtlCol="0">
            <a:spAutoFit/>
          </a:bodyPr>
          <a:lstStyle/>
          <a:p>
            <a:pPr algn="ctr"/>
            <a:r>
              <a:rPr lang="fr-FR" sz="1400" dirty="0">
                <a:solidFill>
                  <a:schemeClr val="accent3">
                    <a:lumMod val="50000"/>
                  </a:schemeClr>
                </a:solidFill>
                <a:latin typeface="Arial" panose="020B0604020202020204" pitchFamily="34" charset="0"/>
                <a:cs typeface="Arial" panose="020B0604020202020204" pitchFamily="34" charset="0"/>
              </a:rPr>
              <a:t>Enrichissement</a:t>
            </a:r>
          </a:p>
        </p:txBody>
      </p:sp>
      <p:sp>
        <p:nvSpPr>
          <p:cNvPr id="71" name="ZoneTexte 70">
            <a:extLst>
              <a:ext uri="{FF2B5EF4-FFF2-40B4-BE49-F238E27FC236}">
                <a16:creationId xmlns:a16="http://schemas.microsoft.com/office/drawing/2014/main" id="{434D556E-9CC6-40E8-82B9-9F480B2DFC0B}"/>
              </a:ext>
            </a:extLst>
          </p:cNvPr>
          <p:cNvSpPr txBox="1"/>
          <p:nvPr/>
        </p:nvSpPr>
        <p:spPr>
          <a:xfrm>
            <a:off x="8487771" y="2088694"/>
            <a:ext cx="2939673" cy="954107"/>
          </a:xfrm>
          <a:prstGeom prst="rect">
            <a:avLst/>
          </a:prstGeom>
          <a:noFill/>
        </p:spPr>
        <p:txBody>
          <a:bodyPr wrap="square" rtlCol="0">
            <a:spAutoFit/>
          </a:bodyPr>
          <a:lstStyle/>
          <a:p>
            <a:r>
              <a:rPr lang="fr-FR" sz="1400" i="1" dirty="0">
                <a:solidFill>
                  <a:schemeClr val="accent3">
                    <a:lumMod val="50000"/>
                  </a:schemeClr>
                </a:solidFill>
                <a:latin typeface="Arial" panose="020B0604020202020204" pitchFamily="34" charset="0"/>
                <a:cs typeface="Arial" panose="020B0604020202020204" pitchFamily="34" charset="0"/>
              </a:rPr>
              <a:t>- </a:t>
            </a:r>
            <a:r>
              <a:rPr lang="fr-FR" sz="1400" b="1" dirty="0">
                <a:solidFill>
                  <a:schemeClr val="accent3">
                    <a:lumMod val="50000"/>
                  </a:schemeClr>
                </a:solidFill>
                <a:latin typeface="Arial" panose="020B0604020202020204" pitchFamily="34" charset="0"/>
                <a:cs typeface="Arial" panose="020B0604020202020204" pitchFamily="34" charset="0"/>
              </a:rPr>
              <a:t>Imputation</a:t>
            </a:r>
            <a:r>
              <a:rPr lang="fr-FR" sz="1400" i="1" dirty="0">
                <a:solidFill>
                  <a:schemeClr val="accent3">
                    <a:lumMod val="50000"/>
                  </a:schemeClr>
                </a:solidFill>
                <a:latin typeface="Arial" panose="020B0604020202020204" pitchFamily="34" charset="0"/>
                <a:cs typeface="Arial" panose="020B0604020202020204" pitchFamily="34" charset="0"/>
              </a:rPr>
              <a:t> </a:t>
            </a:r>
          </a:p>
          <a:p>
            <a:r>
              <a:rPr lang="fr-FR" sz="1400" i="1" dirty="0">
                <a:solidFill>
                  <a:schemeClr val="accent3">
                    <a:lumMod val="50000"/>
                  </a:schemeClr>
                </a:solidFill>
                <a:latin typeface="Arial" panose="020B0604020202020204" pitchFamily="34" charset="0"/>
                <a:cs typeface="Arial" panose="020B0604020202020204" pitchFamily="34" charset="0"/>
              </a:rPr>
              <a:t>- </a:t>
            </a:r>
            <a:r>
              <a:rPr lang="fr-FR" sz="1400" b="1" dirty="0">
                <a:solidFill>
                  <a:schemeClr val="accent3">
                    <a:lumMod val="50000"/>
                  </a:schemeClr>
                </a:solidFill>
                <a:latin typeface="Arial" panose="020B0604020202020204" pitchFamily="34" charset="0"/>
                <a:cs typeface="Arial" panose="020B0604020202020204" pitchFamily="34" charset="0"/>
              </a:rPr>
              <a:t>Mise à l’échelle</a:t>
            </a:r>
          </a:p>
          <a:p>
            <a:r>
              <a:rPr lang="fr-FR" sz="1400" i="1" dirty="0">
                <a:solidFill>
                  <a:schemeClr val="accent3">
                    <a:lumMod val="50000"/>
                  </a:schemeClr>
                </a:solidFill>
                <a:latin typeface="Arial" panose="020B0604020202020204" pitchFamily="34" charset="0"/>
                <a:cs typeface="Arial" panose="020B0604020202020204" pitchFamily="34" charset="0"/>
              </a:rPr>
              <a:t>- </a:t>
            </a:r>
            <a:r>
              <a:rPr lang="fr-FR" sz="1400" b="1" dirty="0">
                <a:solidFill>
                  <a:schemeClr val="accent3">
                    <a:lumMod val="50000"/>
                  </a:schemeClr>
                </a:solidFill>
                <a:latin typeface="Arial" panose="020B0604020202020204" pitchFamily="34" charset="0"/>
                <a:cs typeface="Arial" panose="020B0604020202020204" pitchFamily="34" charset="0"/>
              </a:rPr>
              <a:t>Transformation </a:t>
            </a:r>
            <a:r>
              <a:rPr lang="fr-FR" sz="1400" i="1" dirty="0">
                <a:solidFill>
                  <a:schemeClr val="accent3">
                    <a:lumMod val="50000"/>
                  </a:schemeClr>
                </a:solidFill>
                <a:latin typeface="Arial" panose="020B0604020202020204" pitchFamily="34" charset="0"/>
                <a:cs typeface="Arial" panose="020B0604020202020204" pitchFamily="34" charset="0"/>
              </a:rPr>
              <a:t>logarithmique</a:t>
            </a:r>
          </a:p>
          <a:p>
            <a:r>
              <a:rPr lang="fr-FR" sz="1400" i="1" dirty="0">
                <a:solidFill>
                  <a:schemeClr val="accent3">
                    <a:lumMod val="50000"/>
                  </a:schemeClr>
                </a:solidFill>
                <a:latin typeface="Arial" panose="020B0604020202020204" pitchFamily="34" charset="0"/>
                <a:cs typeface="Arial" panose="020B0604020202020204" pitchFamily="34" charset="0"/>
              </a:rPr>
              <a:t>- </a:t>
            </a:r>
            <a:r>
              <a:rPr lang="fr-FR" sz="1400" b="1" dirty="0">
                <a:solidFill>
                  <a:schemeClr val="accent3">
                    <a:lumMod val="50000"/>
                  </a:schemeClr>
                </a:solidFill>
                <a:latin typeface="Arial" panose="020B0604020202020204" pitchFamily="34" charset="0"/>
                <a:cs typeface="Arial" panose="020B0604020202020204" pitchFamily="34" charset="0"/>
              </a:rPr>
              <a:t>Création</a:t>
            </a:r>
            <a:r>
              <a:rPr lang="fr-FR" sz="1400" i="1" dirty="0">
                <a:solidFill>
                  <a:schemeClr val="accent3">
                    <a:lumMod val="50000"/>
                  </a:schemeClr>
                </a:solidFill>
                <a:latin typeface="Arial" panose="020B0604020202020204" pitchFamily="34" charset="0"/>
                <a:cs typeface="Arial" panose="020B0604020202020204" pitchFamily="34" charset="0"/>
              </a:rPr>
              <a:t> nouvelles variables</a:t>
            </a:r>
          </a:p>
        </p:txBody>
      </p:sp>
      <p:pic>
        <p:nvPicPr>
          <p:cNvPr id="72" name="Image 71">
            <a:extLst>
              <a:ext uri="{FF2B5EF4-FFF2-40B4-BE49-F238E27FC236}">
                <a16:creationId xmlns:a16="http://schemas.microsoft.com/office/drawing/2014/main" id="{51BA0990-703C-4B68-85D7-1B06639442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86411" y="3700903"/>
            <a:ext cx="951415" cy="787151"/>
          </a:xfrm>
          <a:prstGeom prst="rect">
            <a:avLst/>
          </a:prstGeom>
        </p:spPr>
      </p:pic>
      <p:pic>
        <p:nvPicPr>
          <p:cNvPr id="16" name="Image 15">
            <a:extLst>
              <a:ext uri="{FF2B5EF4-FFF2-40B4-BE49-F238E27FC236}">
                <a16:creationId xmlns:a16="http://schemas.microsoft.com/office/drawing/2014/main" id="{215E8147-1944-46B9-8DBC-B3F0F24DD9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44250" y="5620624"/>
            <a:ext cx="1229511" cy="1237376"/>
          </a:xfrm>
          <a:prstGeom prst="rect">
            <a:avLst/>
          </a:prstGeom>
          <a:effectLst>
            <a:outerShdw blurRad="50800" dist="38100" dir="2700000" algn="tl" rotWithShape="0">
              <a:prstClr val="black">
                <a:alpha val="40000"/>
              </a:prstClr>
            </a:outerShdw>
          </a:effectLst>
        </p:spPr>
      </p:pic>
      <p:grpSp>
        <p:nvGrpSpPr>
          <p:cNvPr id="17" name="Groupe 16">
            <a:extLst>
              <a:ext uri="{FF2B5EF4-FFF2-40B4-BE49-F238E27FC236}">
                <a16:creationId xmlns:a16="http://schemas.microsoft.com/office/drawing/2014/main" id="{AB627A70-C95F-41CF-BC1E-2EADFB5EE83E}"/>
              </a:ext>
            </a:extLst>
          </p:cNvPr>
          <p:cNvGrpSpPr/>
          <p:nvPr/>
        </p:nvGrpSpPr>
        <p:grpSpPr>
          <a:xfrm>
            <a:off x="11333527" y="6231082"/>
            <a:ext cx="657908" cy="481858"/>
            <a:chOff x="11333527" y="6231082"/>
            <a:chExt cx="657908" cy="481858"/>
          </a:xfrm>
        </p:grpSpPr>
        <p:sp>
          <p:nvSpPr>
            <p:cNvPr id="18" name="Ellipse 17">
              <a:extLst>
                <a:ext uri="{FF2B5EF4-FFF2-40B4-BE49-F238E27FC236}">
                  <a16:creationId xmlns:a16="http://schemas.microsoft.com/office/drawing/2014/main" id="{FCE37E87-68DE-4014-BED3-A6812AB1DE61}"/>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D257C55D-10E8-4762-BA5B-B752FE532F12}"/>
                </a:ext>
              </a:extLst>
            </p:cNvPr>
            <p:cNvSpPr txBox="1"/>
            <p:nvPr/>
          </p:nvSpPr>
          <p:spPr>
            <a:xfrm>
              <a:off x="11377885" y="6231082"/>
              <a:ext cx="613550"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6</a:t>
              </a:r>
            </a:p>
          </p:txBody>
        </p:sp>
      </p:grpSp>
      <p:sp>
        <p:nvSpPr>
          <p:cNvPr id="77" name="Rectangle 76">
            <a:extLst>
              <a:ext uri="{FF2B5EF4-FFF2-40B4-BE49-F238E27FC236}">
                <a16:creationId xmlns:a16="http://schemas.microsoft.com/office/drawing/2014/main" id="{E89704D7-B506-4955-926D-1EC5902E11A0}"/>
              </a:ext>
            </a:extLst>
          </p:cNvPr>
          <p:cNvSpPr/>
          <p:nvPr/>
        </p:nvSpPr>
        <p:spPr>
          <a:xfrm>
            <a:off x="68946" y="1136973"/>
            <a:ext cx="1735588" cy="5148902"/>
          </a:xfrm>
          <a:prstGeom prst="rect">
            <a:avLst/>
          </a:prstGeom>
          <a:solidFill>
            <a:srgbClr val="FFFFFF">
              <a:alpha val="6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35" name="Rectangle : coins arrondis 34">
            <a:extLst>
              <a:ext uri="{FF2B5EF4-FFF2-40B4-BE49-F238E27FC236}">
                <a16:creationId xmlns:a16="http://schemas.microsoft.com/office/drawing/2014/main" id="{BCD52F93-A19A-4B70-B351-F055C029B5C6}"/>
              </a:ext>
            </a:extLst>
          </p:cNvPr>
          <p:cNvSpPr/>
          <p:nvPr/>
        </p:nvSpPr>
        <p:spPr>
          <a:xfrm>
            <a:off x="1840508" y="1232566"/>
            <a:ext cx="1607714" cy="3711996"/>
          </a:xfrm>
          <a:prstGeom prst="round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Flèche : pentagone 73">
            <a:extLst>
              <a:ext uri="{FF2B5EF4-FFF2-40B4-BE49-F238E27FC236}">
                <a16:creationId xmlns:a16="http://schemas.microsoft.com/office/drawing/2014/main" id="{2A327993-56F9-4605-918D-B9885BC79170}"/>
              </a:ext>
            </a:extLst>
          </p:cNvPr>
          <p:cNvSpPr/>
          <p:nvPr/>
        </p:nvSpPr>
        <p:spPr>
          <a:xfrm>
            <a:off x="388981" y="208335"/>
            <a:ext cx="11269724" cy="400852"/>
          </a:xfrm>
          <a:prstGeom prst="homePlate">
            <a:avLst/>
          </a:prstGeom>
          <a:solidFill>
            <a:schemeClr val="tx2">
              <a:lumMod val="10000"/>
              <a:lumOff val="9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76" name="ZoneTexte 75">
            <a:extLst>
              <a:ext uri="{FF2B5EF4-FFF2-40B4-BE49-F238E27FC236}">
                <a16:creationId xmlns:a16="http://schemas.microsoft.com/office/drawing/2014/main" id="{FCFBF00B-BF1F-40E4-AEF9-9B4C4714A52F}"/>
              </a:ext>
            </a:extLst>
          </p:cNvPr>
          <p:cNvSpPr txBox="1"/>
          <p:nvPr/>
        </p:nvSpPr>
        <p:spPr>
          <a:xfrm>
            <a:off x="9401252" y="210800"/>
            <a:ext cx="1789473"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PRÉDICTION</a:t>
            </a:r>
          </a:p>
        </p:txBody>
      </p:sp>
      <p:sp>
        <p:nvSpPr>
          <p:cNvPr id="78" name="ZoneTexte 77">
            <a:extLst>
              <a:ext uri="{FF2B5EF4-FFF2-40B4-BE49-F238E27FC236}">
                <a16:creationId xmlns:a16="http://schemas.microsoft.com/office/drawing/2014/main" id="{B8B8844C-5F40-4581-BFC6-3674F1E20235}"/>
              </a:ext>
            </a:extLst>
          </p:cNvPr>
          <p:cNvSpPr txBox="1"/>
          <p:nvPr/>
        </p:nvSpPr>
        <p:spPr>
          <a:xfrm>
            <a:off x="900422" y="203545"/>
            <a:ext cx="1357460"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ANALYSE</a:t>
            </a:r>
          </a:p>
        </p:txBody>
      </p:sp>
      <p:sp>
        <p:nvSpPr>
          <p:cNvPr id="79" name="ZoneTexte 78">
            <a:extLst>
              <a:ext uri="{FF2B5EF4-FFF2-40B4-BE49-F238E27FC236}">
                <a16:creationId xmlns:a16="http://schemas.microsoft.com/office/drawing/2014/main" id="{47E5D318-3495-45E8-8AD6-FAD0A86F3559}"/>
              </a:ext>
            </a:extLst>
          </p:cNvPr>
          <p:cNvSpPr txBox="1"/>
          <p:nvPr/>
        </p:nvSpPr>
        <p:spPr>
          <a:xfrm>
            <a:off x="2521009" y="211693"/>
            <a:ext cx="3439191"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PRÉPARATION DES DONNÉES</a:t>
            </a:r>
          </a:p>
        </p:txBody>
      </p:sp>
      <p:sp>
        <p:nvSpPr>
          <p:cNvPr id="80" name="ZoneTexte 79">
            <a:extLst>
              <a:ext uri="{FF2B5EF4-FFF2-40B4-BE49-F238E27FC236}">
                <a16:creationId xmlns:a16="http://schemas.microsoft.com/office/drawing/2014/main" id="{B7C1F368-0F6C-4C91-8B60-FA3237223E7D}"/>
              </a:ext>
            </a:extLst>
          </p:cNvPr>
          <p:cNvSpPr txBox="1"/>
          <p:nvPr/>
        </p:nvSpPr>
        <p:spPr>
          <a:xfrm>
            <a:off x="6444874" y="210800"/>
            <a:ext cx="1953264" cy="369332"/>
          </a:xfrm>
          <a:prstGeom prst="rect">
            <a:avLst/>
          </a:prstGeom>
          <a:noFill/>
        </p:spPr>
        <p:txBody>
          <a:bodyPr wrap="square" rtlCol="0">
            <a:spAutoFit/>
          </a:bodyPr>
          <a:lstStyle/>
          <a:p>
            <a:r>
              <a:rPr lang="fr-FR" dirty="0">
                <a:solidFill>
                  <a:schemeClr val="accent2">
                    <a:lumMod val="50000"/>
                  </a:schemeClr>
                </a:solidFill>
                <a:effectLst>
                  <a:outerShdw blurRad="38100" dist="38100" dir="2700000" algn="tl">
                    <a:srgbClr val="000000">
                      <a:alpha val="43137"/>
                    </a:srgbClr>
                  </a:outerShdw>
                </a:effectLst>
                <a:latin typeface="Kievit Offc Pro" panose="020B0504030101020102" pitchFamily="34" charset="0"/>
              </a:rPr>
              <a:t>MODÉLISATION</a:t>
            </a:r>
          </a:p>
        </p:txBody>
      </p:sp>
      <p:pic>
        <p:nvPicPr>
          <p:cNvPr id="81" name="Graphique 80" descr="Graphique à barres">
            <a:extLst>
              <a:ext uri="{FF2B5EF4-FFF2-40B4-BE49-F238E27FC236}">
                <a16:creationId xmlns:a16="http://schemas.microsoft.com/office/drawing/2014/main" id="{28658087-DD0F-42D3-ADFC-2FB2EB75A7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2337" y="227229"/>
            <a:ext cx="336474" cy="336474"/>
          </a:xfrm>
          <a:prstGeom prst="rect">
            <a:avLst/>
          </a:prstGeom>
        </p:spPr>
      </p:pic>
      <p:pic>
        <p:nvPicPr>
          <p:cNvPr id="82" name="Graphique 81" descr="Filtrer">
            <a:extLst>
              <a:ext uri="{FF2B5EF4-FFF2-40B4-BE49-F238E27FC236}">
                <a16:creationId xmlns:a16="http://schemas.microsoft.com/office/drawing/2014/main" id="{772EBE67-1605-487C-8690-71625CB1DC8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51536" y="243445"/>
            <a:ext cx="366893" cy="366893"/>
          </a:xfrm>
          <a:prstGeom prst="rect">
            <a:avLst/>
          </a:prstGeom>
        </p:spPr>
      </p:pic>
      <p:pic>
        <p:nvPicPr>
          <p:cNvPr id="83" name="Graphique 82" descr="Engrenages">
            <a:extLst>
              <a:ext uri="{FF2B5EF4-FFF2-40B4-BE49-F238E27FC236}">
                <a16:creationId xmlns:a16="http://schemas.microsoft.com/office/drawing/2014/main" id="{523958E5-EA1C-44FA-BAFE-6CC20F5F248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83957" y="227022"/>
            <a:ext cx="357615" cy="357615"/>
          </a:xfrm>
          <a:prstGeom prst="rect">
            <a:avLst/>
          </a:prstGeom>
        </p:spPr>
      </p:pic>
      <p:pic>
        <p:nvPicPr>
          <p:cNvPr id="84" name="Graphique 83" descr="Présentation avec graphique à barres">
            <a:extLst>
              <a:ext uri="{FF2B5EF4-FFF2-40B4-BE49-F238E27FC236}">
                <a16:creationId xmlns:a16="http://schemas.microsoft.com/office/drawing/2014/main" id="{A98A371E-4D88-4FC8-9DF7-3BCBA80436E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2472" y="235163"/>
            <a:ext cx="369997" cy="369997"/>
          </a:xfrm>
          <a:prstGeom prst="rect">
            <a:avLst/>
          </a:prstGeom>
        </p:spPr>
      </p:pic>
      <p:sp>
        <p:nvSpPr>
          <p:cNvPr id="85" name="Ellipse 84">
            <a:extLst>
              <a:ext uri="{FF2B5EF4-FFF2-40B4-BE49-F238E27FC236}">
                <a16:creationId xmlns:a16="http://schemas.microsoft.com/office/drawing/2014/main" id="{78C167E0-50E5-4B56-8528-B9E5BAC28872}"/>
              </a:ext>
            </a:extLst>
          </p:cNvPr>
          <p:cNvSpPr/>
          <p:nvPr/>
        </p:nvSpPr>
        <p:spPr>
          <a:xfrm>
            <a:off x="541987" y="222181"/>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6" name="ZoneTexte 85">
            <a:extLst>
              <a:ext uri="{FF2B5EF4-FFF2-40B4-BE49-F238E27FC236}">
                <a16:creationId xmlns:a16="http://schemas.microsoft.com/office/drawing/2014/main" id="{30265C5E-E61E-452D-A5B1-5D9531D3E386}"/>
              </a:ext>
            </a:extLst>
          </p:cNvPr>
          <p:cNvSpPr txBox="1"/>
          <p:nvPr/>
        </p:nvSpPr>
        <p:spPr>
          <a:xfrm>
            <a:off x="556499" y="175215"/>
            <a:ext cx="568421" cy="418659"/>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1</a:t>
            </a:r>
          </a:p>
        </p:txBody>
      </p:sp>
      <p:sp>
        <p:nvSpPr>
          <p:cNvPr id="87" name="Ellipse 86">
            <a:extLst>
              <a:ext uri="{FF2B5EF4-FFF2-40B4-BE49-F238E27FC236}">
                <a16:creationId xmlns:a16="http://schemas.microsoft.com/office/drawing/2014/main" id="{818A8257-5A98-4CB4-9761-04EDFBD2673A}"/>
              </a:ext>
            </a:extLst>
          </p:cNvPr>
          <p:cNvSpPr/>
          <p:nvPr/>
        </p:nvSpPr>
        <p:spPr>
          <a:xfrm>
            <a:off x="6060589" y="228652"/>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8" name="ZoneTexte 87">
            <a:extLst>
              <a:ext uri="{FF2B5EF4-FFF2-40B4-BE49-F238E27FC236}">
                <a16:creationId xmlns:a16="http://schemas.microsoft.com/office/drawing/2014/main" id="{9928E91E-41D7-4E5B-8CD4-5C20664AFBDE}"/>
              </a:ext>
            </a:extLst>
          </p:cNvPr>
          <p:cNvSpPr txBox="1"/>
          <p:nvPr/>
        </p:nvSpPr>
        <p:spPr>
          <a:xfrm>
            <a:off x="6061458" y="170010"/>
            <a:ext cx="568421" cy="461665"/>
          </a:xfrm>
          <a:prstGeom prst="rect">
            <a:avLst/>
          </a:prstGeom>
          <a:noFill/>
          <a:ln>
            <a:noFill/>
          </a:ln>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2</a:t>
            </a:r>
          </a:p>
        </p:txBody>
      </p:sp>
      <p:sp>
        <p:nvSpPr>
          <p:cNvPr id="89" name="Ellipse 88">
            <a:extLst>
              <a:ext uri="{FF2B5EF4-FFF2-40B4-BE49-F238E27FC236}">
                <a16:creationId xmlns:a16="http://schemas.microsoft.com/office/drawing/2014/main" id="{27075E86-C5A1-4D63-834D-7C2B4346328E}"/>
              </a:ext>
            </a:extLst>
          </p:cNvPr>
          <p:cNvSpPr/>
          <p:nvPr/>
        </p:nvSpPr>
        <p:spPr>
          <a:xfrm>
            <a:off x="9003735" y="226758"/>
            <a:ext cx="360000" cy="3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0" name="ZoneTexte 89">
            <a:extLst>
              <a:ext uri="{FF2B5EF4-FFF2-40B4-BE49-F238E27FC236}">
                <a16:creationId xmlns:a16="http://schemas.microsoft.com/office/drawing/2014/main" id="{1BBA86F2-96D3-4A37-8196-6414CBF18C22}"/>
              </a:ext>
            </a:extLst>
          </p:cNvPr>
          <p:cNvSpPr txBox="1"/>
          <p:nvPr/>
        </p:nvSpPr>
        <p:spPr>
          <a:xfrm>
            <a:off x="9000166" y="170010"/>
            <a:ext cx="568421"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3</a:t>
            </a:r>
          </a:p>
        </p:txBody>
      </p:sp>
      <p:sp>
        <p:nvSpPr>
          <p:cNvPr id="31" name="Rectangle 30">
            <a:extLst>
              <a:ext uri="{FF2B5EF4-FFF2-40B4-BE49-F238E27FC236}">
                <a16:creationId xmlns:a16="http://schemas.microsoft.com/office/drawing/2014/main" id="{E325E88F-B1D0-4262-8057-C487CE91E7B7}"/>
              </a:ext>
            </a:extLst>
          </p:cNvPr>
          <p:cNvSpPr/>
          <p:nvPr/>
        </p:nvSpPr>
        <p:spPr>
          <a:xfrm>
            <a:off x="282549" y="85118"/>
            <a:ext cx="5634606" cy="675581"/>
          </a:xfrm>
          <a:prstGeom prst="rect">
            <a:avLst/>
          </a:prstGeom>
          <a:solidFill>
            <a:srgbClr val="C594A7">
              <a:alpha val="2392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75" name="Rectangle : coins arrondis 74">
            <a:extLst>
              <a:ext uri="{FF2B5EF4-FFF2-40B4-BE49-F238E27FC236}">
                <a16:creationId xmlns:a16="http://schemas.microsoft.com/office/drawing/2014/main" id="{CB778F4F-7744-468E-8CE8-C0550E511232}"/>
              </a:ext>
            </a:extLst>
          </p:cNvPr>
          <p:cNvSpPr/>
          <p:nvPr/>
        </p:nvSpPr>
        <p:spPr>
          <a:xfrm>
            <a:off x="5931667" y="146734"/>
            <a:ext cx="5934676" cy="607933"/>
          </a:xfrm>
          <a:prstGeom prst="roundRect">
            <a:avLst/>
          </a:prstGeom>
          <a:solidFill>
            <a:srgbClr val="FFFFFF">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175626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82B672-5CFF-4F21-A572-A94166870DFF}"/>
              </a:ext>
            </a:extLst>
          </p:cNvPr>
          <p:cNvSpPr/>
          <p:nvPr/>
        </p:nvSpPr>
        <p:spPr>
          <a:xfrm>
            <a:off x="0" y="6509857"/>
            <a:ext cx="12192000" cy="348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7">
            <a:extLst>
              <a:ext uri="{FF2B5EF4-FFF2-40B4-BE49-F238E27FC236}">
                <a16:creationId xmlns:a16="http://schemas.microsoft.com/office/drawing/2014/main" id="{4CCEA679-50DC-4BFB-93AC-BE44C092D38D}"/>
              </a:ext>
            </a:extLst>
          </p:cNvPr>
          <p:cNvGraphicFramePr>
            <a:graphicFrameLocks noGrp="1"/>
          </p:cNvGraphicFramePr>
          <p:nvPr>
            <p:extLst>
              <p:ext uri="{D42A27DB-BD31-4B8C-83A1-F6EECF244321}">
                <p14:modId xmlns:p14="http://schemas.microsoft.com/office/powerpoint/2010/main" val="6251348"/>
              </p:ext>
            </p:extLst>
          </p:nvPr>
        </p:nvGraphicFramePr>
        <p:xfrm>
          <a:off x="183466" y="55152"/>
          <a:ext cx="11631919" cy="6275201"/>
        </p:xfrm>
        <a:graphic>
          <a:graphicData uri="http://schemas.openxmlformats.org/drawingml/2006/table">
            <a:tbl>
              <a:tblPr firstRow="1" bandRow="1">
                <a:tableStyleId>{5C22544A-7EE6-4342-B048-85BDC9FD1C3A}</a:tableStyleId>
              </a:tblPr>
              <a:tblGrid>
                <a:gridCol w="1327880">
                  <a:extLst>
                    <a:ext uri="{9D8B030D-6E8A-4147-A177-3AD203B41FA5}">
                      <a16:colId xmlns:a16="http://schemas.microsoft.com/office/drawing/2014/main" val="3117871697"/>
                    </a:ext>
                  </a:extLst>
                </a:gridCol>
                <a:gridCol w="1479554">
                  <a:extLst>
                    <a:ext uri="{9D8B030D-6E8A-4147-A177-3AD203B41FA5}">
                      <a16:colId xmlns:a16="http://schemas.microsoft.com/office/drawing/2014/main" val="1166482285"/>
                    </a:ext>
                  </a:extLst>
                </a:gridCol>
                <a:gridCol w="4072629">
                  <a:extLst>
                    <a:ext uri="{9D8B030D-6E8A-4147-A177-3AD203B41FA5}">
                      <a16:colId xmlns:a16="http://schemas.microsoft.com/office/drawing/2014/main" val="890442533"/>
                    </a:ext>
                  </a:extLst>
                </a:gridCol>
                <a:gridCol w="4751856">
                  <a:extLst>
                    <a:ext uri="{9D8B030D-6E8A-4147-A177-3AD203B41FA5}">
                      <a16:colId xmlns:a16="http://schemas.microsoft.com/office/drawing/2014/main" val="2412188275"/>
                    </a:ext>
                  </a:extLst>
                </a:gridCol>
              </a:tblGrid>
              <a:tr h="515299">
                <a:tc gridSpan="2">
                  <a:txBody>
                    <a:bodyPr/>
                    <a:lstStyle/>
                    <a:p>
                      <a:pPr algn="ctr"/>
                      <a:r>
                        <a:rPr lang="fr-FR" dirty="0"/>
                        <a:t>Comparaison</a:t>
                      </a:r>
                    </a:p>
                  </a:txBody>
                  <a:tcPr anchor="ctr"/>
                </a:tc>
                <a:tc hMerge="1">
                  <a:txBody>
                    <a:bodyPr/>
                    <a:lstStyle/>
                    <a:p>
                      <a:endParaRPr lang="fr-FR"/>
                    </a:p>
                  </a:txBody>
                  <a:tcPr/>
                </a:tc>
                <a:tc>
                  <a:txBody>
                    <a:bodyPr/>
                    <a:lstStyle/>
                    <a:p>
                      <a:pPr algn="ctr"/>
                      <a:r>
                        <a:rPr lang="fr-FR" dirty="0"/>
                        <a:t>Data_2015</a:t>
                      </a:r>
                    </a:p>
                  </a:txBody>
                  <a:tcPr anchor="ctr"/>
                </a:tc>
                <a:tc>
                  <a:txBody>
                    <a:bodyPr/>
                    <a:lstStyle/>
                    <a:p>
                      <a:pPr algn="ctr"/>
                      <a:r>
                        <a:rPr lang="fr-FR" dirty="0"/>
                        <a:t>Data_2016</a:t>
                      </a:r>
                    </a:p>
                  </a:txBody>
                  <a:tcPr anchor="ctr"/>
                </a:tc>
                <a:extLst>
                  <a:ext uri="{0D108BD9-81ED-4DB2-BD59-A6C34878D82A}">
                    <a16:rowId xmlns:a16="http://schemas.microsoft.com/office/drawing/2014/main" val="2445987036"/>
                  </a:ext>
                </a:extLst>
              </a:tr>
              <a:tr h="683887">
                <a:tc gridSpan="2">
                  <a:txBody>
                    <a:bodyPr/>
                    <a:lstStyle/>
                    <a:p>
                      <a:pPr algn="ctr"/>
                      <a:r>
                        <a:rPr lang="fr-FR" dirty="0">
                          <a:solidFill>
                            <a:schemeClr val="accent1">
                              <a:lumMod val="50000"/>
                            </a:schemeClr>
                          </a:solidFill>
                          <a:effectLst>
                            <a:outerShdw blurRad="38100" dist="38100" dir="2700000" algn="tl">
                              <a:srgbClr val="000000">
                                <a:alpha val="43137"/>
                              </a:srgbClr>
                            </a:outerShdw>
                          </a:effectLst>
                        </a:rPr>
                        <a:t>Taille</a:t>
                      </a:r>
                    </a:p>
                  </a:txBody>
                  <a:tcPr anchor="ctr"/>
                </a:tc>
                <a:tc hMerge="1">
                  <a:txBody>
                    <a:bodyPr/>
                    <a:lstStyle/>
                    <a:p>
                      <a:endParaRPr lang="fr-FR"/>
                    </a:p>
                  </a:txBody>
                  <a:tcPr/>
                </a:tc>
                <a:tc>
                  <a:txBody>
                    <a:bodyPr/>
                    <a:lstStyle/>
                    <a:p>
                      <a:pPr algn="ctr"/>
                      <a:r>
                        <a:rPr lang="fr-FR" b="1" dirty="0">
                          <a:effectLst>
                            <a:outerShdw blurRad="38100" dist="38100" dir="2700000" algn="tl">
                              <a:srgbClr val="000000">
                                <a:alpha val="43137"/>
                              </a:srgbClr>
                            </a:outerShdw>
                          </a:effectLst>
                        </a:rPr>
                        <a:t>(3340, 47)</a:t>
                      </a:r>
                    </a:p>
                  </a:txBody>
                  <a:tcPr anchor="ctr"/>
                </a:tc>
                <a:tc>
                  <a:txBody>
                    <a:bodyPr/>
                    <a:lstStyle/>
                    <a:p>
                      <a:pPr algn="ctr"/>
                      <a:r>
                        <a:rPr lang="fr-FR" b="1" dirty="0">
                          <a:effectLst>
                            <a:outerShdw blurRad="38100" dist="38100" dir="2700000" algn="tl">
                              <a:srgbClr val="000000">
                                <a:alpha val="43137"/>
                              </a:srgbClr>
                            </a:outerShdw>
                          </a:effectLst>
                        </a:rPr>
                        <a:t>(3376, 46)</a:t>
                      </a:r>
                    </a:p>
                  </a:txBody>
                  <a:tcPr anchor="ctr"/>
                </a:tc>
                <a:extLst>
                  <a:ext uri="{0D108BD9-81ED-4DB2-BD59-A6C34878D82A}">
                    <a16:rowId xmlns:a16="http://schemas.microsoft.com/office/drawing/2014/main" val="2775500207"/>
                  </a:ext>
                </a:extLst>
              </a:tr>
              <a:tr h="498266">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accent1">
                              <a:lumMod val="50000"/>
                            </a:schemeClr>
                          </a:solidFill>
                          <a:effectLst>
                            <a:outerShdw blurRad="38100" dist="38100" dir="2700000" algn="tl">
                              <a:srgbClr val="000000">
                                <a:alpha val="43137"/>
                              </a:srgbClr>
                            </a:outerShdw>
                          </a:effectLst>
                        </a:rPr>
                        <a:t>Colonnes</a:t>
                      </a:r>
                    </a:p>
                  </a:txBody>
                  <a:tcPr anchor="ctr">
                    <a:lnR w="127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solidFill>
                            <a:schemeClr val="accent1">
                              <a:lumMod val="50000"/>
                            </a:schemeClr>
                          </a:solidFill>
                          <a:effectLst>
                            <a:outerShdw blurRad="38100" dist="38100" dir="2700000" algn="tl">
                              <a:srgbClr val="000000">
                                <a:alpha val="43137"/>
                              </a:srgbClr>
                            </a:outerShdw>
                          </a:effectLst>
                        </a:rPr>
                        <a:t>Nombre </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effectLst>
                            <a:outerShdw blurRad="38100" dist="38100" dir="2700000" algn="tl">
                              <a:srgbClr val="000000">
                                <a:alpha val="43137"/>
                              </a:srgbClr>
                            </a:outerShdw>
                          </a:effectLst>
                        </a:rPr>
                        <a:t>47</a:t>
                      </a:r>
                    </a:p>
                  </a:txBody>
                  <a:tcPr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effectLst>
                            <a:outerShdw blurRad="38100" dist="38100" dir="2700000" algn="tl">
                              <a:srgbClr val="000000">
                                <a:alpha val="43137"/>
                              </a:srgbClr>
                            </a:outerShdw>
                          </a:effectLst>
                        </a:rPr>
                        <a:t>46</a:t>
                      </a: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6738271"/>
                  </a:ext>
                </a:extLst>
              </a:tr>
              <a:tr h="358241">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solidFill>
                            <a:schemeClr val="accent1">
                              <a:lumMod val="50000"/>
                            </a:schemeClr>
                          </a:solidFill>
                          <a:effectLst>
                            <a:outerShdw blurRad="38100" dist="38100" dir="2700000" algn="tl">
                              <a:srgbClr val="000000">
                                <a:alpha val="43137"/>
                              </a:srgbClr>
                            </a:outerShdw>
                          </a:effectLst>
                        </a:rPr>
                        <a:t>Equivalentes</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'Location’</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a:t>
                      </a:r>
                      <a:r>
                        <a:rPr lang="fr-FR" sz="1400" dirty="0" err="1"/>
                        <a:t>Address</a:t>
                      </a:r>
                      <a:r>
                        <a:rPr lang="fr-FR" sz="1400" dirty="0"/>
                        <a:t>', 'Latitude’, 'Longitude’, 'State', 'City’, </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29834435"/>
                  </a:ext>
                </a:extLst>
              </a:tr>
              <a:tr h="1110548">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solidFill>
                            <a:schemeClr val="accent1">
                              <a:lumMod val="50000"/>
                            </a:schemeClr>
                          </a:solidFill>
                          <a:effectLst>
                            <a:outerShdw blurRad="38100" dist="38100" dir="2700000" algn="tl">
                              <a:srgbClr val="000000">
                                <a:alpha val="43137"/>
                              </a:srgbClr>
                            </a:outerShdw>
                          </a:effectLst>
                        </a:rPr>
                        <a:t>Noms proches</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fr-FR" sz="1400" dirty="0"/>
                        <a:t>'Comment’</a:t>
                      </a:r>
                    </a:p>
                    <a:p>
                      <a:pPr algn="r"/>
                      <a:r>
                        <a:rPr lang="fr-FR" sz="1400" dirty="0"/>
                        <a:t>'Zip Codes'</a:t>
                      </a:r>
                    </a:p>
                    <a:p>
                      <a:pPr algn="r"/>
                      <a:r>
                        <a:rPr lang="fr-FR" sz="1400" dirty="0"/>
                        <a:t>'</a:t>
                      </a:r>
                      <a:r>
                        <a:rPr lang="fr-FR" sz="1400" dirty="0" err="1"/>
                        <a:t>GHGEmissionsIntensity</a:t>
                      </a:r>
                      <a:r>
                        <a:rPr lang="fr-FR" sz="1400" dirty="0"/>
                        <a:t>(kgCO2e/ft2)’ </a:t>
                      </a:r>
                    </a:p>
                    <a:p>
                      <a:pPr algn="r"/>
                      <a:r>
                        <a:rPr lang="fr-FR" sz="1400" dirty="0"/>
                        <a:t>'</a:t>
                      </a:r>
                      <a:r>
                        <a:rPr lang="fr-FR" sz="1400" dirty="0" err="1"/>
                        <a:t>GHGEmissions</a:t>
                      </a:r>
                      <a:r>
                        <a:rPr lang="fr-FR" sz="1400" dirty="0"/>
                        <a:t>(MetricTonsCO2e)’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fr-FR" sz="1400" dirty="0"/>
                        <a:t>'</a:t>
                      </a:r>
                      <a:r>
                        <a:rPr lang="fr-FR" sz="1400" dirty="0" err="1"/>
                        <a:t>Comments</a:t>
                      </a:r>
                      <a:r>
                        <a:rPr lang="fr-FR" sz="1400" dirty="0"/>
                        <a:t>’</a:t>
                      </a:r>
                    </a:p>
                    <a:p>
                      <a:pPr algn="l"/>
                      <a:r>
                        <a:rPr lang="fr-FR" sz="1400" dirty="0"/>
                        <a:t>'</a:t>
                      </a:r>
                      <a:r>
                        <a:rPr lang="fr-FR" sz="1400" dirty="0" err="1"/>
                        <a:t>ZipCode</a:t>
                      </a:r>
                      <a:r>
                        <a:rPr lang="fr-FR" sz="1400" dirty="0"/>
                        <a:t>' </a:t>
                      </a:r>
                    </a:p>
                    <a:p>
                      <a:pPr algn="l"/>
                      <a:r>
                        <a:rPr lang="fr-FR" sz="1400" dirty="0"/>
                        <a:t>'</a:t>
                      </a:r>
                      <a:r>
                        <a:rPr lang="fr-FR" sz="1400" dirty="0" err="1"/>
                        <a:t>GHGEmissionsIntensity</a:t>
                      </a:r>
                      <a:r>
                        <a:rPr lang="fr-FR" sz="1400" dirty="0"/>
                        <a:t>'</a:t>
                      </a:r>
                    </a:p>
                    <a:p>
                      <a:pPr algn="l"/>
                      <a:r>
                        <a:rPr lang="fr-FR" sz="1400" dirty="0"/>
                        <a:t>'</a:t>
                      </a:r>
                      <a:r>
                        <a:rPr lang="fr-FR" sz="1400" dirty="0" err="1"/>
                        <a:t>TotalGHGEmissions</a:t>
                      </a:r>
                      <a:r>
                        <a:rPr lang="fr-FR" sz="140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1882485"/>
                  </a:ext>
                </a:extLst>
              </a:tr>
              <a:tr h="0">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solidFill>
                            <a:schemeClr val="accent1">
                              <a:lumMod val="50000"/>
                            </a:schemeClr>
                          </a:solidFill>
                          <a:effectLst>
                            <a:outerShdw blurRad="38100" dist="38100" dir="2700000" algn="tl">
                              <a:srgbClr val="000000">
                                <a:alpha val="43137"/>
                              </a:srgbClr>
                            </a:outerShdw>
                          </a:effectLst>
                        </a:rPr>
                        <a:t>Absentes en 2016</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fr-FR" sz="1400" dirty="0"/>
                        <a:t>'SPD Beats’</a:t>
                      </a:r>
                    </a:p>
                    <a:p>
                      <a:pPr algn="ctr"/>
                      <a:r>
                        <a:rPr lang="fr-FR" sz="1400" dirty="0"/>
                        <a:t> '</a:t>
                      </a:r>
                      <a:r>
                        <a:rPr lang="fr-FR" sz="1400" dirty="0" err="1"/>
                        <a:t>OtherFuelUse</a:t>
                      </a:r>
                      <a:r>
                        <a:rPr lang="fr-FR" sz="1400" dirty="0"/>
                        <a:t>(</a:t>
                      </a:r>
                      <a:r>
                        <a:rPr lang="fr-FR" sz="1400" dirty="0" err="1"/>
                        <a:t>kBtu</a:t>
                      </a:r>
                      <a:r>
                        <a:rPr lang="fr-FR" sz="1400" dirty="0"/>
                        <a:t>)’</a:t>
                      </a:r>
                    </a:p>
                    <a:p>
                      <a:pPr algn="ctr"/>
                      <a:r>
                        <a:rPr lang="fr-FR" sz="1400" dirty="0"/>
                        <a:t> '2010 </a:t>
                      </a:r>
                      <a:r>
                        <a:rPr lang="fr-FR" sz="1400" dirty="0" err="1"/>
                        <a:t>Census</a:t>
                      </a:r>
                      <a:r>
                        <a:rPr lang="fr-FR" sz="1400" dirty="0"/>
                        <a:t> Tracts’ </a:t>
                      </a:r>
                    </a:p>
                    <a:p>
                      <a:pPr algn="ctr"/>
                      <a:r>
                        <a:rPr lang="fr-FR" sz="1400" dirty="0"/>
                        <a:t>'City Council Districts’ </a:t>
                      </a:r>
                    </a:p>
                    <a:p>
                      <a:pPr algn="ctr"/>
                      <a:r>
                        <a:rPr lang="fr-FR" sz="1400" dirty="0"/>
                        <a:t>'Seattle Police </a:t>
                      </a:r>
                      <a:r>
                        <a:rPr lang="fr-FR" sz="1400" dirty="0" err="1"/>
                        <a:t>Department</a:t>
                      </a:r>
                      <a:r>
                        <a:rPr lang="fr-FR" sz="1400" dirty="0"/>
                        <a:t> Micro Community </a:t>
                      </a:r>
                      <a:r>
                        <a:rPr lang="fr-FR" sz="1400" dirty="0" err="1"/>
                        <a:t>Policing</a:t>
                      </a:r>
                      <a:r>
                        <a:rPr lang="fr-FR" sz="1400" dirty="0"/>
                        <a:t> Plan Areas’</a:t>
                      </a:r>
                      <a:endParaRPr lang="fr-FR" sz="1400" b="1" dirty="0">
                        <a:effectLst>
                          <a:outerShdw blurRad="38100" dist="38100" dir="2700000" algn="tl">
                            <a:srgbClr val="000000">
                              <a:alpha val="43137"/>
                            </a:srgbClr>
                          </a:outerShdw>
                        </a:effectLst>
                      </a:endParaRPr>
                    </a:p>
                  </a:txBody>
                  <a:tcPr anchor="ctr">
                    <a:lnT w="12700" cap="flat" cmpd="sng" algn="ctr">
                      <a:solidFill>
                        <a:schemeClr val="bg1"/>
                      </a:solidFill>
                      <a:prstDash val="solid"/>
                      <a:round/>
                      <a:headEnd type="none" w="med" len="med"/>
                      <a:tailEnd type="none" w="med" len="med"/>
                    </a:lnT>
                  </a:tcPr>
                </a:tc>
                <a:tc>
                  <a:txBody>
                    <a:bodyPr/>
                    <a:lstStyle/>
                    <a:p>
                      <a:pPr algn="ctr"/>
                      <a:endParaRPr lang="fr-FR" sz="1200" dirty="0"/>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97037649"/>
                  </a:ext>
                </a:extLst>
              </a:tr>
              <a:tr h="683887">
                <a:tc gridSpan="2">
                  <a:txBody>
                    <a:bodyPr/>
                    <a:lstStyle/>
                    <a:p>
                      <a:pPr algn="ctr"/>
                      <a:r>
                        <a:rPr lang="fr-FR" dirty="0">
                          <a:solidFill>
                            <a:schemeClr val="accent1">
                              <a:lumMod val="50000"/>
                            </a:schemeClr>
                          </a:solidFill>
                          <a:effectLst>
                            <a:outerShdw blurRad="38100" dist="38100" dir="2700000" algn="tl">
                              <a:srgbClr val="000000">
                                <a:alpha val="43137"/>
                              </a:srgbClr>
                            </a:outerShdw>
                          </a:effectLst>
                        </a:rPr>
                        <a:t>Types de données</a:t>
                      </a:r>
                    </a:p>
                  </a:txBody>
                  <a:tcPr anchor="ctr"/>
                </a:tc>
                <a:tc hMerge="1">
                  <a:txBody>
                    <a:bodyPr/>
                    <a:lstStyle/>
                    <a:p>
                      <a:endParaRPr lang="fr-FR"/>
                    </a:p>
                  </a:txBody>
                  <a:tcPr/>
                </a:tc>
                <a:tc>
                  <a:txBody>
                    <a:bodyPr/>
                    <a:lstStyle/>
                    <a:p>
                      <a:endParaRPr lang="fr-FR" dirty="0"/>
                    </a:p>
                    <a:p>
                      <a:endParaRPr lang="fr-FR" dirty="0"/>
                    </a:p>
                    <a:p>
                      <a:endParaRPr lang="fr-FR" dirty="0"/>
                    </a:p>
                    <a:p>
                      <a:endParaRPr lang="fr-FR" dirty="0"/>
                    </a:p>
                    <a:p>
                      <a:endParaRPr lang="fr-FR" dirty="0"/>
                    </a:p>
                    <a:p>
                      <a:endParaRPr lang="fr-FR" dirty="0"/>
                    </a:p>
                  </a:txBody>
                  <a:tcPr anchor="ctr"/>
                </a:tc>
                <a:tc>
                  <a:txBody>
                    <a:bodyPr/>
                    <a:lstStyle/>
                    <a:p>
                      <a:endParaRPr lang="fr-FR" dirty="0"/>
                    </a:p>
                  </a:txBody>
                  <a:tcPr anchor="ctr"/>
                </a:tc>
                <a:extLst>
                  <a:ext uri="{0D108BD9-81ED-4DB2-BD59-A6C34878D82A}">
                    <a16:rowId xmlns:a16="http://schemas.microsoft.com/office/drawing/2014/main" val="139168813"/>
                  </a:ext>
                </a:extLst>
              </a:tr>
            </a:tbl>
          </a:graphicData>
        </a:graphic>
      </p:graphicFrame>
      <p:pic>
        <p:nvPicPr>
          <p:cNvPr id="3" name="Image 2">
            <a:extLst>
              <a:ext uri="{FF2B5EF4-FFF2-40B4-BE49-F238E27FC236}">
                <a16:creationId xmlns:a16="http://schemas.microsoft.com/office/drawing/2014/main" id="{95CF3819-D407-436B-8E6E-100A9F0A7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9223" y="5126122"/>
            <a:ext cx="1720870" cy="1731878"/>
          </a:xfrm>
          <a:prstGeom prst="rect">
            <a:avLst/>
          </a:prstGeom>
          <a:effectLst>
            <a:outerShdw blurRad="50800" dist="38100" dir="2700000" algn="tl" rotWithShape="0">
              <a:prstClr val="black">
                <a:alpha val="40000"/>
              </a:prstClr>
            </a:outerShdw>
          </a:effectLst>
        </p:spPr>
      </p:pic>
      <p:grpSp>
        <p:nvGrpSpPr>
          <p:cNvPr id="4" name="Groupe 3">
            <a:extLst>
              <a:ext uri="{FF2B5EF4-FFF2-40B4-BE49-F238E27FC236}">
                <a16:creationId xmlns:a16="http://schemas.microsoft.com/office/drawing/2014/main" id="{875695AF-9BE3-4ABB-A427-E4AB48E0DB47}"/>
              </a:ext>
            </a:extLst>
          </p:cNvPr>
          <p:cNvGrpSpPr/>
          <p:nvPr/>
        </p:nvGrpSpPr>
        <p:grpSpPr>
          <a:xfrm>
            <a:off x="11333527" y="6231082"/>
            <a:ext cx="704792" cy="481858"/>
            <a:chOff x="11333527" y="6231082"/>
            <a:chExt cx="704792" cy="481858"/>
          </a:xfrm>
        </p:grpSpPr>
        <p:sp>
          <p:nvSpPr>
            <p:cNvPr id="5" name="Ellipse 4">
              <a:extLst>
                <a:ext uri="{FF2B5EF4-FFF2-40B4-BE49-F238E27FC236}">
                  <a16:creationId xmlns:a16="http://schemas.microsoft.com/office/drawing/2014/main" id="{D399147E-D83E-438D-8CBF-36DE59E29C7B}"/>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5FC93D29-F6C4-4A88-9851-206464D3284F}"/>
                </a:ext>
              </a:extLst>
            </p:cNvPr>
            <p:cNvSpPr txBox="1"/>
            <p:nvPr/>
          </p:nvSpPr>
          <p:spPr>
            <a:xfrm>
              <a:off x="11409555" y="6241178"/>
              <a:ext cx="628764"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7</a:t>
              </a:r>
            </a:p>
          </p:txBody>
        </p:sp>
      </p:grpSp>
      <p:pic>
        <p:nvPicPr>
          <p:cNvPr id="11" name="Image 10">
            <a:extLst>
              <a:ext uri="{FF2B5EF4-FFF2-40B4-BE49-F238E27FC236}">
                <a16:creationId xmlns:a16="http://schemas.microsoft.com/office/drawing/2014/main" id="{F2A4DBF9-0C53-4E1C-98B5-2F5548753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885" y="4699998"/>
            <a:ext cx="1432830" cy="1438362"/>
          </a:xfrm>
          <a:prstGeom prst="rect">
            <a:avLst/>
          </a:prstGeom>
        </p:spPr>
      </p:pic>
      <p:pic>
        <p:nvPicPr>
          <p:cNvPr id="13" name="Image 12">
            <a:extLst>
              <a:ext uri="{FF2B5EF4-FFF2-40B4-BE49-F238E27FC236}">
                <a16:creationId xmlns:a16="http://schemas.microsoft.com/office/drawing/2014/main" id="{60C98554-2F97-4AE3-9ABF-C3875AE22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562" y="4699998"/>
            <a:ext cx="1438362" cy="1438362"/>
          </a:xfrm>
          <a:prstGeom prst="rect">
            <a:avLst/>
          </a:prstGeom>
        </p:spPr>
      </p:pic>
      <p:sp>
        <p:nvSpPr>
          <p:cNvPr id="14" name="ZoneTexte 13">
            <a:extLst>
              <a:ext uri="{FF2B5EF4-FFF2-40B4-BE49-F238E27FC236}">
                <a16:creationId xmlns:a16="http://schemas.microsoft.com/office/drawing/2014/main" id="{B2FEE86A-1BC0-4A30-BD6B-9BE2664CAFCF}"/>
              </a:ext>
            </a:extLst>
          </p:cNvPr>
          <p:cNvSpPr txBox="1"/>
          <p:nvPr/>
        </p:nvSpPr>
        <p:spPr>
          <a:xfrm>
            <a:off x="6593087" y="4728756"/>
            <a:ext cx="1300294" cy="369332"/>
          </a:xfrm>
          <a:prstGeom prst="rect">
            <a:avLst/>
          </a:prstGeom>
          <a:noFill/>
        </p:spPr>
        <p:txBody>
          <a:bodyPr wrap="square" rtlCol="0">
            <a:spAutoFit/>
          </a:bodyPr>
          <a:lstStyle/>
          <a:p>
            <a:r>
              <a:rPr lang="fr-FR" dirty="0">
                <a:solidFill>
                  <a:srgbClr val="0070C0"/>
                </a:solidFill>
              </a:rPr>
              <a:t>float64</a:t>
            </a:r>
          </a:p>
        </p:txBody>
      </p:sp>
      <p:sp>
        <p:nvSpPr>
          <p:cNvPr id="16" name="ZoneTexte 15">
            <a:extLst>
              <a:ext uri="{FF2B5EF4-FFF2-40B4-BE49-F238E27FC236}">
                <a16:creationId xmlns:a16="http://schemas.microsoft.com/office/drawing/2014/main" id="{0A6060CF-4454-4977-9493-BAEAB3231D3D}"/>
              </a:ext>
            </a:extLst>
          </p:cNvPr>
          <p:cNvSpPr txBox="1"/>
          <p:nvPr/>
        </p:nvSpPr>
        <p:spPr>
          <a:xfrm>
            <a:off x="6643862" y="5129652"/>
            <a:ext cx="1300294" cy="369332"/>
          </a:xfrm>
          <a:prstGeom prst="rect">
            <a:avLst/>
          </a:prstGeom>
          <a:noFill/>
        </p:spPr>
        <p:txBody>
          <a:bodyPr wrap="square" rtlCol="0">
            <a:spAutoFit/>
          </a:bodyPr>
          <a:lstStyle/>
          <a:p>
            <a:r>
              <a:rPr lang="fr-FR" dirty="0" err="1">
                <a:solidFill>
                  <a:srgbClr val="DC730A"/>
                </a:solidFill>
              </a:rPr>
              <a:t>object</a:t>
            </a:r>
            <a:endParaRPr lang="fr-FR" dirty="0">
              <a:solidFill>
                <a:srgbClr val="DC730A"/>
              </a:solidFill>
            </a:endParaRPr>
          </a:p>
        </p:txBody>
      </p:sp>
      <p:sp>
        <p:nvSpPr>
          <p:cNvPr id="18" name="ZoneTexte 17">
            <a:extLst>
              <a:ext uri="{FF2B5EF4-FFF2-40B4-BE49-F238E27FC236}">
                <a16:creationId xmlns:a16="http://schemas.microsoft.com/office/drawing/2014/main" id="{BF78188F-9783-47A7-910D-EE36C830718A}"/>
              </a:ext>
            </a:extLst>
          </p:cNvPr>
          <p:cNvSpPr txBox="1"/>
          <p:nvPr/>
        </p:nvSpPr>
        <p:spPr>
          <a:xfrm>
            <a:off x="6735120" y="5545336"/>
            <a:ext cx="1300294" cy="369332"/>
          </a:xfrm>
          <a:prstGeom prst="rect">
            <a:avLst/>
          </a:prstGeom>
          <a:noFill/>
        </p:spPr>
        <p:txBody>
          <a:bodyPr wrap="square" rtlCol="0">
            <a:spAutoFit/>
          </a:bodyPr>
          <a:lstStyle/>
          <a:p>
            <a:r>
              <a:rPr lang="fr-FR" dirty="0">
                <a:solidFill>
                  <a:srgbClr val="00B050"/>
                </a:solidFill>
              </a:rPr>
              <a:t>int64</a:t>
            </a:r>
          </a:p>
        </p:txBody>
      </p:sp>
      <p:sp>
        <p:nvSpPr>
          <p:cNvPr id="20" name="ZoneTexte 19">
            <a:extLst>
              <a:ext uri="{FF2B5EF4-FFF2-40B4-BE49-F238E27FC236}">
                <a16:creationId xmlns:a16="http://schemas.microsoft.com/office/drawing/2014/main" id="{51102E7A-0D17-4067-8456-54BD7459E5E4}"/>
              </a:ext>
            </a:extLst>
          </p:cNvPr>
          <p:cNvSpPr txBox="1"/>
          <p:nvPr/>
        </p:nvSpPr>
        <p:spPr>
          <a:xfrm>
            <a:off x="6735119" y="5909506"/>
            <a:ext cx="1804874" cy="369332"/>
          </a:xfrm>
          <a:prstGeom prst="rect">
            <a:avLst/>
          </a:prstGeom>
          <a:noFill/>
        </p:spPr>
        <p:txBody>
          <a:bodyPr wrap="square">
            <a:spAutoFit/>
          </a:bodyPr>
          <a:lstStyle/>
          <a:p>
            <a:r>
              <a:rPr lang="fr-FR" dirty="0" err="1">
                <a:solidFill>
                  <a:srgbClr val="FF0000"/>
                </a:solidFill>
              </a:rPr>
              <a:t>Bool</a:t>
            </a:r>
            <a:r>
              <a:rPr lang="fr-FR" dirty="0">
                <a:solidFill>
                  <a:srgbClr val="FF0000"/>
                </a:solidFill>
              </a:rPr>
              <a:t> </a:t>
            </a:r>
            <a:r>
              <a:rPr lang="fr-FR" sz="1100" dirty="0"/>
              <a:t>(default data)</a:t>
            </a:r>
            <a:endParaRPr lang="fr-FR" dirty="0"/>
          </a:p>
        </p:txBody>
      </p:sp>
      <p:sp>
        <p:nvSpPr>
          <p:cNvPr id="22" name="ZoneTexte 21">
            <a:extLst>
              <a:ext uri="{FF2B5EF4-FFF2-40B4-BE49-F238E27FC236}">
                <a16:creationId xmlns:a16="http://schemas.microsoft.com/office/drawing/2014/main" id="{4EFA0A08-CDC2-4607-A5C0-8AC2BC051BDC}"/>
              </a:ext>
            </a:extLst>
          </p:cNvPr>
          <p:cNvSpPr txBox="1"/>
          <p:nvPr/>
        </p:nvSpPr>
        <p:spPr>
          <a:xfrm>
            <a:off x="0" y="6488668"/>
            <a:ext cx="3305262" cy="369332"/>
          </a:xfrm>
          <a:prstGeom prst="rect">
            <a:avLst/>
          </a:prstGeom>
          <a:noFill/>
        </p:spPr>
        <p:txBody>
          <a:bodyPr wrap="square" rtlCol="0">
            <a:spAutoFit/>
          </a:bodyPr>
          <a:lstStyle/>
          <a:p>
            <a:r>
              <a:rPr lang="fr-FR" b="1" dirty="0">
                <a:solidFill>
                  <a:schemeClr val="bg1"/>
                </a:solidFill>
                <a:effectLst>
                  <a:outerShdw blurRad="38100" dist="38100" dir="2700000" algn="tl">
                    <a:srgbClr val="000000">
                      <a:alpha val="43137"/>
                    </a:srgbClr>
                  </a:outerShdw>
                </a:effectLst>
              </a:rPr>
              <a:t>Création du </a:t>
            </a:r>
            <a:r>
              <a:rPr lang="fr-FR" b="1" dirty="0" err="1">
                <a:solidFill>
                  <a:schemeClr val="bg1"/>
                </a:solidFill>
                <a:effectLst>
                  <a:outerShdw blurRad="38100" dist="38100" dir="2700000" algn="tl">
                    <a:srgbClr val="000000">
                      <a:alpha val="43137"/>
                    </a:srgbClr>
                  </a:outerShdw>
                </a:effectLst>
              </a:rPr>
              <a:t>DataFrame</a:t>
            </a:r>
            <a:endParaRPr lang="fr-FR"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4560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necteur droit 27">
            <a:extLst>
              <a:ext uri="{FF2B5EF4-FFF2-40B4-BE49-F238E27FC236}">
                <a16:creationId xmlns:a16="http://schemas.microsoft.com/office/drawing/2014/main" id="{48BB40F9-863D-4342-B3C0-7A8CF91C8A63}"/>
              </a:ext>
            </a:extLst>
          </p:cNvPr>
          <p:cNvCxnSpPr/>
          <p:nvPr/>
        </p:nvCxnSpPr>
        <p:spPr>
          <a:xfrm>
            <a:off x="6399400" y="713315"/>
            <a:ext cx="1386980" cy="0"/>
          </a:xfrm>
          <a:prstGeom prst="line">
            <a:avLst/>
          </a:prstGeom>
          <a:ln w="28575">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25" name="Connecteur droit 24">
            <a:extLst>
              <a:ext uri="{FF2B5EF4-FFF2-40B4-BE49-F238E27FC236}">
                <a16:creationId xmlns:a16="http://schemas.microsoft.com/office/drawing/2014/main" id="{1273956D-13F6-4329-BEE4-70617AE09136}"/>
              </a:ext>
            </a:extLst>
          </p:cNvPr>
          <p:cNvCxnSpPr/>
          <p:nvPr/>
        </p:nvCxnSpPr>
        <p:spPr>
          <a:xfrm>
            <a:off x="2362898" y="4277237"/>
            <a:ext cx="13869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81A068-8F06-4E70-9870-94791C46B985}"/>
              </a:ext>
            </a:extLst>
          </p:cNvPr>
          <p:cNvSpPr/>
          <p:nvPr/>
        </p:nvSpPr>
        <p:spPr>
          <a:xfrm>
            <a:off x="0" y="6509857"/>
            <a:ext cx="12192000" cy="348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F5830D30-CAA0-4F1D-8CD4-19EA21F3DDD0}"/>
              </a:ext>
            </a:extLst>
          </p:cNvPr>
          <p:cNvSpPr/>
          <p:nvPr/>
        </p:nvSpPr>
        <p:spPr>
          <a:xfrm>
            <a:off x="3401735" y="1199625"/>
            <a:ext cx="1392572" cy="2835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A0BB2CE4-800D-4312-BCF8-4CEA7F37350D}"/>
              </a:ext>
            </a:extLst>
          </p:cNvPr>
          <p:cNvSpPr/>
          <p:nvPr/>
        </p:nvSpPr>
        <p:spPr>
          <a:xfrm>
            <a:off x="5139654" y="1199624"/>
            <a:ext cx="1392572" cy="2835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5C6DBB9-3782-4EF1-9EBD-1F4F81C2C88B}"/>
              </a:ext>
            </a:extLst>
          </p:cNvPr>
          <p:cNvSpPr/>
          <p:nvPr/>
        </p:nvSpPr>
        <p:spPr>
          <a:xfrm>
            <a:off x="5139654" y="494949"/>
            <a:ext cx="1392572" cy="696285"/>
          </a:xfrm>
          <a:prstGeom prst="rect">
            <a:avLst/>
          </a:prstGeom>
          <a:solidFill>
            <a:srgbClr val="A2E8A2"/>
          </a:solidFill>
          <a:ln w="19050">
            <a:solidFill>
              <a:srgbClr val="00B05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78A6D326-6974-4601-BCD6-CCA5C10B0AA8}"/>
              </a:ext>
            </a:extLst>
          </p:cNvPr>
          <p:cNvSpPr/>
          <p:nvPr/>
        </p:nvSpPr>
        <p:spPr>
          <a:xfrm>
            <a:off x="3401735" y="4051882"/>
            <a:ext cx="1392572" cy="450710"/>
          </a:xfrm>
          <a:prstGeom prst="rect">
            <a:avLst/>
          </a:prstGeom>
          <a:solidFill>
            <a:srgbClr val="FF7979"/>
          </a:solidFill>
          <a:ln w="12700">
            <a:solidFill>
              <a:srgbClr val="FF0000"/>
            </a:solidFill>
            <a:prstDash val="sysDash"/>
          </a:ln>
        </p:spPr>
        <p:style>
          <a:lnRef idx="1">
            <a:schemeClr val="dk1"/>
          </a:lnRef>
          <a:fillRef idx="2">
            <a:schemeClr val="dk1"/>
          </a:fillRef>
          <a:effectRef idx="1">
            <a:schemeClr val="dk1"/>
          </a:effectRef>
          <a:fontRef idx="minor">
            <a:schemeClr val="dk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50EAD9F0-FC8B-4799-AD4E-4ED51385142F}"/>
              </a:ext>
            </a:extLst>
          </p:cNvPr>
          <p:cNvSpPr txBox="1"/>
          <p:nvPr/>
        </p:nvSpPr>
        <p:spPr>
          <a:xfrm>
            <a:off x="3678572" y="2332355"/>
            <a:ext cx="1115735" cy="369332"/>
          </a:xfrm>
          <a:prstGeom prst="rect">
            <a:avLst/>
          </a:prstGeom>
          <a:noFill/>
        </p:spPr>
        <p:txBody>
          <a:bodyPr wrap="square" rtlCol="0">
            <a:spAutoFit/>
          </a:bodyPr>
          <a:lstStyle/>
          <a:p>
            <a:r>
              <a:rPr lang="fr-FR" b="1" dirty="0">
                <a:solidFill>
                  <a:schemeClr val="bg1"/>
                </a:solidFill>
              </a:rPr>
              <a:t>2015</a:t>
            </a:r>
          </a:p>
        </p:txBody>
      </p:sp>
      <p:sp>
        <p:nvSpPr>
          <p:cNvPr id="15" name="ZoneTexte 14">
            <a:extLst>
              <a:ext uri="{FF2B5EF4-FFF2-40B4-BE49-F238E27FC236}">
                <a16:creationId xmlns:a16="http://schemas.microsoft.com/office/drawing/2014/main" id="{7E4AEA8D-CFEF-4A98-B8B0-4BF5F202CADA}"/>
              </a:ext>
            </a:extLst>
          </p:cNvPr>
          <p:cNvSpPr txBox="1"/>
          <p:nvPr/>
        </p:nvSpPr>
        <p:spPr>
          <a:xfrm>
            <a:off x="5471019" y="2332355"/>
            <a:ext cx="1115735" cy="369332"/>
          </a:xfrm>
          <a:prstGeom prst="rect">
            <a:avLst/>
          </a:prstGeom>
          <a:noFill/>
        </p:spPr>
        <p:txBody>
          <a:bodyPr wrap="square" rtlCol="0">
            <a:spAutoFit/>
          </a:bodyPr>
          <a:lstStyle/>
          <a:p>
            <a:r>
              <a:rPr lang="fr-FR" b="1" dirty="0">
                <a:solidFill>
                  <a:schemeClr val="bg1"/>
                </a:solidFill>
              </a:rPr>
              <a:t>2016</a:t>
            </a:r>
          </a:p>
        </p:txBody>
      </p:sp>
      <p:sp>
        <p:nvSpPr>
          <p:cNvPr id="16" name="Accolade ouvrante 15">
            <a:extLst>
              <a:ext uri="{FF2B5EF4-FFF2-40B4-BE49-F238E27FC236}">
                <a16:creationId xmlns:a16="http://schemas.microsoft.com/office/drawing/2014/main" id="{25AEFED0-9B91-4872-B94C-901CAB085AD8}"/>
              </a:ext>
            </a:extLst>
          </p:cNvPr>
          <p:cNvSpPr/>
          <p:nvPr/>
        </p:nvSpPr>
        <p:spPr>
          <a:xfrm>
            <a:off x="3056388" y="1191234"/>
            <a:ext cx="139817" cy="284386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Accolade ouvrante 17">
            <a:extLst>
              <a:ext uri="{FF2B5EF4-FFF2-40B4-BE49-F238E27FC236}">
                <a16:creationId xmlns:a16="http://schemas.microsoft.com/office/drawing/2014/main" id="{CE2EF1A5-151A-4289-B158-FA4EB384968A}"/>
              </a:ext>
            </a:extLst>
          </p:cNvPr>
          <p:cNvSpPr/>
          <p:nvPr/>
        </p:nvSpPr>
        <p:spPr>
          <a:xfrm rot="10800000">
            <a:off x="6737756" y="1191234"/>
            <a:ext cx="139817" cy="284386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ZoneTexte 19">
            <a:extLst>
              <a:ext uri="{FF2B5EF4-FFF2-40B4-BE49-F238E27FC236}">
                <a16:creationId xmlns:a16="http://schemas.microsoft.com/office/drawing/2014/main" id="{5F9B12EC-5D0F-45F8-A40B-B9FB952F1DB0}"/>
              </a:ext>
            </a:extLst>
          </p:cNvPr>
          <p:cNvSpPr txBox="1"/>
          <p:nvPr/>
        </p:nvSpPr>
        <p:spPr>
          <a:xfrm>
            <a:off x="747548" y="2424882"/>
            <a:ext cx="2065089" cy="800219"/>
          </a:xfrm>
          <a:prstGeom prst="rect">
            <a:avLst/>
          </a:prstGeom>
          <a:noFill/>
        </p:spPr>
        <p:txBody>
          <a:bodyPr wrap="square" rtlCol="0">
            <a:spAutoFit/>
          </a:bodyPr>
          <a:lstStyle/>
          <a:p>
            <a:pPr algn="ctr"/>
            <a:r>
              <a:rPr lang="fr-FR" b="1" dirty="0">
                <a:solidFill>
                  <a:schemeClr val="accent1">
                    <a:lumMod val="50000"/>
                  </a:schemeClr>
                </a:solidFill>
                <a:effectLst>
                  <a:outerShdw blurRad="38100" dist="38100" dir="2700000" algn="tl">
                    <a:srgbClr val="000000">
                      <a:alpha val="43137"/>
                    </a:srgbClr>
                  </a:outerShdw>
                </a:effectLst>
              </a:rPr>
              <a:t>PARTIE FIXE</a:t>
            </a:r>
          </a:p>
          <a:p>
            <a:pPr algn="ctr"/>
            <a:r>
              <a:rPr lang="fr-FR" sz="1400" b="1" dirty="0">
                <a:solidFill>
                  <a:schemeClr val="accent1">
                    <a:lumMod val="50000"/>
                  </a:schemeClr>
                </a:solidFill>
              </a:rPr>
              <a:t>Bâtiments présents en 2015 et 2016</a:t>
            </a:r>
          </a:p>
        </p:txBody>
      </p:sp>
      <p:sp>
        <p:nvSpPr>
          <p:cNvPr id="22" name="ZoneTexte 21">
            <a:extLst>
              <a:ext uri="{FF2B5EF4-FFF2-40B4-BE49-F238E27FC236}">
                <a16:creationId xmlns:a16="http://schemas.microsoft.com/office/drawing/2014/main" id="{F02055A9-6C23-4247-9C66-65EDEFAEA3F5}"/>
              </a:ext>
            </a:extLst>
          </p:cNvPr>
          <p:cNvSpPr txBox="1"/>
          <p:nvPr/>
        </p:nvSpPr>
        <p:spPr>
          <a:xfrm>
            <a:off x="151517" y="4120329"/>
            <a:ext cx="3050663" cy="954107"/>
          </a:xfrm>
          <a:prstGeom prst="rect">
            <a:avLst/>
          </a:prstGeom>
          <a:noFill/>
        </p:spPr>
        <p:txBody>
          <a:bodyPr wrap="square" rtlCol="0">
            <a:spAutoFit/>
          </a:bodyPr>
          <a:lstStyle/>
          <a:p>
            <a:pPr algn="ctr"/>
            <a:r>
              <a:rPr lang="fr-FR" sz="1400" b="1" dirty="0">
                <a:solidFill>
                  <a:srgbClr val="FF0000"/>
                </a:solidFill>
                <a:effectLst>
                  <a:outerShdw blurRad="38100" dist="38100" dir="2700000" algn="tl">
                    <a:srgbClr val="000000">
                      <a:alpha val="43137"/>
                    </a:srgbClr>
                  </a:outerShdw>
                </a:effectLst>
              </a:rPr>
              <a:t>BÂTIMENTS</a:t>
            </a:r>
          </a:p>
          <a:p>
            <a:pPr algn="ctr"/>
            <a:r>
              <a:rPr lang="fr-FR" sz="1400" b="1" dirty="0">
                <a:solidFill>
                  <a:srgbClr val="FF0000"/>
                </a:solidFill>
                <a:effectLst>
                  <a:outerShdw blurRad="38100" dist="38100" dir="2700000" algn="tl">
                    <a:srgbClr val="000000">
                      <a:alpha val="43137"/>
                    </a:srgbClr>
                  </a:outerShdw>
                </a:effectLst>
              </a:rPr>
              <a:t> RETIRÉS en 2016</a:t>
            </a:r>
            <a:endParaRPr lang="fr-FR" sz="1400" b="1" dirty="0">
              <a:solidFill>
                <a:srgbClr val="FF0000"/>
              </a:solidFill>
            </a:endParaRPr>
          </a:p>
          <a:p>
            <a:r>
              <a:rPr lang="fr-FR" sz="1400" b="1" dirty="0">
                <a:solidFill>
                  <a:schemeClr val="accent1">
                    <a:lumMod val="50000"/>
                  </a:schemeClr>
                </a:solidFill>
              </a:rPr>
              <a:t>- Bâtiments démolis</a:t>
            </a:r>
          </a:p>
          <a:p>
            <a:r>
              <a:rPr lang="fr-FR" sz="1400" b="1" dirty="0">
                <a:solidFill>
                  <a:schemeClr val="accent1">
                    <a:lumMod val="50000"/>
                  </a:schemeClr>
                </a:solidFill>
              </a:rPr>
              <a:t>- Plus de déclaration de données</a:t>
            </a:r>
          </a:p>
        </p:txBody>
      </p:sp>
      <p:sp>
        <p:nvSpPr>
          <p:cNvPr id="27" name="ZoneTexte 26">
            <a:extLst>
              <a:ext uri="{FF2B5EF4-FFF2-40B4-BE49-F238E27FC236}">
                <a16:creationId xmlns:a16="http://schemas.microsoft.com/office/drawing/2014/main" id="{C40A082E-A9D7-43D1-B09E-3920D8BE4101}"/>
              </a:ext>
            </a:extLst>
          </p:cNvPr>
          <p:cNvSpPr txBox="1"/>
          <p:nvPr/>
        </p:nvSpPr>
        <p:spPr>
          <a:xfrm>
            <a:off x="7445094" y="366037"/>
            <a:ext cx="2512634" cy="954107"/>
          </a:xfrm>
          <a:prstGeom prst="rect">
            <a:avLst/>
          </a:prstGeom>
          <a:noFill/>
        </p:spPr>
        <p:txBody>
          <a:bodyPr wrap="square" rtlCol="0">
            <a:spAutoFit/>
          </a:bodyPr>
          <a:lstStyle/>
          <a:p>
            <a:pPr algn="ctr"/>
            <a:r>
              <a:rPr lang="fr-FR" sz="1400" b="1" dirty="0">
                <a:solidFill>
                  <a:srgbClr val="00B050"/>
                </a:solidFill>
                <a:effectLst>
                  <a:outerShdw blurRad="38100" dist="38100" dir="2700000" algn="tl">
                    <a:srgbClr val="000000">
                      <a:alpha val="43137"/>
                    </a:srgbClr>
                  </a:outerShdw>
                </a:effectLst>
              </a:rPr>
              <a:t>BÂTIMENTS </a:t>
            </a:r>
          </a:p>
          <a:p>
            <a:pPr algn="ctr"/>
            <a:r>
              <a:rPr lang="fr-FR" sz="1400" b="1" dirty="0">
                <a:solidFill>
                  <a:srgbClr val="00B050"/>
                </a:solidFill>
                <a:effectLst>
                  <a:outerShdw blurRad="38100" dist="38100" dir="2700000" algn="tl">
                    <a:srgbClr val="000000">
                      <a:alpha val="43137"/>
                    </a:srgbClr>
                  </a:outerShdw>
                </a:effectLst>
              </a:rPr>
              <a:t>AJOUTÉS en 2016</a:t>
            </a:r>
          </a:p>
          <a:p>
            <a:r>
              <a:rPr lang="fr-FR" sz="1400" b="1" dirty="0">
                <a:solidFill>
                  <a:schemeClr val="tx2">
                    <a:lumMod val="90000"/>
                    <a:lumOff val="10000"/>
                  </a:schemeClr>
                </a:solidFill>
              </a:rPr>
              <a:t>- Nouvelles constructions</a:t>
            </a:r>
          </a:p>
          <a:p>
            <a:r>
              <a:rPr lang="fr-FR" sz="1400" b="1" dirty="0">
                <a:solidFill>
                  <a:schemeClr val="tx2">
                    <a:lumMod val="90000"/>
                    <a:lumOff val="10000"/>
                  </a:schemeClr>
                </a:solidFill>
              </a:rPr>
              <a:t>- Pas de rapport en 2015</a:t>
            </a:r>
          </a:p>
        </p:txBody>
      </p:sp>
      <p:pic>
        <p:nvPicPr>
          <p:cNvPr id="5" name="Image 4">
            <a:extLst>
              <a:ext uri="{FF2B5EF4-FFF2-40B4-BE49-F238E27FC236}">
                <a16:creationId xmlns:a16="http://schemas.microsoft.com/office/drawing/2014/main" id="{7EF54070-F771-4D92-8388-809AFDCB4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128" y="4997542"/>
            <a:ext cx="1848633" cy="1860458"/>
          </a:xfrm>
          <a:prstGeom prst="rect">
            <a:avLst/>
          </a:prstGeom>
          <a:effectLst>
            <a:outerShdw blurRad="50800" dist="38100" dir="2700000" algn="tl" rotWithShape="0">
              <a:prstClr val="black">
                <a:alpha val="40000"/>
              </a:prstClr>
            </a:outerShdw>
          </a:effectLst>
        </p:spPr>
      </p:pic>
      <p:sp>
        <p:nvSpPr>
          <p:cNvPr id="32" name="ZoneTexte 31">
            <a:extLst>
              <a:ext uri="{FF2B5EF4-FFF2-40B4-BE49-F238E27FC236}">
                <a16:creationId xmlns:a16="http://schemas.microsoft.com/office/drawing/2014/main" id="{85C85E81-1502-45D2-96F1-30DA47ED42C0}"/>
              </a:ext>
            </a:extLst>
          </p:cNvPr>
          <p:cNvSpPr txBox="1"/>
          <p:nvPr/>
        </p:nvSpPr>
        <p:spPr>
          <a:xfrm>
            <a:off x="30759" y="84929"/>
            <a:ext cx="6191074" cy="369332"/>
          </a:xfrm>
          <a:prstGeom prst="rect">
            <a:avLst/>
          </a:prstGeom>
          <a:noFill/>
        </p:spPr>
        <p:txBody>
          <a:bodyPr wrap="square">
            <a:spAutoFit/>
          </a:bodyPr>
          <a:lstStyle/>
          <a:p>
            <a:r>
              <a:rPr lang="fr-FR" sz="1800" b="1" dirty="0">
                <a:solidFill>
                  <a:schemeClr val="accent6">
                    <a:lumMod val="50000"/>
                  </a:schemeClr>
                </a:solidFill>
                <a:effectLst>
                  <a:outerShdw blurRad="38100" dist="38100" dir="2700000" algn="tl">
                    <a:srgbClr val="000000">
                      <a:alpha val="43137"/>
                    </a:srgbClr>
                  </a:outerShdw>
                </a:effectLst>
                <a:latin typeface="Karla"/>
              </a:rPr>
              <a:t>Comparaison des jeux de données 2015 et 2016</a:t>
            </a:r>
          </a:p>
        </p:txBody>
      </p:sp>
      <p:sp>
        <p:nvSpPr>
          <p:cNvPr id="33" name="Ellipse 32">
            <a:extLst>
              <a:ext uri="{FF2B5EF4-FFF2-40B4-BE49-F238E27FC236}">
                <a16:creationId xmlns:a16="http://schemas.microsoft.com/office/drawing/2014/main" id="{C870CC50-A0F1-447F-A567-C06A410AB390}"/>
              </a:ext>
            </a:extLst>
          </p:cNvPr>
          <p:cNvSpPr/>
          <p:nvPr/>
        </p:nvSpPr>
        <p:spPr>
          <a:xfrm>
            <a:off x="537952" y="4162828"/>
            <a:ext cx="216000" cy="216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0F7DEBCF-C1D5-431E-9C27-8AD18F8A7D86}"/>
              </a:ext>
            </a:extLst>
          </p:cNvPr>
          <p:cNvSpPr/>
          <p:nvPr/>
        </p:nvSpPr>
        <p:spPr>
          <a:xfrm>
            <a:off x="9741728" y="494949"/>
            <a:ext cx="216000" cy="21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ZoneTexte 35">
            <a:extLst>
              <a:ext uri="{FF2B5EF4-FFF2-40B4-BE49-F238E27FC236}">
                <a16:creationId xmlns:a16="http://schemas.microsoft.com/office/drawing/2014/main" id="{170B7251-98AA-4A53-95FF-4935AE3F9B16}"/>
              </a:ext>
            </a:extLst>
          </p:cNvPr>
          <p:cNvSpPr txBox="1"/>
          <p:nvPr/>
        </p:nvSpPr>
        <p:spPr>
          <a:xfrm>
            <a:off x="5507561" y="638081"/>
            <a:ext cx="656758" cy="369332"/>
          </a:xfrm>
          <a:prstGeom prst="rect">
            <a:avLst/>
          </a:prstGeom>
          <a:noFill/>
        </p:spPr>
        <p:txBody>
          <a:bodyPr wrap="square" rtlCol="0">
            <a:spAutoFit/>
          </a:bodyPr>
          <a:lstStyle/>
          <a:p>
            <a:r>
              <a:rPr lang="fr-FR" dirty="0"/>
              <a:t>+92</a:t>
            </a:r>
          </a:p>
        </p:txBody>
      </p:sp>
      <p:sp>
        <p:nvSpPr>
          <p:cNvPr id="38" name="ZoneTexte 37">
            <a:extLst>
              <a:ext uri="{FF2B5EF4-FFF2-40B4-BE49-F238E27FC236}">
                <a16:creationId xmlns:a16="http://schemas.microsoft.com/office/drawing/2014/main" id="{7A7909D5-9C85-482F-97C1-E737EAF235DE}"/>
              </a:ext>
            </a:extLst>
          </p:cNvPr>
          <p:cNvSpPr txBox="1"/>
          <p:nvPr/>
        </p:nvSpPr>
        <p:spPr>
          <a:xfrm>
            <a:off x="3715688" y="4086162"/>
            <a:ext cx="726415" cy="369332"/>
          </a:xfrm>
          <a:prstGeom prst="rect">
            <a:avLst/>
          </a:prstGeom>
          <a:noFill/>
        </p:spPr>
        <p:txBody>
          <a:bodyPr wrap="square" rtlCol="0">
            <a:spAutoFit/>
          </a:bodyPr>
          <a:lstStyle/>
          <a:p>
            <a:r>
              <a:rPr lang="fr-FR" dirty="0"/>
              <a:t>- 56</a:t>
            </a:r>
          </a:p>
        </p:txBody>
      </p:sp>
      <p:sp>
        <p:nvSpPr>
          <p:cNvPr id="40" name="ZoneTexte 39">
            <a:extLst>
              <a:ext uri="{FF2B5EF4-FFF2-40B4-BE49-F238E27FC236}">
                <a16:creationId xmlns:a16="http://schemas.microsoft.com/office/drawing/2014/main" id="{DDF01318-A700-4E7F-AFA2-60C3D3F66AF9}"/>
              </a:ext>
            </a:extLst>
          </p:cNvPr>
          <p:cNvSpPr txBox="1"/>
          <p:nvPr/>
        </p:nvSpPr>
        <p:spPr>
          <a:xfrm>
            <a:off x="3677873" y="2824991"/>
            <a:ext cx="840295" cy="369332"/>
          </a:xfrm>
          <a:prstGeom prst="rect">
            <a:avLst/>
          </a:prstGeom>
          <a:noFill/>
        </p:spPr>
        <p:txBody>
          <a:bodyPr wrap="square" rtlCol="0">
            <a:spAutoFit/>
          </a:bodyPr>
          <a:lstStyle/>
          <a:p>
            <a:r>
              <a:rPr lang="fr-FR" dirty="0"/>
              <a:t>3284</a:t>
            </a:r>
          </a:p>
        </p:txBody>
      </p:sp>
      <p:sp>
        <p:nvSpPr>
          <p:cNvPr id="42" name="ZoneTexte 41">
            <a:extLst>
              <a:ext uri="{FF2B5EF4-FFF2-40B4-BE49-F238E27FC236}">
                <a16:creationId xmlns:a16="http://schemas.microsoft.com/office/drawing/2014/main" id="{471194E3-CDDF-4A87-960F-59F009797439}"/>
              </a:ext>
            </a:extLst>
          </p:cNvPr>
          <p:cNvSpPr txBox="1"/>
          <p:nvPr/>
        </p:nvSpPr>
        <p:spPr>
          <a:xfrm>
            <a:off x="5501148" y="2824991"/>
            <a:ext cx="840295" cy="369332"/>
          </a:xfrm>
          <a:prstGeom prst="rect">
            <a:avLst/>
          </a:prstGeom>
          <a:noFill/>
        </p:spPr>
        <p:txBody>
          <a:bodyPr wrap="square" rtlCol="0">
            <a:spAutoFit/>
          </a:bodyPr>
          <a:lstStyle/>
          <a:p>
            <a:r>
              <a:rPr lang="fr-FR" dirty="0"/>
              <a:t>3284</a:t>
            </a:r>
          </a:p>
        </p:txBody>
      </p:sp>
      <p:sp>
        <p:nvSpPr>
          <p:cNvPr id="44" name="ZoneTexte 43">
            <a:extLst>
              <a:ext uri="{FF2B5EF4-FFF2-40B4-BE49-F238E27FC236}">
                <a16:creationId xmlns:a16="http://schemas.microsoft.com/office/drawing/2014/main" id="{5F317D67-A0A9-4FEA-92D6-CF95FF8B8D5F}"/>
              </a:ext>
            </a:extLst>
          </p:cNvPr>
          <p:cNvSpPr txBox="1"/>
          <p:nvPr/>
        </p:nvSpPr>
        <p:spPr>
          <a:xfrm>
            <a:off x="3273802" y="806170"/>
            <a:ext cx="1925274" cy="369332"/>
          </a:xfrm>
          <a:prstGeom prst="rect">
            <a:avLst/>
          </a:prstGeom>
          <a:noFill/>
        </p:spPr>
        <p:txBody>
          <a:bodyPr wrap="square" rtlCol="0">
            <a:spAutoFit/>
          </a:bodyPr>
          <a:lstStyle/>
          <a:p>
            <a:r>
              <a:rPr lang="fr-FR" dirty="0"/>
              <a:t>3340 </a:t>
            </a:r>
            <a:r>
              <a:rPr lang="fr-FR" sz="1400" dirty="0"/>
              <a:t>bâtiments</a:t>
            </a:r>
            <a:endParaRPr lang="fr-FR" dirty="0"/>
          </a:p>
        </p:txBody>
      </p:sp>
      <p:sp>
        <p:nvSpPr>
          <p:cNvPr id="46" name="ZoneTexte 45">
            <a:extLst>
              <a:ext uri="{FF2B5EF4-FFF2-40B4-BE49-F238E27FC236}">
                <a16:creationId xmlns:a16="http://schemas.microsoft.com/office/drawing/2014/main" id="{558567BE-2285-4AA5-9862-0B845E6735D8}"/>
              </a:ext>
            </a:extLst>
          </p:cNvPr>
          <p:cNvSpPr txBox="1"/>
          <p:nvPr/>
        </p:nvSpPr>
        <p:spPr>
          <a:xfrm>
            <a:off x="5112452" y="4077765"/>
            <a:ext cx="1925274" cy="369332"/>
          </a:xfrm>
          <a:prstGeom prst="rect">
            <a:avLst/>
          </a:prstGeom>
          <a:noFill/>
        </p:spPr>
        <p:txBody>
          <a:bodyPr wrap="square" rtlCol="0">
            <a:spAutoFit/>
          </a:bodyPr>
          <a:lstStyle/>
          <a:p>
            <a:r>
              <a:rPr lang="fr-FR" dirty="0"/>
              <a:t>3376 </a:t>
            </a:r>
            <a:r>
              <a:rPr lang="fr-FR" sz="1400" dirty="0"/>
              <a:t>bâtiments</a:t>
            </a:r>
            <a:endParaRPr lang="fr-FR" dirty="0"/>
          </a:p>
        </p:txBody>
      </p:sp>
      <p:sp>
        <p:nvSpPr>
          <p:cNvPr id="2" name="ZoneTexte 1">
            <a:extLst>
              <a:ext uri="{FF2B5EF4-FFF2-40B4-BE49-F238E27FC236}">
                <a16:creationId xmlns:a16="http://schemas.microsoft.com/office/drawing/2014/main" id="{5E958CBD-FA13-4135-99D0-EE6E0606954E}"/>
              </a:ext>
            </a:extLst>
          </p:cNvPr>
          <p:cNvSpPr txBox="1"/>
          <p:nvPr/>
        </p:nvSpPr>
        <p:spPr>
          <a:xfrm>
            <a:off x="0" y="6488668"/>
            <a:ext cx="3305262" cy="369332"/>
          </a:xfrm>
          <a:prstGeom prst="rect">
            <a:avLst/>
          </a:prstGeom>
          <a:noFill/>
        </p:spPr>
        <p:txBody>
          <a:bodyPr wrap="square" rtlCol="0">
            <a:spAutoFit/>
          </a:bodyPr>
          <a:lstStyle/>
          <a:p>
            <a:r>
              <a:rPr lang="fr-FR" b="1" dirty="0">
                <a:solidFill>
                  <a:schemeClr val="bg1"/>
                </a:solidFill>
                <a:effectLst>
                  <a:outerShdw blurRad="38100" dist="38100" dir="2700000" algn="tl">
                    <a:srgbClr val="000000">
                      <a:alpha val="43137"/>
                    </a:srgbClr>
                  </a:outerShdw>
                </a:effectLst>
              </a:rPr>
              <a:t>Création du </a:t>
            </a:r>
            <a:r>
              <a:rPr lang="fr-FR" b="1" dirty="0" err="1">
                <a:solidFill>
                  <a:schemeClr val="bg1"/>
                </a:solidFill>
                <a:effectLst>
                  <a:outerShdw blurRad="38100" dist="38100" dir="2700000" algn="tl">
                    <a:srgbClr val="000000">
                      <a:alpha val="43137"/>
                    </a:srgbClr>
                  </a:outerShdw>
                </a:effectLst>
              </a:rPr>
              <a:t>DataFrame</a:t>
            </a:r>
            <a:endParaRPr lang="fr-FR" b="1" dirty="0">
              <a:solidFill>
                <a:schemeClr val="bg1"/>
              </a:solidFill>
              <a:effectLst>
                <a:outerShdw blurRad="38100" dist="38100" dir="2700000" algn="tl">
                  <a:srgbClr val="000000">
                    <a:alpha val="43137"/>
                  </a:srgbClr>
                </a:outerShdw>
              </a:effectLst>
            </a:endParaRPr>
          </a:p>
        </p:txBody>
      </p:sp>
      <p:grpSp>
        <p:nvGrpSpPr>
          <p:cNvPr id="29" name="Groupe 28">
            <a:extLst>
              <a:ext uri="{FF2B5EF4-FFF2-40B4-BE49-F238E27FC236}">
                <a16:creationId xmlns:a16="http://schemas.microsoft.com/office/drawing/2014/main" id="{2E3771E1-257F-4918-BC61-1C15E15F8345}"/>
              </a:ext>
            </a:extLst>
          </p:cNvPr>
          <p:cNvGrpSpPr/>
          <p:nvPr/>
        </p:nvGrpSpPr>
        <p:grpSpPr>
          <a:xfrm>
            <a:off x="11296583" y="6231082"/>
            <a:ext cx="545030" cy="481858"/>
            <a:chOff x="11333527" y="6231082"/>
            <a:chExt cx="545030" cy="481858"/>
          </a:xfrm>
        </p:grpSpPr>
        <p:sp>
          <p:nvSpPr>
            <p:cNvPr id="31" name="Ellipse 30">
              <a:extLst>
                <a:ext uri="{FF2B5EF4-FFF2-40B4-BE49-F238E27FC236}">
                  <a16:creationId xmlns:a16="http://schemas.microsoft.com/office/drawing/2014/main" id="{7FAD01D8-1631-40A7-AB50-5A2A6AE4C7CA}"/>
                </a:ext>
              </a:extLst>
            </p:cNvPr>
            <p:cNvSpPr/>
            <p:nvPr/>
          </p:nvSpPr>
          <p:spPr>
            <a:xfrm>
              <a:off x="11333527" y="6231082"/>
              <a:ext cx="481858" cy="481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3C5890B0-15B3-4C7F-8173-3D220FEC1C1C}"/>
                </a:ext>
              </a:extLst>
            </p:cNvPr>
            <p:cNvSpPr txBox="1"/>
            <p:nvPr/>
          </p:nvSpPr>
          <p:spPr>
            <a:xfrm>
              <a:off x="11382454" y="6241178"/>
              <a:ext cx="496103" cy="461665"/>
            </a:xfrm>
            <a:prstGeom prst="rect">
              <a:avLst/>
            </a:prstGeom>
            <a:noFill/>
          </p:spPr>
          <p:txBody>
            <a:bodyPr wrap="square" rtlCol="0">
              <a:spAutoFit/>
            </a:bodyPr>
            <a:lstStyle/>
            <a:p>
              <a:r>
                <a:rPr lang="fr-FR" sz="2400" b="1" dirty="0">
                  <a:solidFill>
                    <a:schemeClr val="bg1"/>
                  </a:solidFill>
                  <a:effectLst>
                    <a:outerShdw blurRad="38100" dist="38100" dir="2700000" algn="tl">
                      <a:srgbClr val="000000">
                        <a:alpha val="43137"/>
                      </a:srgbClr>
                    </a:outerShdw>
                  </a:effectLst>
                </a:rPr>
                <a:t>8</a:t>
              </a:r>
            </a:p>
          </p:txBody>
        </p:sp>
      </p:grpSp>
      <p:pic>
        <p:nvPicPr>
          <p:cNvPr id="37" name="Image 36">
            <a:extLst>
              <a:ext uri="{FF2B5EF4-FFF2-40B4-BE49-F238E27FC236}">
                <a16:creationId xmlns:a16="http://schemas.microsoft.com/office/drawing/2014/main" id="{909DF5C4-249D-46C3-AF6E-D1CABFE98E7E}"/>
              </a:ext>
            </a:extLst>
          </p:cNvPr>
          <p:cNvPicPr>
            <a:picLocks noChangeAspect="1"/>
          </p:cNvPicPr>
          <p:nvPr/>
        </p:nvPicPr>
        <p:blipFill>
          <a:blip r:embed="rId3"/>
          <a:stretch>
            <a:fillRect/>
          </a:stretch>
        </p:blipFill>
        <p:spPr>
          <a:xfrm>
            <a:off x="7188727" y="1409093"/>
            <a:ext cx="3608582" cy="4837403"/>
          </a:xfrm>
          <a:prstGeom prst="rect">
            <a:avLst/>
          </a:prstGeom>
          <a:effectLst>
            <a:outerShdw blurRad="50800" dist="38100" dir="2700000" algn="tl" rotWithShape="0">
              <a:prstClr val="black">
                <a:alpha val="40000"/>
              </a:prstClr>
            </a:outerShdw>
          </a:effectLst>
        </p:spPr>
      </p:pic>
      <p:sp>
        <p:nvSpPr>
          <p:cNvPr id="39" name="Ellipse 38">
            <a:extLst>
              <a:ext uri="{FF2B5EF4-FFF2-40B4-BE49-F238E27FC236}">
                <a16:creationId xmlns:a16="http://schemas.microsoft.com/office/drawing/2014/main" id="{12FA9BA7-8744-425D-8BAC-E991EF7A248E}"/>
              </a:ext>
            </a:extLst>
          </p:cNvPr>
          <p:cNvSpPr/>
          <p:nvPr/>
        </p:nvSpPr>
        <p:spPr>
          <a:xfrm>
            <a:off x="540784" y="2517021"/>
            <a:ext cx="216000" cy="216000"/>
          </a:xfrm>
          <a:prstGeom prst="ellipse">
            <a:avLst/>
          </a:prstGeom>
          <a:solidFill>
            <a:srgbClr val="CC9900"/>
          </a:solid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673408960"/>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413324"/>
      </a:dk2>
      <a:lt2>
        <a:srgbClr val="E2E5E8"/>
      </a:lt2>
      <a:accent1>
        <a:srgbClr val="BB9B81"/>
      </a:accent1>
      <a:accent2>
        <a:srgbClr val="BA817F"/>
      </a:accent2>
      <a:accent3>
        <a:srgbClr val="C594A7"/>
      </a:accent3>
      <a:accent4>
        <a:srgbClr val="BA7FAD"/>
      </a:accent4>
      <a:accent5>
        <a:srgbClr val="BB94C5"/>
      </a:accent5>
      <a:accent6>
        <a:srgbClr val="957FBA"/>
      </a:accent6>
      <a:hlink>
        <a:srgbClr val="5D85A7"/>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15063</TotalTime>
  <Words>2715</Words>
  <Application>Microsoft Office PowerPoint</Application>
  <PresentationFormat>Grand écran</PresentationFormat>
  <Paragraphs>873</Paragraphs>
  <Slides>47</Slides>
  <Notes>0</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47</vt:i4>
      </vt:variant>
    </vt:vector>
  </HeadingPairs>
  <TitlesOfParts>
    <vt:vector size="62" baseType="lpstr">
      <vt:lpstr>-apple-system</vt:lpstr>
      <vt:lpstr>Arial</vt:lpstr>
      <vt:lpstr>Arial Black</vt:lpstr>
      <vt:lpstr>Bradley Hand ITC</vt:lpstr>
      <vt:lpstr>Calibri</vt:lpstr>
      <vt:lpstr>Courier New</vt:lpstr>
      <vt:lpstr>Helvetica Neue</vt:lpstr>
      <vt:lpstr>Karla</vt:lpstr>
      <vt:lpstr>Kievit Offc Pro</vt:lpstr>
      <vt:lpstr>Liberation Sans</vt:lpstr>
      <vt:lpstr>Neue Haas Grotesk Text Pro</vt:lpstr>
      <vt:lpstr>Open Sans</vt:lpstr>
      <vt:lpstr>Times New Roman</vt:lpstr>
      <vt:lpstr>Wingdings 2</vt:lpstr>
      <vt:lpstr>AccentBoxVTI</vt:lpstr>
      <vt:lpstr>SEATTLE  prédictions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SEATTLE  prédictions</dc:title>
  <dc:creator>Christelle Troussard</dc:creator>
  <cp:lastModifiedBy>Christelle Troussard</cp:lastModifiedBy>
  <cp:revision>409</cp:revision>
  <dcterms:created xsi:type="dcterms:W3CDTF">2020-10-29T08:25:41Z</dcterms:created>
  <dcterms:modified xsi:type="dcterms:W3CDTF">2020-12-10T21:52:24Z</dcterms:modified>
</cp:coreProperties>
</file>